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74"/>
  </p:notesMasterIdLst>
  <p:handoutMasterIdLst>
    <p:handoutMasterId r:id="rId75"/>
  </p:handoutMasterIdLst>
  <p:sldIdLst>
    <p:sldId id="256" r:id="rId2"/>
    <p:sldId id="325" r:id="rId3"/>
    <p:sldId id="503" r:id="rId4"/>
    <p:sldId id="508" r:id="rId5"/>
    <p:sldId id="504" r:id="rId6"/>
    <p:sldId id="505" r:id="rId7"/>
    <p:sldId id="498" r:id="rId8"/>
    <p:sldId id="499" r:id="rId9"/>
    <p:sldId id="515" r:id="rId10"/>
    <p:sldId id="514" r:id="rId11"/>
    <p:sldId id="502" r:id="rId12"/>
    <p:sldId id="507" r:id="rId13"/>
    <p:sldId id="506" r:id="rId14"/>
    <p:sldId id="509" r:id="rId15"/>
    <p:sldId id="538" r:id="rId16"/>
    <p:sldId id="510" r:id="rId17"/>
    <p:sldId id="511" r:id="rId18"/>
    <p:sldId id="512" r:id="rId19"/>
    <p:sldId id="542" r:id="rId20"/>
    <p:sldId id="539" r:id="rId21"/>
    <p:sldId id="540" r:id="rId22"/>
    <p:sldId id="541" r:id="rId23"/>
    <p:sldId id="516" r:id="rId24"/>
    <p:sldId id="544" r:id="rId25"/>
    <p:sldId id="545" r:id="rId26"/>
    <p:sldId id="546" r:id="rId27"/>
    <p:sldId id="548" r:id="rId28"/>
    <p:sldId id="543" r:id="rId29"/>
    <p:sldId id="517" r:id="rId30"/>
    <p:sldId id="577" r:id="rId31"/>
    <p:sldId id="518" r:id="rId32"/>
    <p:sldId id="519" r:id="rId33"/>
    <p:sldId id="524" r:id="rId34"/>
    <p:sldId id="574" r:id="rId35"/>
    <p:sldId id="575" r:id="rId36"/>
    <p:sldId id="522" r:id="rId37"/>
    <p:sldId id="521" r:id="rId38"/>
    <p:sldId id="520" r:id="rId39"/>
    <p:sldId id="576" r:id="rId40"/>
    <p:sldId id="523" r:id="rId41"/>
    <p:sldId id="300" r:id="rId42"/>
    <p:sldId id="422" r:id="rId43"/>
    <p:sldId id="423" r:id="rId44"/>
    <p:sldId id="526" r:id="rId45"/>
    <p:sldId id="525" r:id="rId46"/>
    <p:sldId id="527" r:id="rId47"/>
    <p:sldId id="382" r:id="rId48"/>
    <p:sldId id="379" r:id="rId49"/>
    <p:sldId id="549" r:id="rId50"/>
    <p:sldId id="550" r:id="rId51"/>
    <p:sldId id="551" r:id="rId52"/>
    <p:sldId id="552" r:id="rId53"/>
    <p:sldId id="553" r:id="rId54"/>
    <p:sldId id="554" r:id="rId55"/>
    <p:sldId id="555" r:id="rId56"/>
    <p:sldId id="559" r:id="rId57"/>
    <p:sldId id="556" r:id="rId58"/>
    <p:sldId id="557" r:id="rId59"/>
    <p:sldId id="562" r:id="rId60"/>
    <p:sldId id="563" r:id="rId61"/>
    <p:sldId id="567" r:id="rId62"/>
    <p:sldId id="568" r:id="rId63"/>
    <p:sldId id="569" r:id="rId64"/>
    <p:sldId id="573" r:id="rId65"/>
    <p:sldId id="464" r:id="rId66"/>
    <p:sldId id="584" r:id="rId67"/>
    <p:sldId id="578" r:id="rId68"/>
    <p:sldId id="579" r:id="rId69"/>
    <p:sldId id="580" r:id="rId70"/>
    <p:sldId id="581" r:id="rId71"/>
    <p:sldId id="582" r:id="rId72"/>
    <p:sldId id="583" r:id="rId7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charset="0"/>
        <a:ea typeface="+mn-ea"/>
        <a:cs typeface="+mn-cs"/>
      </a:defRPr>
    </a:lvl5pPr>
    <a:lvl6pPr marL="2286000" algn="l" defTabSz="914400" rtl="0" eaLnBrk="1" latinLnBrk="0" hangingPunct="1">
      <a:defRPr sz="2400" kern="1200">
        <a:solidFill>
          <a:schemeClr val="tx1"/>
        </a:solidFill>
        <a:latin typeface="Times New Roman" charset="0"/>
        <a:ea typeface="+mn-ea"/>
        <a:cs typeface="+mn-cs"/>
      </a:defRPr>
    </a:lvl6pPr>
    <a:lvl7pPr marL="2743200" algn="l" defTabSz="914400" rtl="0" eaLnBrk="1" latinLnBrk="0" hangingPunct="1">
      <a:defRPr sz="2400" kern="1200">
        <a:solidFill>
          <a:schemeClr val="tx1"/>
        </a:solidFill>
        <a:latin typeface="Times New Roman" charset="0"/>
        <a:ea typeface="+mn-ea"/>
        <a:cs typeface="+mn-cs"/>
      </a:defRPr>
    </a:lvl7pPr>
    <a:lvl8pPr marL="3200400" algn="l" defTabSz="914400" rtl="0" eaLnBrk="1" latinLnBrk="0" hangingPunct="1">
      <a:defRPr sz="2400" kern="1200">
        <a:solidFill>
          <a:schemeClr val="tx1"/>
        </a:solidFill>
        <a:latin typeface="Times New Roman" charset="0"/>
        <a:ea typeface="+mn-ea"/>
        <a:cs typeface="+mn-cs"/>
      </a:defRPr>
    </a:lvl8pPr>
    <a:lvl9pPr marL="3657600" algn="l" defTabSz="914400" rtl="0" eaLnBrk="1" latinLnBrk="0" hangingPunct="1">
      <a:defRPr sz="2400" kern="1200">
        <a:solidFill>
          <a:schemeClr val="tx1"/>
        </a:solidFill>
        <a:latin typeface="Times New Roman"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D4D4D"/>
    <a:srgbClr val="333333"/>
    <a:srgbClr val="9966FF"/>
    <a:srgbClr val="0000FF"/>
    <a:srgbClr val="33CC33"/>
    <a:srgbClr val="00FF00"/>
    <a:srgbClr val="FF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9"/>
    <p:restoredTop sz="94660" autoAdjust="0"/>
  </p:normalViewPr>
  <p:slideViewPr>
    <p:cSldViewPr snapToGrid="0">
      <p:cViewPr varScale="1">
        <p:scale>
          <a:sx n="83" d="100"/>
          <a:sy n="83" d="100"/>
        </p:scale>
        <p:origin x="1080" y="20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Lst>
  </p:outlineViewPr>
  <p:notesTextViewPr>
    <p:cViewPr>
      <p:scale>
        <a:sx n="100" d="100"/>
        <a:sy n="100" d="100"/>
      </p:scale>
      <p:origin x="0" y="0"/>
    </p:cViewPr>
  </p:notesTextViewPr>
  <p:sorterViewPr>
    <p:cViewPr>
      <p:scale>
        <a:sx n="100" d="100"/>
        <a:sy n="100" d="100"/>
      </p:scale>
      <p:origin x="0" y="219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8" Type="http://schemas.openxmlformats.org/officeDocument/2006/relationships/slide" Target="slides/slide65.xml"/><Relationship Id="rId3" Type="http://schemas.openxmlformats.org/officeDocument/2006/relationships/slide" Target="slides/slide43.xml"/><Relationship Id="rId7" Type="http://schemas.openxmlformats.org/officeDocument/2006/relationships/slide" Target="slides/slide57.xml"/><Relationship Id="rId2" Type="http://schemas.openxmlformats.org/officeDocument/2006/relationships/slide" Target="slides/slide42.xml"/><Relationship Id="rId1" Type="http://schemas.openxmlformats.org/officeDocument/2006/relationships/slide" Target="slides/slide41.xml"/><Relationship Id="rId6" Type="http://schemas.openxmlformats.org/officeDocument/2006/relationships/slide" Target="slides/slide46.xml"/><Relationship Id="rId5" Type="http://schemas.openxmlformats.org/officeDocument/2006/relationships/slide" Target="slides/slide45.xml"/><Relationship Id="rId4"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5.wmf"/><Relationship Id="rId1" Type="http://schemas.openxmlformats.org/officeDocument/2006/relationships/image" Target="../media/image10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4" Type="http://schemas.openxmlformats.org/officeDocument/2006/relationships/image" Target="../media/image11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4" Type="http://schemas.openxmlformats.org/officeDocument/2006/relationships/image" Target="../media/image12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31.wmf"/><Relationship Id="rId1" Type="http://schemas.openxmlformats.org/officeDocument/2006/relationships/image" Target="../media/image13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5" Type="http://schemas.openxmlformats.org/officeDocument/2006/relationships/image" Target="../media/image140.wmf"/><Relationship Id="rId4" Type="http://schemas.openxmlformats.org/officeDocument/2006/relationships/image" Target="../media/image1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20000"/>
              </a:spcBef>
              <a:defRPr sz="1200">
                <a:latin typeface="Times New Roman" pitchFamily="18" charset="0"/>
              </a:defRPr>
            </a:lvl1pPr>
          </a:lstStyle>
          <a:p>
            <a:pPr>
              <a:defRPr/>
            </a:pPr>
            <a:endParaRPr lang="en-US"/>
          </a:p>
        </p:txBody>
      </p:sp>
      <p:sp>
        <p:nvSpPr>
          <p:cNvPr id="808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20000"/>
              </a:spcBef>
              <a:defRPr sz="1200">
                <a:latin typeface="Times New Roman" pitchFamily="18" charset="0"/>
              </a:defRPr>
            </a:lvl1pPr>
          </a:lstStyle>
          <a:p>
            <a:pPr>
              <a:defRPr/>
            </a:pPr>
            <a:endParaRPr lang="en-US"/>
          </a:p>
        </p:txBody>
      </p:sp>
      <p:sp>
        <p:nvSpPr>
          <p:cNvPr id="809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20000"/>
              </a:spcBef>
              <a:defRPr sz="1200">
                <a:latin typeface="Times New Roman" pitchFamily="18" charset="0"/>
              </a:defRPr>
            </a:lvl1pPr>
          </a:lstStyle>
          <a:p>
            <a:pPr>
              <a:defRPr/>
            </a:pPr>
            <a:endParaRPr lang="en-US"/>
          </a:p>
        </p:txBody>
      </p:sp>
      <p:sp>
        <p:nvSpPr>
          <p:cNvPr id="809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spcBef>
                <a:spcPct val="20000"/>
              </a:spcBef>
              <a:defRPr sz="1200"/>
            </a:lvl1pPr>
          </a:lstStyle>
          <a:p>
            <a:pPr>
              <a:defRPr/>
            </a:pPr>
            <a:fld id="{CC61E09D-1A7D-C64F-9D82-6D553C86E62D}"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Times New Roman" pitchFamily="18" charset="0"/>
              </a:defRPr>
            </a:lvl1pPr>
          </a:lstStyle>
          <a:p>
            <a:pPr>
              <a:defRPr/>
            </a:pPr>
            <a:endParaRPr lang="en-US"/>
          </a:p>
        </p:txBody>
      </p:sp>
      <p:sp>
        <p:nvSpPr>
          <p:cNvPr id="12288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Times New Roman" pitchFamily="18"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288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88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Times New Roman" pitchFamily="18" charset="0"/>
              </a:defRPr>
            </a:lvl1pPr>
          </a:lstStyle>
          <a:p>
            <a:pPr>
              <a:defRPr/>
            </a:pPr>
            <a:endParaRPr lang="en-US"/>
          </a:p>
        </p:txBody>
      </p:sp>
      <p:sp>
        <p:nvSpPr>
          <p:cNvPr id="12288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pPr>
              <a:defRPr/>
            </a:pPr>
            <a:fld id="{BDDD49E1-633B-D94C-A5A6-00331D260D71}"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75A6BF6E-2F49-DE48-A73C-F6AF81A72274}" type="slidenum">
              <a:rPr lang="en-US" altLang="x-none"/>
              <a:pPr>
                <a:spcBef>
                  <a:spcPct val="0"/>
                </a:spcBef>
              </a:pPr>
              <a:t>1</a:t>
            </a:fld>
            <a:endParaRPr lang="en-US" altLang="x-none"/>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extLst>
      <p:ext uri="{BB962C8B-B14F-4D97-AF65-F5344CB8AC3E}">
        <p14:creationId xmlns:p14="http://schemas.microsoft.com/office/powerpoint/2010/main" val="749732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extLst>
      <p:ext uri="{BB962C8B-B14F-4D97-AF65-F5344CB8AC3E}">
        <p14:creationId xmlns:p14="http://schemas.microsoft.com/office/powerpoint/2010/main" val="283594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extLst>
      <p:ext uri="{BB962C8B-B14F-4D97-AF65-F5344CB8AC3E}">
        <p14:creationId xmlns:p14="http://schemas.microsoft.com/office/powerpoint/2010/main" val="507831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42204FFC-5266-DE4D-96CF-21BA080DCA98}" type="slidenum">
              <a:rPr lang="en-US" altLang="x-none"/>
              <a:pPr>
                <a:spcBef>
                  <a:spcPct val="0"/>
                </a:spcBef>
              </a:pPr>
              <a:t>2</a:t>
            </a:fld>
            <a:endParaRPr lang="en-US" altLang="x-none"/>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78E625B1-A7BF-E543-8964-FC7BBAF35B64}" type="slidenum">
              <a:rPr lang="en-US" altLang="x-none"/>
              <a:pPr>
                <a:spcBef>
                  <a:spcPct val="0"/>
                </a:spcBef>
              </a:pPr>
              <a:t>41</a:t>
            </a:fld>
            <a:endParaRPr lang="en-US" altLang="x-none"/>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BBE43567-3AC2-C34E-AA38-817961738187}" type="slidenum">
              <a:rPr lang="en-US" altLang="x-none"/>
              <a:pPr>
                <a:spcBef>
                  <a:spcPct val="0"/>
                </a:spcBef>
              </a:pPr>
              <a:t>42</a:t>
            </a:fld>
            <a:endParaRPr lang="en-US" altLang="x-none"/>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29D68E76-C8D4-1847-8CD2-6AD6F132B098}" type="slidenum">
              <a:rPr lang="en-US" altLang="x-none"/>
              <a:pPr>
                <a:spcBef>
                  <a:spcPct val="0"/>
                </a:spcBef>
              </a:pPr>
              <a:t>43</a:t>
            </a:fld>
            <a:endParaRPr lang="en-US" altLang="x-none"/>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3522E246-B453-DA40-A894-FE6854D0C177}" type="slidenum">
              <a:rPr lang="en-US" altLang="x-none"/>
              <a:pPr>
                <a:spcBef>
                  <a:spcPct val="0"/>
                </a:spcBef>
              </a:pPr>
              <a:t>44</a:t>
            </a:fld>
            <a:endParaRPr lang="en-US" altLang="x-none"/>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0BB2F71F-7C34-FB4B-94ED-2A9CD512B569}" type="slidenum">
              <a:rPr lang="en-US" altLang="x-none"/>
              <a:pPr>
                <a:spcBef>
                  <a:spcPct val="0"/>
                </a:spcBef>
              </a:pPr>
              <a:t>45</a:t>
            </a:fld>
            <a:endParaRPr lang="en-US" altLang="x-none"/>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A09E7D78-5152-F947-9902-FB1E6AE5B290}" type="slidenum">
              <a:rPr lang="en-US" altLang="x-none"/>
              <a:pPr>
                <a:spcBef>
                  <a:spcPct val="0"/>
                </a:spcBef>
              </a:pPr>
              <a:t>46</a:t>
            </a:fld>
            <a:endParaRPr lang="en-US" altLang="x-none"/>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6C717A97-697F-A343-ADD9-9331ED026697}" type="slidenum">
              <a:rPr lang="en-US" altLang="x-none"/>
              <a:pPr>
                <a:spcBef>
                  <a:spcPct val="0"/>
                </a:spcBef>
              </a:pPr>
              <a:t>47</a:t>
            </a:fld>
            <a:endParaRPr lang="en-US" altLang="x-none"/>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ko-KR" altLang="en-US">
              <a:latin typeface="Times New Roman" charset="0"/>
              <a:ea typeface="굴림" charset="-127"/>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EE3D6F35-58E8-5643-96C3-916DAE8BA6FA}" type="slidenum">
              <a:rPr lang="en-US" altLang="x-none"/>
              <a:pPr>
                <a:spcBef>
                  <a:spcPct val="0"/>
                </a:spcBef>
              </a:pPr>
              <a:t>48</a:t>
            </a:fld>
            <a:endParaRPr lang="en-US" altLang="x-none"/>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ko-KR">
              <a:solidFill>
                <a:schemeClr val="tx2"/>
              </a:solidFill>
              <a:latin typeface="Times New Roman" charset="0"/>
              <a:ea typeface="굴림" charset="-127"/>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5E508D93-150A-824C-8182-EB16A2663D19}" type="slidenum">
              <a:rPr lang="en-US" altLang="x-none" sz="1200"/>
              <a:pPr/>
              <a:t>49</a:t>
            </a:fld>
            <a:endParaRPr lang="en-US" altLang="x-none" sz="1200"/>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98A652A9-C5AA-EC41-82B1-82432074436C}" type="slidenum">
              <a:rPr lang="en-US" altLang="x-none" sz="1200"/>
              <a:pPr/>
              <a:t>50</a:t>
            </a:fld>
            <a:endParaRPr lang="en-US" altLang="x-none" sz="1200"/>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2DB4F1E-6FF6-924D-A7D5-61C04DCC74CF}" type="slidenum">
              <a:rPr lang="en-US" altLang="x-none" sz="1200"/>
              <a:pPr/>
              <a:t>51</a:t>
            </a:fld>
            <a:endParaRPr lang="en-US" altLang="x-none" sz="1200"/>
          </a:p>
        </p:txBody>
      </p:sp>
      <p:sp>
        <p:nvSpPr>
          <p:cNvPr id="105474" name="Rectangle 2"/>
          <p:cNvSpPr>
            <a:spLocks noGrp="1" noRot="1" noChangeAspect="1" noChangeArrowheads="1" noTextEdit="1"/>
          </p:cNvSpPr>
          <p:nvPr>
            <p:ph type="sldImg"/>
          </p:nvPr>
        </p:nvSpPr>
        <p:spPr>
          <a:xfrm>
            <a:off x="1152525" y="692150"/>
            <a:ext cx="4552950" cy="3414713"/>
          </a:xfrm>
          <a:ln/>
        </p:spPr>
      </p:sp>
      <p:sp>
        <p:nvSpPr>
          <p:cNvPr id="105475" name="Rectangle 3"/>
          <p:cNvSpPr>
            <a:spLocks noGrp="1" noChangeArrowheads="1"/>
          </p:cNvSpPr>
          <p:nvPr>
            <p:ph type="body" idx="1"/>
          </p:nvPr>
        </p:nvSpPr>
        <p:spPr>
          <a:xfrm>
            <a:off x="912813" y="4343400"/>
            <a:ext cx="5030787"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8E62A6ED-E384-8947-A031-9F4D9E992E91}" type="slidenum">
              <a:rPr lang="en-US" altLang="x-none" sz="1200"/>
              <a:pPr/>
              <a:t>52</a:t>
            </a:fld>
            <a:endParaRPr lang="en-US" altLang="x-none" sz="1200"/>
          </a:p>
        </p:txBody>
      </p:sp>
      <p:sp>
        <p:nvSpPr>
          <p:cNvPr id="107522" name="Rectangle 2"/>
          <p:cNvSpPr>
            <a:spLocks noGrp="1" noRot="1" noChangeAspect="1" noChangeArrowheads="1" noTextEdit="1"/>
          </p:cNvSpPr>
          <p:nvPr>
            <p:ph type="sldImg"/>
          </p:nvPr>
        </p:nvSpPr>
        <p:spPr>
          <a:xfrm>
            <a:off x="1152525" y="692150"/>
            <a:ext cx="4552950" cy="3414713"/>
          </a:xfrm>
          <a:ln/>
        </p:spPr>
      </p:sp>
      <p:sp>
        <p:nvSpPr>
          <p:cNvPr id="107523" name="Rectangle 3"/>
          <p:cNvSpPr>
            <a:spLocks noGrp="1" noChangeArrowheads="1"/>
          </p:cNvSpPr>
          <p:nvPr>
            <p:ph type="body" idx="1"/>
          </p:nvPr>
        </p:nvSpPr>
        <p:spPr>
          <a:xfrm>
            <a:off x="912813" y="4343400"/>
            <a:ext cx="5030787"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13EEBC6-CE96-5243-AC7F-A58B957058CC}" type="slidenum">
              <a:rPr lang="en-US" altLang="x-none" sz="1200"/>
              <a:pPr/>
              <a:t>53</a:t>
            </a:fld>
            <a:endParaRPr lang="en-US" altLang="x-none" sz="1200"/>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2D372A82-2E2A-4B45-84B7-814E119A4091}" type="slidenum">
              <a:rPr lang="en-US" altLang="x-none" sz="1200"/>
              <a:pPr/>
              <a:t>54</a:t>
            </a:fld>
            <a:endParaRPr lang="en-US" altLang="x-none" sz="1200"/>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A9742C3-2E1B-0849-9A92-327E73FCDB00}" type="slidenum">
              <a:rPr lang="en-US" altLang="x-none" sz="1200"/>
              <a:pPr/>
              <a:t>55</a:t>
            </a:fld>
            <a:endParaRPr lang="en-US" altLang="x-none" sz="1200"/>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C1238AA-2654-6743-9711-FD715CD1F0F8}" type="slidenum">
              <a:rPr lang="en-US" altLang="x-none" sz="1200"/>
              <a:pPr/>
              <a:t>56</a:t>
            </a:fld>
            <a:endParaRPr lang="en-US" altLang="x-none" sz="1200"/>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19520274-7457-B34E-A819-B49F3511792B}" type="slidenum">
              <a:rPr lang="en-US" altLang="x-none" sz="1200"/>
              <a:pPr/>
              <a:t>57</a:t>
            </a:fld>
            <a:endParaRPr lang="en-US" altLang="x-none" sz="120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A572C650-BF6C-9E46-ADE3-68A8197CC842}" type="slidenum">
              <a:rPr lang="en-US" altLang="x-none" sz="1200"/>
              <a:pPr/>
              <a:t>58</a:t>
            </a:fld>
            <a:endParaRPr lang="en-US" altLang="x-none" sz="1200"/>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EFA50EE1-92A4-724C-928C-4E43C0B1476A}" type="slidenum">
              <a:rPr lang="en-US" altLang="x-none" sz="1200"/>
              <a:pPr/>
              <a:t>59</a:t>
            </a:fld>
            <a:endParaRPr lang="en-US" altLang="x-none" sz="1200"/>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0F4C2763-63C5-8E4D-8271-C5E65A0377A8}" type="slidenum">
              <a:rPr lang="en-US" altLang="x-none" sz="1200"/>
              <a:pPr/>
              <a:t>60</a:t>
            </a:fld>
            <a:endParaRPr lang="en-US" altLang="x-none" sz="1200"/>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69F27E4F-89CB-4A4A-BDF1-F5E98A90B469}" type="slidenum">
              <a:rPr lang="en-US" altLang="x-none" sz="1200"/>
              <a:pPr/>
              <a:t>61</a:t>
            </a:fld>
            <a:endParaRPr lang="en-US" altLang="x-none" sz="120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D0232C81-0057-EF4E-8944-93919192B74F}" type="slidenum">
              <a:rPr lang="en-US" altLang="x-none" sz="1200"/>
              <a:pPr/>
              <a:t>62</a:t>
            </a:fld>
            <a:endParaRPr lang="en-US" altLang="x-none" sz="1200"/>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61AD0C8-CD2F-5049-9CB3-EC71CC656E58}" type="slidenum">
              <a:rPr lang="en-US" altLang="x-none" sz="1200"/>
              <a:pPr/>
              <a:t>63</a:t>
            </a:fld>
            <a:endParaRPr lang="en-US" altLang="x-none" sz="120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B5D1799E-D60F-C340-BB7D-6B8B2EC83D79}" type="slidenum">
              <a:rPr lang="en-US" altLang="x-none" sz="1200"/>
              <a:pPr/>
              <a:t>64</a:t>
            </a:fld>
            <a:endParaRPr lang="en-US" altLang="x-none" sz="120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FCB45D08-0E55-CF44-A69D-020627C678F8}" type="slidenum">
              <a:rPr lang="en-US" altLang="x-none"/>
              <a:pPr>
                <a:spcBef>
                  <a:spcPct val="0"/>
                </a:spcBef>
              </a:pPr>
              <a:t>65</a:t>
            </a:fld>
            <a:endParaRPr lang="en-US" altLang="x-none"/>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1F7DD1BD-2086-E04C-B077-A55E8EDBD4B5}" type="slidenum">
              <a:rPr lang="en-US" altLang="x-none"/>
              <a:pPr>
                <a:spcBef>
                  <a:spcPct val="0"/>
                </a:spcBef>
              </a:pPr>
              <a:t>66</a:t>
            </a:fld>
            <a:endParaRPr lang="en-US" altLang="x-none"/>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ko-KR">
              <a:solidFill>
                <a:schemeClr val="tx2"/>
              </a:solidFill>
              <a:latin typeface="Times New Roman" charset="0"/>
              <a:ea typeface="굴림" charset="-127"/>
            </a:endParaRPr>
          </a:p>
        </p:txBody>
      </p:sp>
    </p:spTree>
    <p:extLst>
      <p:ext uri="{BB962C8B-B14F-4D97-AF65-F5344CB8AC3E}">
        <p14:creationId xmlns:p14="http://schemas.microsoft.com/office/powerpoint/2010/main" val="1572407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79841532-C944-284A-AD14-EC48F3EEAABA}" type="slidenum">
              <a:rPr lang="en-US" altLang="x-none"/>
              <a:pPr>
                <a:spcBef>
                  <a:spcPct val="0"/>
                </a:spcBef>
              </a:pPr>
              <a:t>67</a:t>
            </a:fld>
            <a:endParaRPr lang="en-US" altLang="x-none"/>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ko-KR">
              <a:solidFill>
                <a:schemeClr val="tx2"/>
              </a:solidFill>
              <a:latin typeface="Times New Roman" charset="0"/>
              <a:ea typeface="굴림" charset="-127"/>
            </a:endParaRPr>
          </a:p>
        </p:txBody>
      </p:sp>
    </p:spTree>
    <p:extLst>
      <p:ext uri="{BB962C8B-B14F-4D97-AF65-F5344CB8AC3E}">
        <p14:creationId xmlns:p14="http://schemas.microsoft.com/office/powerpoint/2010/main" val="6022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C1CE003F-E720-8042-A85F-8B3A8D0751E1}" type="slidenum">
              <a:rPr lang="en-US" altLang="x-none"/>
              <a:pPr>
                <a:spcBef>
                  <a:spcPct val="0"/>
                </a:spcBef>
              </a:pPr>
              <a:t>69</a:t>
            </a:fld>
            <a:endParaRPr lang="en-US" altLang="x-none"/>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ko-KR">
              <a:solidFill>
                <a:schemeClr val="tx2"/>
              </a:solidFill>
              <a:latin typeface="Times New Roman" charset="0"/>
              <a:ea typeface="굴림" charset="-127"/>
            </a:endParaRPr>
          </a:p>
        </p:txBody>
      </p:sp>
    </p:spTree>
    <p:extLst>
      <p:ext uri="{BB962C8B-B14F-4D97-AF65-F5344CB8AC3E}">
        <p14:creationId xmlns:p14="http://schemas.microsoft.com/office/powerpoint/2010/main" val="4603644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B4C0AC9F-8C91-2041-A52C-62FEF5777AFD}" type="slidenum">
              <a:rPr lang="en-US" altLang="x-none"/>
              <a:pPr>
                <a:spcBef>
                  <a:spcPct val="0"/>
                </a:spcBef>
              </a:pPr>
              <a:t>70</a:t>
            </a:fld>
            <a:endParaRPr lang="en-US" altLang="x-none"/>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ko-KR">
              <a:solidFill>
                <a:schemeClr val="tx2"/>
              </a:solidFill>
              <a:latin typeface="Times New Roman" charset="0"/>
              <a:ea typeface="굴림" charset="-127"/>
            </a:endParaRPr>
          </a:p>
        </p:txBody>
      </p:sp>
    </p:spTree>
    <p:extLst>
      <p:ext uri="{BB962C8B-B14F-4D97-AF65-F5344CB8AC3E}">
        <p14:creationId xmlns:p14="http://schemas.microsoft.com/office/powerpoint/2010/main" val="20179064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52B001B7-16C5-3249-8D02-BBB4D252956F}" type="slidenum">
              <a:rPr lang="en-US" altLang="x-none"/>
              <a:pPr>
                <a:spcBef>
                  <a:spcPct val="0"/>
                </a:spcBef>
              </a:pPr>
              <a:t>71</a:t>
            </a:fld>
            <a:endParaRPr lang="en-US" altLang="x-none"/>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ko-KR">
              <a:solidFill>
                <a:schemeClr val="tx2"/>
              </a:solidFill>
              <a:latin typeface="Times New Roman" charset="0"/>
              <a:ea typeface="굴림" charset="-127"/>
            </a:endParaRPr>
          </a:p>
        </p:txBody>
      </p:sp>
    </p:spTree>
    <p:extLst>
      <p:ext uri="{BB962C8B-B14F-4D97-AF65-F5344CB8AC3E}">
        <p14:creationId xmlns:p14="http://schemas.microsoft.com/office/powerpoint/2010/main" val="1654673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Notes Placeholder"/>
          <p:cNvSpPr>
            <a:spLocks noGrp="1"/>
          </p:cNvSpPr>
          <p:nvPr>
            <p:ph type="body" idx="1"/>
          </p:nvPr>
        </p:nvSpPr>
        <p:spPr>
          <a:xfrm>
            <a:off x="1069975" y="3592513"/>
            <a:ext cx="8553450" cy="3403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a:latin typeface="Times New Roman"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charset="0"/>
              </a:defRPr>
            </a:lvl1pPr>
            <a:lvl2pPr marL="742950" indent="-285750">
              <a:spcBef>
                <a:spcPct val="30000"/>
              </a:spcBef>
              <a:defRPr sz="1200">
                <a:solidFill>
                  <a:schemeClr val="tx1"/>
                </a:solidFill>
                <a:latin typeface="Times New Roman" charset="0"/>
              </a:defRPr>
            </a:lvl2pPr>
            <a:lvl3pPr marL="1143000" indent="-228600">
              <a:spcBef>
                <a:spcPct val="30000"/>
              </a:spcBef>
              <a:defRPr sz="1200">
                <a:solidFill>
                  <a:schemeClr val="tx1"/>
                </a:solidFill>
                <a:latin typeface="Times New Roman" charset="0"/>
              </a:defRPr>
            </a:lvl3pPr>
            <a:lvl4pPr marL="1600200" indent="-228600">
              <a:spcBef>
                <a:spcPct val="30000"/>
              </a:spcBef>
              <a:defRPr sz="1200">
                <a:solidFill>
                  <a:schemeClr val="tx1"/>
                </a:solidFill>
                <a:latin typeface="Times New Roman" charset="0"/>
              </a:defRPr>
            </a:lvl4pPr>
            <a:lvl5pPr marL="2057400" indent="-228600">
              <a:spcBef>
                <a:spcPct val="30000"/>
              </a:spcBef>
              <a:defRPr sz="1200">
                <a:solidFill>
                  <a:schemeClr val="tx1"/>
                </a:solidFill>
                <a:latin typeface="Times New Roman" charset="0"/>
              </a:defRPr>
            </a:lvl5pPr>
            <a:lvl6pPr marL="2514600" indent="-228600" eaLnBrk="0" fontAlgn="base" hangingPunct="0">
              <a:spcBef>
                <a:spcPct val="30000"/>
              </a:spcBef>
              <a:spcAft>
                <a:spcPct val="0"/>
              </a:spcAft>
              <a:defRPr sz="1200">
                <a:solidFill>
                  <a:schemeClr val="tx1"/>
                </a:solidFill>
                <a:latin typeface="Times New Roman" charset="0"/>
              </a:defRPr>
            </a:lvl6pPr>
            <a:lvl7pPr marL="2971800" indent="-228600" eaLnBrk="0" fontAlgn="base" hangingPunct="0">
              <a:spcBef>
                <a:spcPct val="30000"/>
              </a:spcBef>
              <a:spcAft>
                <a:spcPct val="0"/>
              </a:spcAft>
              <a:defRPr sz="1200">
                <a:solidFill>
                  <a:schemeClr val="tx1"/>
                </a:solidFill>
                <a:latin typeface="Times New Roman" charset="0"/>
              </a:defRPr>
            </a:lvl7pPr>
            <a:lvl8pPr marL="3429000" indent="-228600" eaLnBrk="0" fontAlgn="base" hangingPunct="0">
              <a:spcBef>
                <a:spcPct val="30000"/>
              </a:spcBef>
              <a:spcAft>
                <a:spcPct val="0"/>
              </a:spcAft>
              <a:defRPr sz="1200">
                <a:solidFill>
                  <a:schemeClr val="tx1"/>
                </a:solidFill>
                <a:latin typeface="Times New Roman" charset="0"/>
              </a:defRPr>
            </a:lvl8pPr>
            <a:lvl9pPr marL="3886200" indent="-228600" eaLnBrk="0" fontAlgn="base" hangingPunct="0">
              <a:spcBef>
                <a:spcPct val="30000"/>
              </a:spcBef>
              <a:spcAft>
                <a:spcPct val="0"/>
              </a:spcAft>
              <a:defRPr sz="1200">
                <a:solidFill>
                  <a:schemeClr val="tx1"/>
                </a:solidFill>
                <a:latin typeface="Times New Roman" charset="0"/>
              </a:defRPr>
            </a:lvl9pPr>
          </a:lstStyle>
          <a:p>
            <a:pPr>
              <a:spcBef>
                <a:spcPct val="0"/>
              </a:spcBef>
            </a:pPr>
            <a:fld id="{642EBF11-6ECE-5244-95CA-87F850832013}" type="slidenum">
              <a:rPr lang="en-US" altLang="x-none"/>
              <a:pPr>
                <a:spcBef>
                  <a:spcPct val="0"/>
                </a:spcBef>
              </a:pPr>
              <a:t>72</a:t>
            </a:fld>
            <a:endParaRPr lang="en-US" altLang="x-none"/>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ko-KR">
              <a:solidFill>
                <a:schemeClr val="tx2"/>
              </a:solidFill>
              <a:latin typeface="Times New Roman" charset="0"/>
              <a:ea typeface="굴림" charset="-127"/>
            </a:endParaRPr>
          </a:p>
        </p:txBody>
      </p:sp>
    </p:spTree>
    <p:extLst>
      <p:ext uri="{BB962C8B-B14F-4D97-AF65-F5344CB8AC3E}">
        <p14:creationId xmlns:p14="http://schemas.microsoft.com/office/powerpoint/2010/main" val="1707098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xfrm>
            <a:off x="1196975" y="695325"/>
            <a:ext cx="4619625" cy="3465513"/>
          </a:xfrm>
          <a:noFill/>
          <a:ln w="12700"/>
        </p:spPr>
      </p:sp>
      <p:sp>
        <p:nvSpPr>
          <p:cNvPr id="31746" name="Rectangle 3"/>
          <p:cNvSpPr>
            <a:spLocks noGrp="1" noChangeArrowheads="1"/>
          </p:cNvSpPr>
          <p:nvPr>
            <p:ph type="body" idx="1"/>
          </p:nvPr>
        </p:nvSpPr>
        <p:spPr>
          <a:xfrm>
            <a:off x="933450" y="4394200"/>
            <a:ext cx="5143500" cy="4240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lIns="93474" tIns="46737" rIns="93474" bIns="46737"/>
          <a:lstStyle/>
          <a:p>
            <a:endParaRPr lang="en-US" alt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Notes Placeholde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latin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35E14E43-7F59-6F47-8C8E-82B4A50D0A77}" type="slidenum">
              <a:rPr lang="en-US" altLang="x-none" sz="1200">
                <a:latin typeface="Arial" charset="0"/>
                <a:ea typeface="Arial" charset="0"/>
                <a:cs typeface="Arial" charset="0"/>
              </a:rPr>
              <a:pPr/>
              <a:t>21</a:t>
            </a:fld>
            <a:endParaRPr lang="en-US" altLang="x-none" sz="1200">
              <a:latin typeface="Arial" charset="0"/>
              <a:ea typeface="Arial" charset="0"/>
              <a:cs typeface="Arial" charset="0"/>
            </a:endParaRPr>
          </a:p>
        </p:txBody>
      </p:sp>
      <p:sp>
        <p:nvSpPr>
          <p:cNvPr id="46082" name="Rectangle 2"/>
          <p:cNvSpPr>
            <a:spLocks noGrp="1" noRot="1" noChangeAspect="1" noChangeArrowheads="1" noTextEdit="1"/>
          </p:cNvSpPr>
          <p:nvPr>
            <p:ph type="sldImg"/>
          </p:nvPr>
        </p:nvSpPr>
        <p:spPr>
          <a:ln/>
        </p:spPr>
      </p:sp>
      <p:sp>
        <p:nvSpPr>
          <p:cNvPr id="46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x-none" altLang="x-none">
              <a:latin typeface="Arial" charset="0"/>
              <a:ea typeface="Arial" charset="0"/>
              <a:cs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fld id="{72B4D7CD-9C49-B84B-95CA-1ADB814BC462}" type="slidenum">
              <a:rPr lang="en-US" altLang="x-none" sz="1200">
                <a:latin typeface="Arial" charset="0"/>
                <a:ea typeface="Arial" charset="0"/>
                <a:cs typeface="Arial" charset="0"/>
              </a:rPr>
              <a:pPr/>
              <a:t>22</a:t>
            </a:fld>
            <a:endParaRPr lang="en-US" altLang="x-none" sz="1200">
              <a:latin typeface="Arial" charset="0"/>
              <a:ea typeface="Arial" charset="0"/>
              <a:cs typeface="Arial" charset="0"/>
            </a:endParaRPr>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x-none">
                <a:latin typeface="Arial" charset="0"/>
                <a:ea typeface="Arial" charset="0"/>
                <a:cs typeface="Arial" charset="0"/>
              </a:rPr>
              <a:t>Dr. Principe, the desired output </a:t>
            </a:r>
            <a:r>
              <a:rPr lang="en-US" altLang="x-none" b="1">
                <a:latin typeface="Arial" charset="0"/>
                <a:ea typeface="Arial" charset="0"/>
                <a:cs typeface="Arial" charset="0"/>
              </a:rPr>
              <a:t>d</a:t>
            </a:r>
            <a:r>
              <a:rPr lang="en-US" altLang="x-none">
                <a:latin typeface="Arial" charset="0"/>
                <a:ea typeface="Arial" charset="0"/>
                <a:cs typeface="Arial" charset="0"/>
              </a:rPr>
              <a:t> in the equation above can easily be replaced by the input </a:t>
            </a:r>
            <a:r>
              <a:rPr lang="en-US" altLang="x-none" b="1">
                <a:latin typeface="Arial" charset="0"/>
                <a:ea typeface="Arial" charset="0"/>
                <a:cs typeface="Arial" charset="0"/>
              </a:rPr>
              <a:t>x</a:t>
            </a:r>
            <a:r>
              <a:rPr lang="en-US" altLang="x-none">
                <a:latin typeface="Arial" charset="0"/>
                <a:ea typeface="Arial" charset="0"/>
                <a:cs typeface="Arial" charset="0"/>
              </a:rPr>
              <a:t> to obtain a reconstructed image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DC707E-5C54-9B41-B98F-ECF013746DDC}" type="slidenum">
              <a:rPr lang="en-US" altLang="x-none"/>
              <a:pPr>
                <a:defRPr/>
              </a:pPr>
              <a:t>‹#›</a:t>
            </a:fld>
            <a:endParaRPr lang="en-US" altLang="x-none"/>
          </a:p>
        </p:txBody>
      </p:sp>
    </p:spTree>
    <p:extLst>
      <p:ext uri="{BB962C8B-B14F-4D97-AF65-F5344CB8AC3E}">
        <p14:creationId xmlns:p14="http://schemas.microsoft.com/office/powerpoint/2010/main" val="75168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630A3A-0A4A-B74B-BA2A-A03EEC5FC397}" type="slidenum">
              <a:rPr lang="en-US" altLang="x-none"/>
              <a:pPr>
                <a:defRPr/>
              </a:pPr>
              <a:t>‹#›</a:t>
            </a:fld>
            <a:endParaRPr lang="en-US" altLang="x-none"/>
          </a:p>
        </p:txBody>
      </p:sp>
    </p:spTree>
    <p:extLst>
      <p:ext uri="{BB962C8B-B14F-4D97-AF65-F5344CB8AC3E}">
        <p14:creationId xmlns:p14="http://schemas.microsoft.com/office/powerpoint/2010/main" val="1051600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EBA9678-E827-A743-809A-769EA06727FC}" type="slidenum">
              <a:rPr lang="en-US" altLang="x-none"/>
              <a:pPr>
                <a:defRPr/>
              </a:pPr>
              <a:t>‹#›</a:t>
            </a:fld>
            <a:endParaRPr lang="en-US" altLang="x-none"/>
          </a:p>
        </p:txBody>
      </p:sp>
    </p:spTree>
    <p:extLst>
      <p:ext uri="{BB962C8B-B14F-4D97-AF65-F5344CB8AC3E}">
        <p14:creationId xmlns:p14="http://schemas.microsoft.com/office/powerpoint/2010/main" val="45982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062038" y="1766888"/>
            <a:ext cx="3808412" cy="4113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022850" y="1766888"/>
            <a:ext cx="3808413" cy="1979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022850" y="3898900"/>
            <a:ext cx="3808413"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pPr>
              <a:defRPr/>
            </a:pPr>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8BE11F27-127E-8548-8684-4557CBFA2CB6}" type="slidenum">
              <a:rPr lang="en-US" altLang="x-none"/>
              <a:pPr>
                <a:defRPr/>
              </a:pPr>
              <a:t>‹#›</a:t>
            </a:fld>
            <a:endParaRPr lang="en-US" altLang="x-none"/>
          </a:p>
        </p:txBody>
      </p:sp>
    </p:spTree>
    <p:extLst>
      <p:ext uri="{BB962C8B-B14F-4D97-AF65-F5344CB8AC3E}">
        <p14:creationId xmlns:p14="http://schemas.microsoft.com/office/powerpoint/2010/main" val="1672210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1062038" y="1766888"/>
            <a:ext cx="3808412" cy="4113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22850" y="1766888"/>
            <a:ext cx="3808413" cy="4113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400800"/>
            <a:ext cx="1905000" cy="457200"/>
          </a:xfrm>
        </p:spPr>
        <p:txBody>
          <a:bodyPr/>
          <a:lstStyle>
            <a:lvl1pPr>
              <a:defRPr/>
            </a:lvl1pPr>
          </a:lstStyle>
          <a:p>
            <a:pPr>
              <a:defRPr/>
            </a:pPr>
            <a:endParaRPr lang="en-US" altLang="x-none"/>
          </a:p>
        </p:txBody>
      </p:sp>
      <p:sp>
        <p:nvSpPr>
          <p:cNvPr id="6" name="Footer Placeholder 5"/>
          <p:cNvSpPr>
            <a:spLocks noGrp="1"/>
          </p:cNvSpPr>
          <p:nvPr>
            <p:ph type="ftr" sz="quarter" idx="11"/>
          </p:nvPr>
        </p:nvSpPr>
        <p:spPr>
          <a:xfrm>
            <a:off x="3429000" y="6400800"/>
            <a:ext cx="2895600" cy="457200"/>
          </a:xfrm>
        </p:spPr>
        <p:txBody>
          <a:bodyPr/>
          <a:lstStyle>
            <a:lvl1pPr>
              <a:defRPr/>
            </a:lvl1pPr>
          </a:lstStyle>
          <a:p>
            <a:pPr>
              <a:defRPr/>
            </a:pPr>
            <a:endParaRPr lang="en-US" altLang="x-none"/>
          </a:p>
        </p:txBody>
      </p:sp>
      <p:sp>
        <p:nvSpPr>
          <p:cNvPr id="7" name="Slide Number Placeholder 6"/>
          <p:cNvSpPr>
            <a:spLocks noGrp="1"/>
          </p:cNvSpPr>
          <p:nvPr>
            <p:ph type="sldNum" sz="quarter" idx="12"/>
          </p:nvPr>
        </p:nvSpPr>
        <p:spPr>
          <a:xfrm>
            <a:off x="7010400" y="6400800"/>
            <a:ext cx="1905000" cy="457200"/>
          </a:xfrm>
        </p:spPr>
        <p:txBody>
          <a:bodyPr/>
          <a:lstStyle>
            <a:lvl1pPr>
              <a:defRPr/>
            </a:lvl1pPr>
          </a:lstStyle>
          <a:p>
            <a:pPr>
              <a:defRPr/>
            </a:pPr>
            <a:fld id="{33E95CA7-504F-F141-A44E-8449401B0958}" type="slidenum">
              <a:rPr lang="en-US" altLang="x-none"/>
              <a:pPr>
                <a:defRPr/>
              </a:pPr>
              <a:t>‹#›</a:t>
            </a:fld>
            <a:endParaRPr lang="en-US" altLang="x-none"/>
          </a:p>
        </p:txBody>
      </p:sp>
    </p:spTree>
    <p:extLst>
      <p:ext uri="{BB962C8B-B14F-4D97-AF65-F5344CB8AC3E}">
        <p14:creationId xmlns:p14="http://schemas.microsoft.com/office/powerpoint/2010/main" val="721469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C74A68-7BB0-524E-9157-E9960223AAD6}" type="slidenum">
              <a:rPr lang="en-US" altLang="x-none"/>
              <a:pPr>
                <a:defRPr/>
              </a:pPr>
              <a:t>‹#›</a:t>
            </a:fld>
            <a:endParaRPr lang="en-US" altLang="x-none"/>
          </a:p>
        </p:txBody>
      </p:sp>
    </p:spTree>
    <p:extLst>
      <p:ext uri="{BB962C8B-B14F-4D97-AF65-F5344CB8AC3E}">
        <p14:creationId xmlns:p14="http://schemas.microsoft.com/office/powerpoint/2010/main" val="631636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43E41C8-1179-AB40-9277-3B8B9EC3F347}" type="slidenum">
              <a:rPr lang="en-US" altLang="x-none"/>
              <a:pPr>
                <a:defRPr/>
              </a:pPr>
              <a:t>‹#›</a:t>
            </a:fld>
            <a:endParaRPr lang="en-US" altLang="x-none"/>
          </a:p>
        </p:txBody>
      </p:sp>
    </p:spTree>
    <p:extLst>
      <p:ext uri="{BB962C8B-B14F-4D97-AF65-F5344CB8AC3E}">
        <p14:creationId xmlns:p14="http://schemas.microsoft.com/office/powerpoint/2010/main" val="911375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859EF0B-BA0A-5947-8D40-5D44D70E9857}" type="slidenum">
              <a:rPr lang="en-US" altLang="x-none"/>
              <a:pPr>
                <a:defRPr/>
              </a:pPr>
              <a:t>‹#›</a:t>
            </a:fld>
            <a:endParaRPr lang="en-US" altLang="x-none"/>
          </a:p>
        </p:txBody>
      </p:sp>
    </p:spTree>
    <p:extLst>
      <p:ext uri="{BB962C8B-B14F-4D97-AF65-F5344CB8AC3E}">
        <p14:creationId xmlns:p14="http://schemas.microsoft.com/office/powerpoint/2010/main" val="1627464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0402299-A5EE-8248-9EA4-6B5629FA9D8E}" type="slidenum">
              <a:rPr lang="en-US" altLang="x-none"/>
              <a:pPr>
                <a:defRPr/>
              </a:pPr>
              <a:t>‹#›</a:t>
            </a:fld>
            <a:endParaRPr lang="en-US" altLang="x-none"/>
          </a:p>
        </p:txBody>
      </p:sp>
    </p:spTree>
    <p:extLst>
      <p:ext uri="{BB962C8B-B14F-4D97-AF65-F5344CB8AC3E}">
        <p14:creationId xmlns:p14="http://schemas.microsoft.com/office/powerpoint/2010/main" val="300001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F1639651-7DB2-A54D-BFF1-66225D77D3C4}" type="slidenum">
              <a:rPr lang="en-US" altLang="x-none"/>
              <a:pPr>
                <a:defRPr/>
              </a:pPr>
              <a:t>‹#›</a:t>
            </a:fld>
            <a:endParaRPr lang="en-US" altLang="x-none"/>
          </a:p>
        </p:txBody>
      </p:sp>
    </p:spTree>
    <p:extLst>
      <p:ext uri="{BB962C8B-B14F-4D97-AF65-F5344CB8AC3E}">
        <p14:creationId xmlns:p14="http://schemas.microsoft.com/office/powerpoint/2010/main" val="1973712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19FDD50C-68D5-1149-B32F-E3F451567A73}" type="slidenum">
              <a:rPr lang="en-US" altLang="x-none"/>
              <a:pPr>
                <a:defRPr/>
              </a:pPr>
              <a:t>‹#›</a:t>
            </a:fld>
            <a:endParaRPr lang="en-US" altLang="x-none"/>
          </a:p>
        </p:txBody>
      </p:sp>
    </p:spTree>
    <p:extLst>
      <p:ext uri="{BB962C8B-B14F-4D97-AF65-F5344CB8AC3E}">
        <p14:creationId xmlns:p14="http://schemas.microsoft.com/office/powerpoint/2010/main" val="975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9F4F90E-F62E-4D41-8B16-3EF1A037F5D8}" type="slidenum">
              <a:rPr lang="en-US" altLang="x-none"/>
              <a:pPr>
                <a:defRPr/>
              </a:pPr>
              <a:t>‹#›</a:t>
            </a:fld>
            <a:endParaRPr lang="en-US" altLang="x-none"/>
          </a:p>
        </p:txBody>
      </p:sp>
    </p:spTree>
    <p:extLst>
      <p:ext uri="{BB962C8B-B14F-4D97-AF65-F5344CB8AC3E}">
        <p14:creationId xmlns:p14="http://schemas.microsoft.com/office/powerpoint/2010/main" val="763981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2ACC28C-625A-4A4C-9A95-A63F4A7349E0}" type="slidenum">
              <a:rPr lang="en-US" altLang="x-none"/>
              <a:pPr>
                <a:defRPr/>
              </a:pPr>
              <a:t>‹#›</a:t>
            </a:fld>
            <a:endParaRPr lang="en-US" altLang="x-none"/>
          </a:p>
        </p:txBody>
      </p:sp>
    </p:spTree>
    <p:extLst>
      <p:ext uri="{BB962C8B-B14F-4D97-AF65-F5344CB8AC3E}">
        <p14:creationId xmlns:p14="http://schemas.microsoft.com/office/powerpoint/2010/main" val="439857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spcBef>
                <a:spcPct val="20000"/>
              </a:spcBef>
              <a:defRPr sz="9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spcBef>
                <a:spcPct val="20000"/>
              </a:spcBef>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hangingPunct="1">
              <a:spcBef>
                <a:spcPct val="20000"/>
              </a:spcBef>
              <a:defRPr sz="900">
                <a:solidFill>
                  <a:schemeClr val="tx1">
                    <a:tint val="75000"/>
                  </a:schemeClr>
                </a:solidFill>
              </a:defRPr>
            </a:lvl1pPr>
          </a:lstStyle>
          <a:p>
            <a:pPr>
              <a:defRPr/>
            </a:pPr>
            <a:fld id="{3EC3BA1F-F964-894B-9E8A-5403415E4AF4}"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charset="0"/>
        </a:defRPr>
      </a:lvl2pPr>
      <a:lvl3pPr algn="l" defTabSz="685800" rtl="0" eaLnBrk="0" fontAlgn="base" hangingPunct="0">
        <a:lnSpc>
          <a:spcPct val="90000"/>
        </a:lnSpc>
        <a:spcBef>
          <a:spcPct val="0"/>
        </a:spcBef>
        <a:spcAft>
          <a:spcPct val="0"/>
        </a:spcAft>
        <a:defRPr sz="3300">
          <a:solidFill>
            <a:schemeClr val="tx1"/>
          </a:solidFill>
          <a:latin typeface="Calibri Light" charset="0"/>
        </a:defRPr>
      </a:lvl3pPr>
      <a:lvl4pPr algn="l" defTabSz="685800" rtl="0" eaLnBrk="0" fontAlgn="base" hangingPunct="0">
        <a:lnSpc>
          <a:spcPct val="90000"/>
        </a:lnSpc>
        <a:spcBef>
          <a:spcPct val="0"/>
        </a:spcBef>
        <a:spcAft>
          <a:spcPct val="0"/>
        </a:spcAft>
        <a:defRPr sz="3300">
          <a:solidFill>
            <a:schemeClr val="tx1"/>
          </a:solidFill>
          <a:latin typeface="Calibri Light" charset="0"/>
        </a:defRPr>
      </a:lvl4pPr>
      <a:lvl5pPr algn="l" defTabSz="685800" rtl="0" eaLnBrk="0" fontAlgn="base" hangingPunct="0">
        <a:lnSpc>
          <a:spcPct val="90000"/>
        </a:lnSpc>
        <a:spcBef>
          <a:spcPct val="0"/>
        </a:spcBef>
        <a:spcAft>
          <a:spcPct val="0"/>
        </a:spcAft>
        <a:defRPr sz="3300">
          <a:solidFill>
            <a:schemeClr val="tx1"/>
          </a:solidFill>
          <a:latin typeface="Calibri Light" charset="0"/>
        </a:defRPr>
      </a:lvl5pPr>
      <a:lvl6pPr marL="457200" algn="l" defTabSz="685800" rtl="0" fontAlgn="base">
        <a:lnSpc>
          <a:spcPct val="90000"/>
        </a:lnSpc>
        <a:spcBef>
          <a:spcPct val="0"/>
        </a:spcBef>
        <a:spcAft>
          <a:spcPct val="0"/>
        </a:spcAft>
        <a:defRPr sz="3300">
          <a:solidFill>
            <a:schemeClr val="tx1"/>
          </a:solidFill>
          <a:latin typeface="Calibri Light" charset="0"/>
        </a:defRPr>
      </a:lvl6pPr>
      <a:lvl7pPr marL="914400" algn="l" defTabSz="685800" rtl="0" fontAlgn="base">
        <a:lnSpc>
          <a:spcPct val="90000"/>
        </a:lnSpc>
        <a:spcBef>
          <a:spcPct val="0"/>
        </a:spcBef>
        <a:spcAft>
          <a:spcPct val="0"/>
        </a:spcAft>
        <a:defRPr sz="3300">
          <a:solidFill>
            <a:schemeClr val="tx1"/>
          </a:solidFill>
          <a:latin typeface="Calibri Light" charset="0"/>
        </a:defRPr>
      </a:lvl7pPr>
      <a:lvl8pPr marL="1371600" algn="l" defTabSz="685800" rtl="0" fontAlgn="base">
        <a:lnSpc>
          <a:spcPct val="90000"/>
        </a:lnSpc>
        <a:spcBef>
          <a:spcPct val="0"/>
        </a:spcBef>
        <a:spcAft>
          <a:spcPct val="0"/>
        </a:spcAft>
        <a:defRPr sz="3300">
          <a:solidFill>
            <a:schemeClr val="tx1"/>
          </a:solidFill>
          <a:latin typeface="Calibri Light" charset="0"/>
        </a:defRPr>
      </a:lvl8pPr>
      <a:lvl9pPr marL="1828800" algn="l" defTabSz="685800" rtl="0" fontAlgn="base">
        <a:lnSpc>
          <a:spcPct val="90000"/>
        </a:lnSpc>
        <a:spcBef>
          <a:spcPct val="0"/>
        </a:spcBef>
        <a:spcAft>
          <a:spcPct val="0"/>
        </a:spcAft>
        <a:defRPr sz="3300">
          <a:solidFill>
            <a:schemeClr val="tx1"/>
          </a:solidFill>
          <a:latin typeface="Calibri Light" charset="0"/>
        </a:defRPr>
      </a:lvl9pPr>
    </p:titleStyle>
    <p:bodyStyle>
      <a:lvl1pPr marL="171450" indent="-171450" algn="l" defTabSz="685800" rtl="0" eaLnBrk="0" fontAlgn="base" hangingPunct="0">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nel.ufl.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8.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4" Type="http://schemas.openxmlformats.org/officeDocument/2006/relationships/oleObject" Target="../embeddings/oleObject1.bin"/><Relationship Id="rId9" Type="http://schemas.openxmlformats.org/officeDocument/2006/relationships/image" Target="../media/image14.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6.jpeg"/><Relationship Id="rId5" Type="http://schemas.openxmlformats.org/officeDocument/2006/relationships/image" Target="../media/image15.w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8.emf"/><Relationship Id="rId5" Type="http://schemas.openxmlformats.org/officeDocument/2006/relationships/oleObject" Target="../embeddings/oleObject5.bin"/><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2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7.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jp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notesSlide" Target="../notesSlides/notesSlide20.xml"/><Relationship Id="rId7"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67.wmf"/><Relationship Id="rId5" Type="http://schemas.openxmlformats.org/officeDocument/2006/relationships/oleObject" Target="../embeddings/oleObject6.bin"/><Relationship Id="rId10" Type="http://schemas.openxmlformats.org/officeDocument/2006/relationships/image" Target="../media/image69.wmf"/><Relationship Id="rId4" Type="http://schemas.openxmlformats.org/officeDocument/2006/relationships/image" Target="../media/image70.png"/><Relationship Id="rId9"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notesSlide" Target="../notesSlides/notesSlide21.xml"/><Relationship Id="rId7" Type="http://schemas.openxmlformats.org/officeDocument/2006/relationships/image" Target="../media/image72.wmf"/><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71.wmf"/><Relationship Id="rId4" Type="http://schemas.openxmlformats.org/officeDocument/2006/relationships/oleObject" Target="../embeddings/oleObject9.bin"/></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notesSlide" Target="../notesSlides/notesSlide22.xml"/><Relationship Id="rId7" Type="http://schemas.openxmlformats.org/officeDocument/2006/relationships/image" Target="../media/image74.wmf"/><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78.png"/></Relationships>
</file>

<file path=ppt/slides/_rels/slide4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89.png"/><Relationship Id="rId5" Type="http://schemas.openxmlformats.org/officeDocument/2006/relationships/image" Target="../media/image88.tiff"/><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26.xml"/><Relationship Id="rId7" Type="http://schemas.openxmlformats.org/officeDocument/2006/relationships/image" Target="../media/image98.wmf"/><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image" Target="../media/image100.wmf"/><Relationship Id="rId5" Type="http://schemas.openxmlformats.org/officeDocument/2006/relationships/image" Target="../media/image97.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99.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102.emf"/><Relationship Id="rId5" Type="http://schemas.openxmlformats.org/officeDocument/2006/relationships/image" Target="../media/image101.wmf"/><Relationship Id="rId4" Type="http://schemas.openxmlformats.org/officeDocument/2006/relationships/oleObject" Target="../embeddings/oleObject16.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vmlDrawing" Target="../drawings/vmlDrawing9.vml"/><Relationship Id="rId5" Type="http://schemas.openxmlformats.org/officeDocument/2006/relationships/image" Target="../media/image103.wmf"/><Relationship Id="rId4" Type="http://schemas.openxmlformats.org/officeDocument/2006/relationships/oleObject" Target="../embeddings/oleObject17.bin"/></Relationships>
</file>

<file path=ppt/slides/_rels/slide52.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notesSlide" Target="../notesSlides/notesSlide31.xml"/><Relationship Id="rId7" Type="http://schemas.openxmlformats.org/officeDocument/2006/relationships/image" Target="../media/image107.wmf"/><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104.wmf"/><Relationship Id="rId5" Type="http://schemas.openxmlformats.org/officeDocument/2006/relationships/oleObject" Target="../embeddings/oleObject18.bin"/><Relationship Id="rId10" Type="http://schemas.openxmlformats.org/officeDocument/2006/relationships/image" Target="../media/image105.wmf"/><Relationship Id="rId4" Type="http://schemas.openxmlformats.org/officeDocument/2006/relationships/image" Target="../media/image106.wmf"/><Relationship Id="rId9" Type="http://schemas.openxmlformats.org/officeDocument/2006/relationships/oleObject" Target="../embeddings/oleObject19.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1.bin"/><Relationship Id="rId5" Type="http://schemas.openxmlformats.org/officeDocument/2006/relationships/image" Target="../media/image109.wmf"/><Relationship Id="rId4" Type="http://schemas.openxmlformats.org/officeDocument/2006/relationships/oleObject" Target="../embeddings/oleObject20.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12.wmf"/><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oleObject" Target="../embeddings/oleObject23.bin"/><Relationship Id="rId5" Type="http://schemas.openxmlformats.org/officeDocument/2006/relationships/image" Target="../media/image111.wmf"/><Relationship Id="rId4" Type="http://schemas.openxmlformats.org/officeDocument/2006/relationships/oleObject" Target="../embeddings/oleObject22.bin"/></Relationships>
</file>

<file path=ppt/slides/_rels/slide55.xml.rels><?xml version="1.0" encoding="UTF-8" standalone="yes"?>
<Relationships xmlns="http://schemas.openxmlformats.org/package/2006/relationships"><Relationship Id="rId8" Type="http://schemas.openxmlformats.org/officeDocument/2006/relationships/image" Target="../media/image115.wmf"/><Relationship Id="rId3" Type="http://schemas.openxmlformats.org/officeDocument/2006/relationships/notesSlide" Target="../notesSlides/notesSlide34.xml"/><Relationship Id="rId7"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5.bin"/><Relationship Id="rId5" Type="http://schemas.openxmlformats.org/officeDocument/2006/relationships/image" Target="../media/image113.wmf"/><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35.xml"/><Relationship Id="rId7" Type="http://schemas.openxmlformats.org/officeDocument/2006/relationships/image" Target="../media/image117.wmf"/><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27.bin"/><Relationship Id="rId11" Type="http://schemas.openxmlformats.org/officeDocument/2006/relationships/image" Target="../media/image119.wmf"/><Relationship Id="rId5" Type="http://schemas.openxmlformats.org/officeDocument/2006/relationships/image" Target="../media/image116.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118.wmf"/></Relationships>
</file>

<file path=ppt/slides/_rels/slide57.x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video" Target="file:///C:\presentations\itl\robotshapespread.avi" TargetMode="External"/><Relationship Id="rId7" Type="http://schemas.openxmlformats.org/officeDocument/2006/relationships/oleObject" Target="../embeddings/oleObject30.bin"/><Relationship Id="rId2" Type="http://schemas.microsoft.com/office/2007/relationships/media" Target="file:///C:\presentations\itl\robotshapespread.avi" TargetMode="External"/><Relationship Id="rId1" Type="http://schemas.openxmlformats.org/officeDocument/2006/relationships/vmlDrawing" Target="../drawings/vmlDrawing15.vml"/><Relationship Id="rId6" Type="http://schemas.openxmlformats.org/officeDocument/2006/relationships/image" Target="../media/image121.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37.xml"/><Relationship Id="rId7" Type="http://schemas.openxmlformats.org/officeDocument/2006/relationships/image" Target="../media/image123.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32.bin"/><Relationship Id="rId11" Type="http://schemas.openxmlformats.org/officeDocument/2006/relationships/image" Target="../media/image125.wmf"/><Relationship Id="rId5" Type="http://schemas.openxmlformats.org/officeDocument/2006/relationships/image" Target="../media/image122.wmf"/><Relationship Id="rId10" Type="http://schemas.openxmlformats.org/officeDocument/2006/relationships/oleObject" Target="../embeddings/oleObject34.bin"/><Relationship Id="rId4" Type="http://schemas.openxmlformats.org/officeDocument/2006/relationships/oleObject" Target="../embeddings/oleObject31.bin"/><Relationship Id="rId9" Type="http://schemas.openxmlformats.org/officeDocument/2006/relationships/image" Target="../media/image124.wmf"/></Relationships>
</file>

<file path=ppt/slides/_rels/slide59.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notesSlide" Target="../notesSlides/notesSlide40.xml"/><Relationship Id="rId7" Type="http://schemas.openxmlformats.org/officeDocument/2006/relationships/image" Target="../media/image131.wmf"/><Relationship Id="rId2" Type="http://schemas.openxmlformats.org/officeDocument/2006/relationships/slideLayout" Target="../slideLayouts/slideLayout12.xml"/><Relationship Id="rId1" Type="http://schemas.openxmlformats.org/officeDocument/2006/relationships/vmlDrawing" Target="../drawings/vmlDrawing17.vml"/><Relationship Id="rId6" Type="http://schemas.openxmlformats.org/officeDocument/2006/relationships/oleObject" Target="../embeddings/oleObject36.bin"/><Relationship Id="rId5" Type="http://schemas.openxmlformats.org/officeDocument/2006/relationships/image" Target="../media/image130.wmf"/><Relationship Id="rId4" Type="http://schemas.openxmlformats.org/officeDocument/2006/relationships/oleObject" Target="../embeddings/oleObject35.bin"/><Relationship Id="rId9" Type="http://schemas.openxmlformats.org/officeDocument/2006/relationships/image" Target="../media/image13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vmlDrawing" Target="../drawings/vmlDrawing18.vml"/><Relationship Id="rId6" Type="http://schemas.openxmlformats.org/officeDocument/2006/relationships/image" Target="../media/image135.emf"/><Relationship Id="rId5" Type="http://schemas.openxmlformats.org/officeDocument/2006/relationships/image" Target="../media/image134.wmf"/><Relationship Id="rId4" Type="http://schemas.openxmlformats.org/officeDocument/2006/relationships/oleObject" Target="../embeddings/oleObject37.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140.wmf"/><Relationship Id="rId3" Type="http://schemas.openxmlformats.org/officeDocument/2006/relationships/notesSlide" Target="../notesSlides/notesSlide42.xml"/><Relationship Id="rId7" Type="http://schemas.openxmlformats.org/officeDocument/2006/relationships/image" Target="../media/image137.wmf"/><Relationship Id="rId12" Type="http://schemas.openxmlformats.org/officeDocument/2006/relationships/oleObject" Target="../embeddings/oleObject42.bin"/><Relationship Id="rId2" Type="http://schemas.openxmlformats.org/officeDocument/2006/relationships/slideLayout" Target="../slideLayouts/slideLayout13.xml"/><Relationship Id="rId1" Type="http://schemas.openxmlformats.org/officeDocument/2006/relationships/vmlDrawing" Target="../drawings/vmlDrawing19.vml"/><Relationship Id="rId6" Type="http://schemas.openxmlformats.org/officeDocument/2006/relationships/oleObject" Target="../embeddings/oleObject39.bin"/><Relationship Id="rId11" Type="http://schemas.openxmlformats.org/officeDocument/2006/relationships/image" Target="../media/image139.wmf"/><Relationship Id="rId5" Type="http://schemas.openxmlformats.org/officeDocument/2006/relationships/image" Target="../media/image136.w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138.wmf"/></Relationships>
</file>

<file path=ppt/slides/_rels/slide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52.png"/></Relationships>
</file>

<file path=ppt/slides/_rels/slide6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ctrTitle"/>
          </p:nvPr>
        </p:nvSpPr>
        <p:spPr>
          <a:xfrm>
            <a:off x="0" y="63500"/>
            <a:ext cx="9144000" cy="2514600"/>
          </a:xfrm>
        </p:spPr>
        <p:txBody>
          <a:bodyPr/>
          <a:lstStyle/>
          <a:p>
            <a:pPr eaLnBrk="1" hangingPunct="1"/>
            <a:r>
              <a:rPr lang="en-US" altLang="x-none"/>
              <a:t>Requisites for a Cognitive Architecture</a:t>
            </a:r>
          </a:p>
        </p:txBody>
      </p:sp>
      <p:sp>
        <p:nvSpPr>
          <p:cNvPr id="5122" name="Rectangle 3"/>
          <p:cNvSpPr>
            <a:spLocks noGrp="1" noChangeArrowheads="1"/>
          </p:cNvSpPr>
          <p:nvPr>
            <p:ph type="subTitle" idx="1"/>
          </p:nvPr>
        </p:nvSpPr>
        <p:spPr>
          <a:xfrm>
            <a:off x="0" y="3017838"/>
            <a:ext cx="9144000" cy="1752600"/>
          </a:xfrm>
        </p:spPr>
        <p:txBody>
          <a:bodyPr rtlCol="0">
            <a:normAutofit fontScale="85000" lnSpcReduction="20000"/>
          </a:bodyPr>
          <a:lstStyle/>
          <a:p>
            <a:pPr eaLnBrk="1" hangingPunct="1">
              <a:defRPr/>
            </a:pPr>
            <a:r>
              <a:rPr lang="en-US" altLang="x-none" sz="2800"/>
              <a:t>Jose C. Principe</a:t>
            </a:r>
            <a:endParaRPr lang="en-US" altLang="x-none"/>
          </a:p>
          <a:p>
            <a:pPr eaLnBrk="1" hangingPunct="1">
              <a:defRPr/>
            </a:pPr>
            <a:r>
              <a:rPr lang="en-US" altLang="x-none"/>
              <a:t>Computational NeuroEngineering Laboratory</a:t>
            </a:r>
          </a:p>
          <a:p>
            <a:pPr eaLnBrk="1" hangingPunct="1">
              <a:defRPr/>
            </a:pPr>
            <a:r>
              <a:rPr lang="en-US" altLang="x-none"/>
              <a:t>Electrical and Computer Engineering Department</a:t>
            </a:r>
          </a:p>
          <a:p>
            <a:pPr eaLnBrk="1" hangingPunct="1">
              <a:defRPr/>
            </a:pPr>
            <a:r>
              <a:rPr lang="en-US" altLang="x-none"/>
              <a:t>University of Florida</a:t>
            </a:r>
          </a:p>
          <a:p>
            <a:pPr eaLnBrk="1" hangingPunct="1">
              <a:defRPr/>
            </a:pPr>
            <a:r>
              <a:rPr lang="en-US" altLang="x-none">
                <a:hlinkClick r:id="rId3"/>
              </a:rPr>
              <a:t>www.cnel.ufl.edu</a:t>
            </a:r>
            <a:endParaRPr lang="en-US" altLang="x-none"/>
          </a:p>
          <a:p>
            <a:pPr eaLnBrk="1" hangingPunct="1">
              <a:defRPr/>
            </a:pPr>
            <a:r>
              <a:rPr lang="en-US" altLang="x-none"/>
              <a:t>principe@cnel.ufl.edu</a:t>
            </a:r>
          </a:p>
        </p:txBody>
      </p:sp>
      <p:pic>
        <p:nvPicPr>
          <p:cNvPr id="16387" name="Picture 4" descr="CNEL_Color1_Bi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525" y="5799138"/>
            <a:ext cx="252253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1"/>
          <p:cNvSpPr>
            <a:spLocks noGrp="1"/>
          </p:cNvSpPr>
          <p:nvPr>
            <p:ph type="sldNum" sz="quarter" idx="12"/>
          </p:nvPr>
        </p:nvSpPr>
        <p:spPr bwMode="auto">
          <a:xfrm>
            <a:off x="628650" y="6356350"/>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l"/>
            <a:fld id="{000BF5B8-EC3D-184D-B043-4996BF3A2905}" type="slidenum">
              <a:rPr lang="en-US" altLang="en-US" sz="900">
                <a:solidFill>
                  <a:srgbClr val="000000"/>
                </a:solidFill>
              </a:rPr>
              <a:pPr algn="l"/>
              <a:t>10</a:t>
            </a:fld>
            <a:endParaRPr lang="en-US" altLang="en-US" sz="900">
              <a:solidFill>
                <a:srgbClr val="000000"/>
              </a:solidFill>
            </a:endParaRPr>
          </a:p>
        </p:txBody>
      </p:sp>
      <p:sp>
        <p:nvSpPr>
          <p:cNvPr id="30722" name="Rectangle 1033"/>
          <p:cNvSpPr>
            <a:spLocks noChangeArrowheads="1"/>
          </p:cNvSpPr>
          <p:nvPr/>
        </p:nvSpPr>
        <p:spPr bwMode="auto">
          <a:xfrm>
            <a:off x="2133600" y="152400"/>
            <a:ext cx="42116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3200">
                <a:latin typeface="Arial" charset="0"/>
                <a:ea typeface="MS PGothic" charset="-128"/>
                <a:cs typeface="MS PGothic" charset="-128"/>
              </a:rPr>
              <a:t>Human Visual System</a:t>
            </a:r>
            <a:endParaRPr lang="en-US" altLang="en-US" sz="3200">
              <a:solidFill>
                <a:srgbClr val="000000"/>
              </a:solidFill>
              <a:latin typeface="Arial" charset="0"/>
              <a:ea typeface="Arial" charset="0"/>
              <a:cs typeface="Arial" charset="0"/>
            </a:endParaRPr>
          </a:p>
        </p:txBody>
      </p:sp>
      <p:sp>
        <p:nvSpPr>
          <p:cNvPr id="30723" name="Rectangle 1"/>
          <p:cNvSpPr>
            <a:spLocks noChangeArrowheads="1"/>
          </p:cNvSpPr>
          <p:nvPr/>
        </p:nvSpPr>
        <p:spPr bwMode="auto">
          <a:xfrm>
            <a:off x="455613" y="3608388"/>
            <a:ext cx="8229600"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en-US" b="1">
                <a:latin typeface="Arial" charset="0"/>
                <a:ea typeface="Arial" charset="0"/>
                <a:cs typeface="Arial" charset="0"/>
              </a:rPr>
              <a:t>Hypothesis:</a:t>
            </a:r>
            <a:r>
              <a:rPr lang="en-US" altLang="en-US">
                <a:latin typeface="Arial" charset="0"/>
                <a:ea typeface="Arial" charset="0"/>
                <a:cs typeface="Arial" charset="0"/>
              </a:rPr>
              <a:t> By combining a fixation and saccade system (dorsal pathway) with an object recognition system such as a neural network (ventral pathway), we can create an artificial active vision system.</a:t>
            </a:r>
          </a:p>
          <a:p>
            <a:pPr eaLnBrk="1" hangingPunct="1">
              <a:spcBef>
                <a:spcPct val="20000"/>
              </a:spcBef>
            </a:pPr>
            <a:r>
              <a:rPr lang="en-US" altLang="en-US" b="1">
                <a:latin typeface="Arial" charset="0"/>
                <a:ea typeface="Arial" charset="0"/>
                <a:cs typeface="Arial" charset="0"/>
              </a:rPr>
              <a:t>Method</a:t>
            </a:r>
            <a:r>
              <a:rPr lang="en-US" altLang="en-US">
                <a:latin typeface="Arial" charset="0"/>
                <a:ea typeface="Arial" charset="0"/>
                <a:cs typeface="Arial" charset="0"/>
              </a:rPr>
              <a:t>: </a:t>
            </a:r>
            <a:r>
              <a:rPr lang="en-US" altLang="en-US" b="1">
                <a:latin typeface="Arial" charset="0"/>
                <a:ea typeface="Arial" charset="0"/>
                <a:cs typeface="Arial" charset="0"/>
              </a:rPr>
              <a:t>Model perception as a continuous loop to extract events in the real world</a:t>
            </a:r>
            <a:r>
              <a:rPr lang="en-US" altLang="en-US">
                <a:latin typeface="Arial" charset="0"/>
                <a:ea typeface="Arial" charset="0"/>
                <a:cs typeface="Arial" charset="0"/>
              </a:rPr>
              <a:t>, in which a new saccade marks the onset of a new sampling episode, informed by previous information accumulated in association memory. </a:t>
            </a:r>
          </a:p>
          <a:p>
            <a:pPr eaLnBrk="1" hangingPunct="1">
              <a:spcBef>
                <a:spcPct val="20000"/>
              </a:spcBef>
            </a:pPr>
            <a:endParaRPr lang="en-US" altLang="en-US">
              <a:latin typeface="Arial" charset="0"/>
              <a:ea typeface="Arial" charset="0"/>
              <a:cs typeface="Arial" charset="0"/>
            </a:endParaRPr>
          </a:p>
        </p:txBody>
      </p:sp>
      <p:sp>
        <p:nvSpPr>
          <p:cNvPr id="30724" name="Rectangle 1034"/>
          <p:cNvSpPr>
            <a:spLocks noChangeArrowheads="1"/>
          </p:cNvSpPr>
          <p:nvPr/>
        </p:nvSpPr>
        <p:spPr bwMode="auto">
          <a:xfrm>
            <a:off x="465138" y="1346200"/>
            <a:ext cx="39497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en-US">
                <a:solidFill>
                  <a:srgbClr val="000000"/>
                </a:solidFill>
                <a:latin typeface="Arial" charset="0"/>
                <a:ea typeface="Arial" charset="0"/>
                <a:cs typeface="Arial" charset="0"/>
              </a:rPr>
              <a:t>Ventral Pathway</a:t>
            </a:r>
          </a:p>
          <a:p>
            <a:pPr eaLnBrk="1" hangingPunct="1">
              <a:spcBef>
                <a:spcPct val="20000"/>
              </a:spcBef>
              <a:buFontTx/>
              <a:buChar char="•"/>
            </a:pPr>
            <a:r>
              <a:rPr lang="en-US" altLang="en-US" sz="2000">
                <a:solidFill>
                  <a:srgbClr val="000000"/>
                </a:solidFill>
                <a:latin typeface="Arial" charset="0"/>
                <a:ea typeface="Arial" charset="0"/>
                <a:cs typeface="Arial" charset="0"/>
              </a:rPr>
              <a:t>Object Identification</a:t>
            </a:r>
          </a:p>
          <a:p>
            <a:pPr eaLnBrk="1" hangingPunct="1">
              <a:spcBef>
                <a:spcPct val="20000"/>
              </a:spcBef>
              <a:buFontTx/>
              <a:buChar char="•"/>
            </a:pPr>
            <a:r>
              <a:rPr lang="en-US" altLang="en-US" sz="2000">
                <a:solidFill>
                  <a:srgbClr val="000000"/>
                </a:solidFill>
                <a:latin typeface="Arial" charset="0"/>
                <a:ea typeface="Arial" charset="0"/>
                <a:cs typeface="Arial" charset="0"/>
              </a:rPr>
              <a:t>Works with fine visual details over small areas (foveal region)</a:t>
            </a:r>
          </a:p>
          <a:p>
            <a:pPr eaLnBrk="1" hangingPunct="1">
              <a:spcBef>
                <a:spcPct val="20000"/>
              </a:spcBef>
              <a:buFontTx/>
              <a:buChar char="•"/>
            </a:pPr>
            <a:r>
              <a:rPr lang="en-US" altLang="en-US" sz="2000">
                <a:solidFill>
                  <a:srgbClr val="000000"/>
                </a:solidFill>
                <a:latin typeface="Arial" charset="0"/>
                <a:ea typeface="Arial" charset="0"/>
                <a:cs typeface="Arial" charset="0"/>
              </a:rPr>
              <a:t>Uses long term memory to store representations of objects</a:t>
            </a:r>
          </a:p>
          <a:p>
            <a:pPr eaLnBrk="1" hangingPunct="1"/>
            <a:endParaRPr lang="en-US" altLang="en-US" sz="1600">
              <a:latin typeface="Arial" charset="0"/>
              <a:ea typeface="Arial" charset="0"/>
              <a:cs typeface="Arial" charset="0"/>
            </a:endParaRPr>
          </a:p>
        </p:txBody>
      </p:sp>
      <p:sp>
        <p:nvSpPr>
          <p:cNvPr id="30725" name="Rectangle 1034"/>
          <p:cNvSpPr>
            <a:spLocks noChangeArrowheads="1"/>
          </p:cNvSpPr>
          <p:nvPr/>
        </p:nvSpPr>
        <p:spPr bwMode="auto">
          <a:xfrm>
            <a:off x="4584700" y="1346200"/>
            <a:ext cx="39497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en-US">
                <a:solidFill>
                  <a:srgbClr val="000000"/>
                </a:solidFill>
                <a:latin typeface="Arial" charset="0"/>
                <a:ea typeface="Arial" charset="0"/>
                <a:cs typeface="Arial" charset="0"/>
              </a:rPr>
              <a:t>Dorsal Pathway</a:t>
            </a:r>
          </a:p>
          <a:p>
            <a:pPr eaLnBrk="1" hangingPunct="1">
              <a:spcBef>
                <a:spcPct val="20000"/>
              </a:spcBef>
              <a:buFontTx/>
              <a:buChar char="•"/>
            </a:pPr>
            <a:r>
              <a:rPr lang="en-US" altLang="en-US" sz="2000">
                <a:solidFill>
                  <a:srgbClr val="000000"/>
                </a:solidFill>
                <a:latin typeface="Arial" charset="0"/>
                <a:ea typeface="Arial" charset="0"/>
                <a:cs typeface="Arial" charset="0"/>
              </a:rPr>
              <a:t>Object Location</a:t>
            </a:r>
          </a:p>
          <a:p>
            <a:pPr eaLnBrk="1" hangingPunct="1">
              <a:spcBef>
                <a:spcPct val="20000"/>
              </a:spcBef>
              <a:buFontTx/>
              <a:buChar char="•"/>
            </a:pPr>
            <a:r>
              <a:rPr lang="en-US" altLang="en-US" sz="2000">
                <a:solidFill>
                  <a:srgbClr val="000000"/>
                </a:solidFill>
                <a:latin typeface="Arial" charset="0"/>
                <a:ea typeface="Arial" charset="0"/>
                <a:cs typeface="Arial" charset="0"/>
              </a:rPr>
              <a:t>Spatial perception and                         motion over large areas</a:t>
            </a:r>
          </a:p>
          <a:p>
            <a:pPr eaLnBrk="1" hangingPunct="1">
              <a:spcBef>
                <a:spcPct val="20000"/>
              </a:spcBef>
              <a:buFontTx/>
              <a:buChar char="•"/>
            </a:pPr>
            <a:r>
              <a:rPr lang="en-US" altLang="en-US" sz="2000">
                <a:solidFill>
                  <a:srgbClr val="000000"/>
                </a:solidFill>
                <a:latin typeface="Arial" charset="0"/>
                <a:ea typeface="Arial" charset="0"/>
                <a:cs typeface="Arial" charset="0"/>
              </a:rPr>
              <a:t>Requires working memory  to place objects in scenes</a:t>
            </a:r>
            <a:endParaRPr lang="en-US" altLang="en-US" sz="2000">
              <a:latin typeface="Arial" charset="0"/>
              <a:ea typeface="Arial" charset="0"/>
              <a:cs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2163" y="6227763"/>
            <a:ext cx="7559675" cy="130175"/>
          </a:xfrm>
          <a:custGeom>
            <a:avLst/>
            <a:gdLst/>
            <a:ahLst/>
            <a:cxnLst/>
            <a:rect l="l" t="t" r="r" b="b"/>
            <a:pathLst>
              <a:path w="8839200" h="152400">
                <a:moveTo>
                  <a:pt x="0" y="0"/>
                </a:moveTo>
                <a:lnTo>
                  <a:pt x="0" y="152400"/>
                </a:lnTo>
                <a:lnTo>
                  <a:pt x="8839187" y="152400"/>
                </a:lnTo>
                <a:lnTo>
                  <a:pt x="8839187" y="0"/>
                </a:lnTo>
                <a:lnTo>
                  <a:pt x="0" y="0"/>
                </a:lnTo>
                <a:close/>
              </a:path>
            </a:pathLst>
          </a:custGeom>
          <a:solidFill>
            <a:srgbClr val="FFFFFF"/>
          </a:solidFill>
        </p:spPr>
        <p:txBody>
          <a:bodyPr lIns="0" tIns="0" rIns="0" bIns="0"/>
          <a:lstStyle/>
          <a:p>
            <a:pPr eaLnBrk="1" hangingPunct="1">
              <a:spcBef>
                <a:spcPct val="20000"/>
              </a:spcBef>
              <a:defRPr/>
            </a:pPr>
            <a:endParaRPr sz="2052"/>
          </a:p>
        </p:txBody>
      </p:sp>
      <p:sp>
        <p:nvSpPr>
          <p:cNvPr id="3" name="object 3"/>
          <p:cNvSpPr/>
          <p:nvPr/>
        </p:nvSpPr>
        <p:spPr>
          <a:xfrm>
            <a:off x="792163" y="149225"/>
            <a:ext cx="7559675" cy="1192213"/>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eaLnBrk="1" hangingPunct="1">
              <a:spcBef>
                <a:spcPct val="20000"/>
              </a:spcBef>
              <a:defRPr/>
            </a:pPr>
            <a:endParaRPr sz="2052"/>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eaLnBrk="1" hangingPunct="1">
              <a:spcBef>
                <a:spcPct val="20000"/>
              </a:spcBef>
              <a:defRPr/>
            </a:pPr>
            <a:endParaRPr sz="2052"/>
          </a:p>
        </p:txBody>
      </p:sp>
      <p:sp>
        <p:nvSpPr>
          <p:cNvPr id="13" name="object 13"/>
          <p:cNvSpPr txBox="1">
            <a:spLocks noGrp="1"/>
          </p:cNvSpPr>
          <p:nvPr>
            <p:ph type="title"/>
          </p:nvPr>
        </p:nvSpPr>
        <p:spPr>
          <a:xfrm>
            <a:off x="661988" y="646113"/>
            <a:ext cx="7820025" cy="655637"/>
          </a:xfrm>
        </p:spPr>
        <p:txBody>
          <a:bodyPr lIns="0" tIns="181515" rIns="0" bIns="0" rtlCol="0">
            <a:spAutoFit/>
          </a:bodyPr>
          <a:lstStyle/>
          <a:p>
            <a:pPr eaLnBrk="1" fontAlgn="auto" hangingPunct="1">
              <a:spcAft>
                <a:spcPts val="0"/>
              </a:spcAft>
              <a:defRPr/>
            </a:pPr>
            <a:r>
              <a:rPr lang="en-US" sz="3420" dirty="0">
                <a:latin typeface="Arial" charset="0"/>
                <a:ea typeface="MS PGothic" charset="0"/>
              </a:rPr>
              <a:t>Neural Anatomy of the Visual System</a:t>
            </a:r>
            <a:endParaRPr sz="3420" spc="-18" dirty="0"/>
          </a:p>
        </p:txBody>
      </p:sp>
      <p:sp>
        <p:nvSpPr>
          <p:cNvPr id="14" name="object 14"/>
          <p:cNvSpPr/>
          <p:nvPr/>
        </p:nvSpPr>
        <p:spPr>
          <a:xfrm>
            <a:off x="920750" y="1800225"/>
            <a:ext cx="7272338" cy="3908425"/>
          </a:xfrm>
          <a:custGeom>
            <a:avLst/>
            <a:gdLst/>
            <a:ahLst/>
            <a:cxnLst/>
            <a:rect l="l" t="t" r="r" b="b"/>
            <a:pathLst>
              <a:path w="8503920" h="4572000">
                <a:moveTo>
                  <a:pt x="0" y="0"/>
                </a:moveTo>
                <a:lnTo>
                  <a:pt x="0" y="4572000"/>
                </a:lnTo>
                <a:lnTo>
                  <a:pt x="8503919" y="4572000"/>
                </a:lnTo>
                <a:lnTo>
                  <a:pt x="8503919" y="0"/>
                </a:lnTo>
                <a:lnTo>
                  <a:pt x="0" y="0"/>
                </a:lnTo>
                <a:close/>
              </a:path>
            </a:pathLst>
          </a:custGeom>
          <a:solidFill>
            <a:srgbClr val="FFFFFF"/>
          </a:solidFill>
        </p:spPr>
        <p:txBody>
          <a:bodyPr lIns="0" tIns="0" rIns="0" bIns="0"/>
          <a:lstStyle/>
          <a:p>
            <a:pPr eaLnBrk="1" hangingPunct="1">
              <a:spcBef>
                <a:spcPct val="20000"/>
              </a:spcBef>
              <a:defRPr/>
            </a:pPr>
            <a:endParaRPr sz="2052"/>
          </a:p>
        </p:txBody>
      </p:sp>
      <p:pic>
        <p:nvPicPr>
          <p:cNvPr id="32774" name="Picture 14" descr="VanEssan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1735138"/>
            <a:ext cx="3594100" cy="417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Content Placeholder 1"/>
          <p:cNvSpPr>
            <a:spLocks noGrp="1"/>
          </p:cNvSpPr>
          <p:nvPr>
            <p:ph idx="1"/>
          </p:nvPr>
        </p:nvSpPr>
        <p:spPr>
          <a:xfrm>
            <a:off x="4962525" y="1735138"/>
            <a:ext cx="2997200" cy="3870325"/>
          </a:xfrm>
        </p:spPr>
        <p:txBody>
          <a:bodyPr rtlCol="0">
            <a:normAutofit/>
          </a:bodyPr>
          <a:lstStyle/>
          <a:p>
            <a:pPr eaLnBrk="1" fontAlgn="auto" hangingPunct="1">
              <a:spcAft>
                <a:spcPts val="0"/>
              </a:spcAft>
              <a:buFont typeface="Arial"/>
              <a:buChar char="•"/>
              <a:defRPr/>
            </a:pPr>
            <a:r>
              <a:rPr lang="en-US" sz="2052" dirty="0"/>
              <a:t>Helmholtz’ stated that cortical function evolved to explain sensory inputs. </a:t>
            </a:r>
          </a:p>
          <a:p>
            <a:pPr eaLnBrk="1" fontAlgn="auto" hangingPunct="1">
              <a:spcAft>
                <a:spcPts val="0"/>
              </a:spcAft>
              <a:buFont typeface="Arial"/>
              <a:buChar char="•"/>
              <a:defRPr/>
            </a:pPr>
            <a:r>
              <a:rPr lang="en-US" sz="2052" dirty="0"/>
              <a:t>As such we seek </a:t>
            </a:r>
            <a:r>
              <a:rPr lang="en-US" sz="2052" dirty="0">
                <a:solidFill>
                  <a:schemeClr val="tx1">
                    <a:lumMod val="50000"/>
                    <a:lumOff val="50000"/>
                  </a:schemeClr>
                </a:solidFill>
              </a:rPr>
              <a:t>to understand the role of processing and stored experience in a machine learning framework </a:t>
            </a:r>
            <a:r>
              <a:rPr lang="en-US" sz="2052" dirty="0"/>
              <a:t>for the decoding of sensory input</a:t>
            </a:r>
            <a:r>
              <a:rPr lang="en-US" sz="1710" dirty="0"/>
              <a:t>.</a:t>
            </a:r>
          </a:p>
          <a:p>
            <a:pPr eaLnBrk="1" fontAlgn="auto" hangingPunct="1">
              <a:spcAft>
                <a:spcPts val="0"/>
              </a:spcAft>
              <a:buFont typeface="Arial"/>
              <a:buChar char="•"/>
              <a:defRPr/>
            </a:pPr>
            <a:endParaRPr lang="en-US" sz="1710" dirty="0"/>
          </a:p>
        </p:txBody>
      </p:sp>
      <p:sp>
        <p:nvSpPr>
          <p:cNvPr id="17" name="Text Box 8"/>
          <p:cNvSpPr txBox="1">
            <a:spLocks noChangeArrowheads="1"/>
          </p:cNvSpPr>
          <p:nvPr/>
        </p:nvSpPr>
        <p:spPr bwMode="auto">
          <a:xfrm>
            <a:off x="401638" y="6230938"/>
            <a:ext cx="8405812" cy="460375"/>
          </a:xfrm>
          <a:prstGeom prst="rect">
            <a:avLst/>
          </a:prstGeom>
          <a:noFill/>
          <a:ln w="9525">
            <a:noFill/>
            <a:miter lim="800000"/>
            <a:headEnd type="none" w="sm" len="sm"/>
            <a:tailEnd type="none" w="sm" len="sm"/>
          </a:ln>
        </p:spPr>
        <p:txBody>
          <a:bodyPr>
            <a:spAutoFit/>
          </a:bodyPr>
          <a:lstStyle/>
          <a:p>
            <a:pPr eaLnBrk="1" hangingPunct="1">
              <a:spcBef>
                <a:spcPct val="20000"/>
              </a:spcBef>
              <a:defRPr/>
            </a:pPr>
            <a:r>
              <a:rPr lang="en-US" sz="1197" baseline="30000" dirty="0"/>
              <a:t>1</a:t>
            </a:r>
            <a:r>
              <a:rPr lang="en-US" sz="1197" dirty="0"/>
              <a:t> </a:t>
            </a:r>
            <a:r>
              <a:rPr lang="en-US" sz="1197" dirty="0" err="1"/>
              <a:t>Felleman</a:t>
            </a:r>
            <a:r>
              <a:rPr lang="en-US" sz="1197" dirty="0"/>
              <a:t> DJ, Van Essen DC. Distributed hierarchical processing in the primate cerebral cortex. </a:t>
            </a:r>
            <a:r>
              <a:rPr lang="en-US" sz="1197" dirty="0" err="1"/>
              <a:t>Cereb</a:t>
            </a:r>
            <a:r>
              <a:rPr lang="en-US" sz="1197" dirty="0"/>
              <a:t> Cortex. 1991 Jan-Feb;1(1):1-47.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80"/>
          <p:cNvSpPr>
            <a:spLocks noGrp="1" noChangeArrowheads="1"/>
          </p:cNvSpPr>
          <p:nvPr>
            <p:ph type="sldNum" sz="quarter" idx="12"/>
          </p:nvPr>
        </p:nvSpPr>
        <p:spPr/>
        <p:txBody>
          <a:bodyPr/>
          <a:lstStyle/>
          <a:p>
            <a:pPr>
              <a:defRPr/>
            </a:pPr>
            <a:fld id="{9B25A9DD-1E47-A542-8E7F-1204D946298B}" type="slidenum">
              <a:rPr lang="en-US">
                <a:ea typeface="MS PGothic" pitchFamily="34" charset="-128"/>
              </a:rPr>
              <a:pPr>
                <a:defRPr/>
              </a:pPr>
              <a:t>12</a:t>
            </a:fld>
            <a:endParaRPr lang="en-US">
              <a:ea typeface="MS PGothic" pitchFamily="34" charset="-128"/>
            </a:endParaRPr>
          </a:p>
        </p:txBody>
      </p:sp>
      <p:sp>
        <p:nvSpPr>
          <p:cNvPr id="7171" name="Rectangle 1"/>
          <p:cNvSpPr>
            <a:spLocks noGrp="1" noChangeArrowheads="1"/>
          </p:cNvSpPr>
          <p:nvPr>
            <p:ph type="ctrTitle" idx="4294967295"/>
          </p:nvPr>
        </p:nvSpPr>
        <p:spPr>
          <a:xfrm>
            <a:off x="436563" y="522288"/>
            <a:ext cx="8272462" cy="628650"/>
          </a:xfrm>
        </p:spPr>
        <p:txBody>
          <a:bodyPr lIns="0" tIns="0" rIns="0" bIns="0" rtlCol="0">
            <a:normAutofit fontScale="90000"/>
          </a:bodyPr>
          <a:lstStyle/>
          <a:p>
            <a:pPr algn="ctr" eaLnBrk="1" fontAlgn="auto" hangingPunct="1">
              <a:lnSpc>
                <a:spcPct val="95000"/>
              </a:lnSpc>
              <a:spcAft>
                <a:spcPts val="0"/>
              </a:spcAft>
              <a:defRPr/>
            </a:pPr>
            <a:r>
              <a:rPr lang="en-US" dirty="0">
                <a:latin typeface="+mn-lt"/>
              </a:rPr>
              <a:t>Hippocampal-Neocortical Loop:</a:t>
            </a:r>
            <a:br>
              <a:rPr lang="en-US" dirty="0">
                <a:latin typeface="+mn-lt"/>
              </a:rPr>
            </a:br>
            <a:r>
              <a:rPr lang="en-US" dirty="0">
                <a:latin typeface="+mn-lt"/>
              </a:rPr>
              <a:t>Episodic Memory Encoding &amp; Consolidation</a:t>
            </a: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27432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5" descr="coronal-be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447800"/>
            <a:ext cx="487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Oval 6"/>
          <p:cNvSpPr>
            <a:spLocks noChangeArrowheads="1"/>
          </p:cNvSpPr>
          <p:nvPr/>
        </p:nvSpPr>
        <p:spPr bwMode="auto">
          <a:xfrm>
            <a:off x="5181600" y="4572000"/>
            <a:ext cx="762000" cy="609600"/>
          </a:xfrm>
          <a:prstGeom prst="ellipse">
            <a:avLst/>
          </a:prstGeom>
          <a:noFill/>
          <a:ln w="31750">
            <a:solidFill>
              <a:srgbClr val="FFFF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endParaRPr lang="x-none" altLang="x-none"/>
          </a:p>
        </p:txBody>
      </p:sp>
      <p:cxnSp>
        <p:nvCxnSpPr>
          <p:cNvPr id="34822" name="Straight Connector 8"/>
          <p:cNvCxnSpPr>
            <a:cxnSpLocks noChangeShapeType="1"/>
            <a:stCxn id="34821" idx="1"/>
          </p:cNvCxnSpPr>
          <p:nvPr/>
        </p:nvCxnSpPr>
        <p:spPr bwMode="auto">
          <a:xfrm rot="16200000" flipV="1">
            <a:off x="2754313" y="2122487"/>
            <a:ext cx="2984500" cy="2092325"/>
          </a:xfrm>
          <a:prstGeom prst="line">
            <a:avLst/>
          </a:prstGeom>
          <a:noFill/>
          <a:ln w="34925">
            <a:solidFill>
              <a:srgbClr val="FFFF00"/>
            </a:solidFill>
            <a:round/>
            <a:headEnd type="none" w="sm" len="sm"/>
            <a:tailEnd type="none" w="sm" len="sm"/>
          </a:ln>
          <a:extLst>
            <a:ext uri="{909E8E84-426E-40DD-AFC4-6F175D3DCCD1}">
              <a14:hiddenFill xmlns:a14="http://schemas.microsoft.com/office/drawing/2010/main">
                <a:noFill/>
              </a14:hiddenFill>
            </a:ext>
          </a:extLst>
        </p:spPr>
      </p:cxnSp>
      <p:cxnSp>
        <p:nvCxnSpPr>
          <p:cNvPr id="34823" name="Straight Connector 10"/>
          <p:cNvCxnSpPr>
            <a:cxnSpLocks noChangeShapeType="1"/>
          </p:cNvCxnSpPr>
          <p:nvPr/>
        </p:nvCxnSpPr>
        <p:spPr bwMode="auto">
          <a:xfrm rot="10800000">
            <a:off x="3200400" y="4572000"/>
            <a:ext cx="1981200" cy="457200"/>
          </a:xfrm>
          <a:prstGeom prst="line">
            <a:avLst/>
          </a:prstGeom>
          <a:noFill/>
          <a:ln w="34925">
            <a:solidFill>
              <a:srgbClr val="FFFF00"/>
            </a:solidFill>
            <a:round/>
            <a:headEnd type="none" w="sm" len="sm"/>
            <a:tailEnd type="none" w="sm" len="sm"/>
          </a:ln>
          <a:extLst>
            <a:ext uri="{909E8E84-426E-40DD-AFC4-6F175D3DCCD1}">
              <a14:hiddenFill xmlns:a14="http://schemas.microsoft.com/office/drawing/2010/main">
                <a:noFill/>
              </a14:hiddenFill>
            </a:ext>
          </a:extLst>
        </p:spPr>
      </p:cxnSp>
      <p:sp>
        <p:nvSpPr>
          <p:cNvPr id="17" name="Freeform 16"/>
          <p:cNvSpPr/>
          <p:nvPr/>
        </p:nvSpPr>
        <p:spPr bwMode="auto">
          <a:xfrm>
            <a:off x="7080250" y="3970338"/>
            <a:ext cx="1704975" cy="1712912"/>
          </a:xfrm>
          <a:custGeom>
            <a:avLst/>
            <a:gdLst>
              <a:gd name="connsiteX0" fmla="*/ 5475 w 1705389"/>
              <a:gd name="connsiteY0" fmla="*/ 1165198 h 1712743"/>
              <a:gd name="connsiteX1" fmla="*/ 5475 w 1705389"/>
              <a:gd name="connsiteY1" fmla="*/ 1165198 h 1712743"/>
              <a:gd name="connsiteX2" fmla="*/ 21901 w 1705389"/>
              <a:gd name="connsiteY2" fmla="*/ 1241855 h 1712743"/>
              <a:gd name="connsiteX3" fmla="*/ 38328 w 1705389"/>
              <a:gd name="connsiteY3" fmla="*/ 1258281 h 1712743"/>
              <a:gd name="connsiteX4" fmla="*/ 49279 w 1705389"/>
              <a:gd name="connsiteY4" fmla="*/ 1274707 h 1712743"/>
              <a:gd name="connsiteX5" fmla="*/ 76656 w 1705389"/>
              <a:gd name="connsiteY5" fmla="*/ 1340413 h 1712743"/>
              <a:gd name="connsiteX6" fmla="*/ 93082 w 1705389"/>
              <a:gd name="connsiteY6" fmla="*/ 1345888 h 1712743"/>
              <a:gd name="connsiteX7" fmla="*/ 104033 w 1705389"/>
              <a:gd name="connsiteY7" fmla="*/ 1384216 h 1712743"/>
              <a:gd name="connsiteX8" fmla="*/ 120460 w 1705389"/>
              <a:gd name="connsiteY8" fmla="*/ 1400643 h 1712743"/>
              <a:gd name="connsiteX9" fmla="*/ 147837 w 1705389"/>
              <a:gd name="connsiteY9" fmla="*/ 1411593 h 1712743"/>
              <a:gd name="connsiteX10" fmla="*/ 229969 w 1705389"/>
              <a:gd name="connsiteY10" fmla="*/ 1422544 h 1712743"/>
              <a:gd name="connsiteX11" fmla="*/ 268297 w 1705389"/>
              <a:gd name="connsiteY11" fmla="*/ 1449922 h 1712743"/>
              <a:gd name="connsiteX12" fmla="*/ 279248 w 1705389"/>
              <a:gd name="connsiteY12" fmla="*/ 1466348 h 1712743"/>
              <a:gd name="connsiteX13" fmla="*/ 301149 w 1705389"/>
              <a:gd name="connsiteY13" fmla="*/ 1510152 h 1712743"/>
              <a:gd name="connsiteX14" fmla="*/ 317576 w 1705389"/>
              <a:gd name="connsiteY14" fmla="*/ 1515627 h 1712743"/>
              <a:gd name="connsiteX15" fmla="*/ 323051 w 1705389"/>
              <a:gd name="connsiteY15" fmla="*/ 1532053 h 1712743"/>
              <a:gd name="connsiteX16" fmla="*/ 339478 w 1705389"/>
              <a:gd name="connsiteY16" fmla="*/ 1537529 h 1712743"/>
              <a:gd name="connsiteX17" fmla="*/ 394232 w 1705389"/>
              <a:gd name="connsiteY17" fmla="*/ 1548480 h 1712743"/>
              <a:gd name="connsiteX18" fmla="*/ 432560 w 1705389"/>
              <a:gd name="connsiteY18" fmla="*/ 1543004 h 1712743"/>
              <a:gd name="connsiteX19" fmla="*/ 448987 w 1705389"/>
              <a:gd name="connsiteY19" fmla="*/ 1537529 h 1712743"/>
              <a:gd name="connsiteX20" fmla="*/ 487315 w 1705389"/>
              <a:gd name="connsiteY20" fmla="*/ 1548480 h 1712743"/>
              <a:gd name="connsiteX21" fmla="*/ 509216 w 1705389"/>
              <a:gd name="connsiteY21" fmla="*/ 1597759 h 1712743"/>
              <a:gd name="connsiteX22" fmla="*/ 525643 w 1705389"/>
              <a:gd name="connsiteY22" fmla="*/ 1630611 h 1712743"/>
              <a:gd name="connsiteX23" fmla="*/ 531118 w 1705389"/>
              <a:gd name="connsiteY23" fmla="*/ 1663464 h 1712743"/>
              <a:gd name="connsiteX24" fmla="*/ 547545 w 1705389"/>
              <a:gd name="connsiteY24" fmla="*/ 1674415 h 1712743"/>
              <a:gd name="connsiteX25" fmla="*/ 569446 w 1705389"/>
              <a:gd name="connsiteY25" fmla="*/ 1690841 h 1712743"/>
              <a:gd name="connsiteX26" fmla="*/ 607775 w 1705389"/>
              <a:gd name="connsiteY26" fmla="*/ 1707268 h 1712743"/>
              <a:gd name="connsiteX27" fmla="*/ 689906 w 1705389"/>
              <a:gd name="connsiteY27" fmla="*/ 1712743 h 1712743"/>
              <a:gd name="connsiteX28" fmla="*/ 788464 w 1705389"/>
              <a:gd name="connsiteY28" fmla="*/ 1701792 h 1712743"/>
              <a:gd name="connsiteX29" fmla="*/ 793940 w 1705389"/>
              <a:gd name="connsiteY29" fmla="*/ 1685366 h 1712743"/>
              <a:gd name="connsiteX30" fmla="*/ 810366 w 1705389"/>
              <a:gd name="connsiteY30" fmla="*/ 1668940 h 1712743"/>
              <a:gd name="connsiteX31" fmla="*/ 897973 w 1705389"/>
              <a:gd name="connsiteY31" fmla="*/ 1674415 h 1712743"/>
              <a:gd name="connsiteX32" fmla="*/ 952728 w 1705389"/>
              <a:gd name="connsiteY32" fmla="*/ 1647038 h 1712743"/>
              <a:gd name="connsiteX33" fmla="*/ 991056 w 1705389"/>
              <a:gd name="connsiteY33" fmla="*/ 1636087 h 1712743"/>
              <a:gd name="connsiteX34" fmla="*/ 1002007 w 1705389"/>
              <a:gd name="connsiteY34" fmla="*/ 1619661 h 1712743"/>
              <a:gd name="connsiteX35" fmla="*/ 1018433 w 1705389"/>
              <a:gd name="connsiteY35" fmla="*/ 1608710 h 1712743"/>
              <a:gd name="connsiteX36" fmla="*/ 1023909 w 1705389"/>
              <a:gd name="connsiteY36" fmla="*/ 1592283 h 1712743"/>
              <a:gd name="connsiteX37" fmla="*/ 1040335 w 1705389"/>
              <a:gd name="connsiteY37" fmla="*/ 1586808 h 1712743"/>
              <a:gd name="connsiteX38" fmla="*/ 1067712 w 1705389"/>
              <a:gd name="connsiteY38" fmla="*/ 1581332 h 1712743"/>
              <a:gd name="connsiteX39" fmla="*/ 1116991 w 1705389"/>
              <a:gd name="connsiteY39" fmla="*/ 1586808 h 1712743"/>
              <a:gd name="connsiteX40" fmla="*/ 1149844 w 1705389"/>
              <a:gd name="connsiteY40" fmla="*/ 1597759 h 1712743"/>
              <a:gd name="connsiteX41" fmla="*/ 1336009 w 1705389"/>
              <a:gd name="connsiteY41" fmla="*/ 1581332 h 1712743"/>
              <a:gd name="connsiteX42" fmla="*/ 1368862 w 1705389"/>
              <a:gd name="connsiteY42" fmla="*/ 1564906 h 1712743"/>
              <a:gd name="connsiteX43" fmla="*/ 1423616 w 1705389"/>
              <a:gd name="connsiteY43" fmla="*/ 1543004 h 1712743"/>
              <a:gd name="connsiteX44" fmla="*/ 1461945 w 1705389"/>
              <a:gd name="connsiteY44" fmla="*/ 1515627 h 1712743"/>
              <a:gd name="connsiteX45" fmla="*/ 1478371 w 1705389"/>
              <a:gd name="connsiteY45" fmla="*/ 1510152 h 1712743"/>
              <a:gd name="connsiteX46" fmla="*/ 1511224 w 1705389"/>
              <a:gd name="connsiteY46" fmla="*/ 1482774 h 1712743"/>
              <a:gd name="connsiteX47" fmla="*/ 1516699 w 1705389"/>
              <a:gd name="connsiteY47" fmla="*/ 1466348 h 1712743"/>
              <a:gd name="connsiteX48" fmla="*/ 1505748 w 1705389"/>
              <a:gd name="connsiteY48" fmla="*/ 1367790 h 1712743"/>
              <a:gd name="connsiteX49" fmla="*/ 1494797 w 1705389"/>
              <a:gd name="connsiteY49" fmla="*/ 1351364 h 1712743"/>
              <a:gd name="connsiteX50" fmla="*/ 1489322 w 1705389"/>
              <a:gd name="connsiteY50" fmla="*/ 1334937 h 1712743"/>
              <a:gd name="connsiteX51" fmla="*/ 1500273 w 1705389"/>
              <a:gd name="connsiteY51" fmla="*/ 1318511 h 1712743"/>
              <a:gd name="connsiteX52" fmla="*/ 1516699 w 1705389"/>
              <a:gd name="connsiteY52" fmla="*/ 1285658 h 1712743"/>
              <a:gd name="connsiteX53" fmla="*/ 1522175 w 1705389"/>
              <a:gd name="connsiteY53" fmla="*/ 1247330 h 1712743"/>
              <a:gd name="connsiteX54" fmla="*/ 1538601 w 1705389"/>
              <a:gd name="connsiteY54" fmla="*/ 1230904 h 1712743"/>
              <a:gd name="connsiteX55" fmla="*/ 1549552 w 1705389"/>
              <a:gd name="connsiteY55" fmla="*/ 1214477 h 1712743"/>
              <a:gd name="connsiteX56" fmla="*/ 1565978 w 1705389"/>
              <a:gd name="connsiteY56" fmla="*/ 1203526 h 1712743"/>
              <a:gd name="connsiteX57" fmla="*/ 1587880 w 1705389"/>
              <a:gd name="connsiteY57" fmla="*/ 1187100 h 1712743"/>
              <a:gd name="connsiteX58" fmla="*/ 1598831 w 1705389"/>
              <a:gd name="connsiteY58" fmla="*/ 1132346 h 1712743"/>
              <a:gd name="connsiteX59" fmla="*/ 1615257 w 1705389"/>
              <a:gd name="connsiteY59" fmla="*/ 1083067 h 1712743"/>
              <a:gd name="connsiteX60" fmla="*/ 1626208 w 1705389"/>
              <a:gd name="connsiteY60" fmla="*/ 1055689 h 1712743"/>
              <a:gd name="connsiteX61" fmla="*/ 1631684 w 1705389"/>
              <a:gd name="connsiteY61" fmla="*/ 1028312 h 1712743"/>
              <a:gd name="connsiteX62" fmla="*/ 1637159 w 1705389"/>
              <a:gd name="connsiteY62" fmla="*/ 1006410 h 1712743"/>
              <a:gd name="connsiteX63" fmla="*/ 1659061 w 1705389"/>
              <a:gd name="connsiteY63" fmla="*/ 995459 h 1712743"/>
              <a:gd name="connsiteX64" fmla="*/ 1686438 w 1705389"/>
              <a:gd name="connsiteY64" fmla="*/ 946180 h 1712743"/>
              <a:gd name="connsiteX65" fmla="*/ 1697389 w 1705389"/>
              <a:gd name="connsiteY65" fmla="*/ 798343 h 1712743"/>
              <a:gd name="connsiteX66" fmla="*/ 1686438 w 1705389"/>
              <a:gd name="connsiteY66" fmla="*/ 743589 h 1712743"/>
              <a:gd name="connsiteX67" fmla="*/ 1670012 w 1705389"/>
              <a:gd name="connsiteY67" fmla="*/ 721687 h 1712743"/>
              <a:gd name="connsiteX68" fmla="*/ 1637159 w 1705389"/>
              <a:gd name="connsiteY68" fmla="*/ 694310 h 1712743"/>
              <a:gd name="connsiteX69" fmla="*/ 1609782 w 1705389"/>
              <a:gd name="connsiteY69" fmla="*/ 688834 h 1712743"/>
              <a:gd name="connsiteX70" fmla="*/ 1598831 w 1705389"/>
              <a:gd name="connsiteY70" fmla="*/ 628604 h 1712743"/>
              <a:gd name="connsiteX71" fmla="*/ 1604306 w 1705389"/>
              <a:gd name="connsiteY71" fmla="*/ 546473 h 1712743"/>
              <a:gd name="connsiteX72" fmla="*/ 1620733 w 1705389"/>
              <a:gd name="connsiteY72" fmla="*/ 502669 h 1712743"/>
              <a:gd name="connsiteX73" fmla="*/ 1637159 w 1705389"/>
              <a:gd name="connsiteY73" fmla="*/ 442439 h 1712743"/>
              <a:gd name="connsiteX74" fmla="*/ 1615257 w 1705389"/>
              <a:gd name="connsiteY74" fmla="*/ 343881 h 1712743"/>
              <a:gd name="connsiteX75" fmla="*/ 1598831 w 1705389"/>
              <a:gd name="connsiteY75" fmla="*/ 332930 h 1712743"/>
              <a:gd name="connsiteX76" fmla="*/ 1593355 w 1705389"/>
              <a:gd name="connsiteY76" fmla="*/ 278176 h 1712743"/>
              <a:gd name="connsiteX77" fmla="*/ 1609782 w 1705389"/>
              <a:gd name="connsiteY77" fmla="*/ 228896 h 1712743"/>
              <a:gd name="connsiteX78" fmla="*/ 1626208 w 1705389"/>
              <a:gd name="connsiteY78" fmla="*/ 223421 h 1712743"/>
              <a:gd name="connsiteX79" fmla="*/ 1637159 w 1705389"/>
              <a:gd name="connsiteY79" fmla="*/ 146765 h 1712743"/>
              <a:gd name="connsiteX80" fmla="*/ 1642634 w 1705389"/>
              <a:gd name="connsiteY80" fmla="*/ 97486 h 1712743"/>
              <a:gd name="connsiteX81" fmla="*/ 1620733 w 1705389"/>
              <a:gd name="connsiteY81" fmla="*/ 20829 h 1712743"/>
              <a:gd name="connsiteX82" fmla="*/ 1604306 w 1705389"/>
              <a:gd name="connsiteY82" fmla="*/ 4403 h 1712743"/>
              <a:gd name="connsiteX83" fmla="*/ 1505748 w 1705389"/>
              <a:gd name="connsiteY83" fmla="*/ 15354 h 1712743"/>
              <a:gd name="connsiteX84" fmla="*/ 1445518 w 1705389"/>
              <a:gd name="connsiteY84" fmla="*/ 31780 h 1712743"/>
              <a:gd name="connsiteX85" fmla="*/ 1429092 w 1705389"/>
              <a:gd name="connsiteY85" fmla="*/ 64633 h 1712743"/>
              <a:gd name="connsiteX86" fmla="*/ 1401715 w 1705389"/>
              <a:gd name="connsiteY86" fmla="*/ 97486 h 1712743"/>
              <a:gd name="connsiteX87" fmla="*/ 1396239 w 1705389"/>
              <a:gd name="connsiteY87" fmla="*/ 113912 h 1712743"/>
              <a:gd name="connsiteX88" fmla="*/ 1292206 w 1705389"/>
              <a:gd name="connsiteY88" fmla="*/ 119387 h 1712743"/>
              <a:gd name="connsiteX89" fmla="*/ 1270304 w 1705389"/>
              <a:gd name="connsiteY89" fmla="*/ 130338 h 1712743"/>
              <a:gd name="connsiteX90" fmla="*/ 1253878 w 1705389"/>
              <a:gd name="connsiteY90" fmla="*/ 135814 h 1712743"/>
              <a:gd name="connsiteX91" fmla="*/ 1231976 w 1705389"/>
              <a:gd name="connsiteY91" fmla="*/ 157716 h 1712743"/>
              <a:gd name="connsiteX92" fmla="*/ 1149844 w 1705389"/>
              <a:gd name="connsiteY92" fmla="*/ 152240 h 1712743"/>
              <a:gd name="connsiteX93" fmla="*/ 1127942 w 1705389"/>
              <a:gd name="connsiteY93" fmla="*/ 119387 h 1712743"/>
              <a:gd name="connsiteX94" fmla="*/ 1111516 w 1705389"/>
              <a:gd name="connsiteY94" fmla="*/ 102961 h 1712743"/>
              <a:gd name="connsiteX95" fmla="*/ 1089614 w 1705389"/>
              <a:gd name="connsiteY95" fmla="*/ 75584 h 1712743"/>
              <a:gd name="connsiteX96" fmla="*/ 1084139 w 1705389"/>
              <a:gd name="connsiteY96" fmla="*/ 59158 h 1712743"/>
              <a:gd name="connsiteX97" fmla="*/ 1034860 w 1705389"/>
              <a:gd name="connsiteY97" fmla="*/ 31780 h 1712743"/>
              <a:gd name="connsiteX98" fmla="*/ 996531 w 1705389"/>
              <a:gd name="connsiteY98" fmla="*/ 37256 h 1712743"/>
              <a:gd name="connsiteX99" fmla="*/ 914400 w 1705389"/>
              <a:gd name="connsiteY99" fmla="*/ 20829 h 1712743"/>
              <a:gd name="connsiteX100" fmla="*/ 865121 w 1705389"/>
              <a:gd name="connsiteY100" fmla="*/ 26305 h 1712743"/>
              <a:gd name="connsiteX101" fmla="*/ 722759 w 1705389"/>
              <a:gd name="connsiteY101" fmla="*/ 37256 h 1712743"/>
              <a:gd name="connsiteX102" fmla="*/ 706333 w 1705389"/>
              <a:gd name="connsiteY102" fmla="*/ 48207 h 1712743"/>
              <a:gd name="connsiteX103" fmla="*/ 673480 w 1705389"/>
              <a:gd name="connsiteY103" fmla="*/ 64633 h 1712743"/>
              <a:gd name="connsiteX104" fmla="*/ 662529 w 1705389"/>
              <a:gd name="connsiteY104" fmla="*/ 81059 h 1712743"/>
              <a:gd name="connsiteX105" fmla="*/ 657054 w 1705389"/>
              <a:gd name="connsiteY105" fmla="*/ 113912 h 1712743"/>
              <a:gd name="connsiteX106" fmla="*/ 651578 w 1705389"/>
              <a:gd name="connsiteY106" fmla="*/ 130338 h 1712743"/>
              <a:gd name="connsiteX107" fmla="*/ 657054 w 1705389"/>
              <a:gd name="connsiteY107" fmla="*/ 152240 h 1712743"/>
              <a:gd name="connsiteX108" fmla="*/ 689906 w 1705389"/>
              <a:gd name="connsiteY108" fmla="*/ 179617 h 1712743"/>
              <a:gd name="connsiteX109" fmla="*/ 733710 w 1705389"/>
              <a:gd name="connsiteY109" fmla="*/ 212470 h 1712743"/>
              <a:gd name="connsiteX110" fmla="*/ 744661 w 1705389"/>
              <a:gd name="connsiteY110" fmla="*/ 228896 h 1712743"/>
              <a:gd name="connsiteX111" fmla="*/ 777513 w 1705389"/>
              <a:gd name="connsiteY111" fmla="*/ 250798 h 1712743"/>
              <a:gd name="connsiteX112" fmla="*/ 788464 w 1705389"/>
              <a:gd name="connsiteY112" fmla="*/ 278176 h 1712743"/>
              <a:gd name="connsiteX113" fmla="*/ 799415 w 1705389"/>
              <a:gd name="connsiteY113" fmla="*/ 316504 h 1712743"/>
              <a:gd name="connsiteX114" fmla="*/ 810366 w 1705389"/>
              <a:gd name="connsiteY114" fmla="*/ 332930 h 1712743"/>
              <a:gd name="connsiteX115" fmla="*/ 821317 w 1705389"/>
              <a:gd name="connsiteY115" fmla="*/ 387684 h 1712743"/>
              <a:gd name="connsiteX116" fmla="*/ 832268 w 1705389"/>
              <a:gd name="connsiteY116" fmla="*/ 404111 h 1712743"/>
              <a:gd name="connsiteX117" fmla="*/ 826793 w 1705389"/>
              <a:gd name="connsiteY117" fmla="*/ 524571 h 1712743"/>
              <a:gd name="connsiteX118" fmla="*/ 815842 w 1705389"/>
              <a:gd name="connsiteY118" fmla="*/ 540997 h 1712743"/>
              <a:gd name="connsiteX119" fmla="*/ 722759 w 1705389"/>
              <a:gd name="connsiteY119" fmla="*/ 519095 h 1712743"/>
              <a:gd name="connsiteX120" fmla="*/ 711808 w 1705389"/>
              <a:gd name="connsiteY120" fmla="*/ 502669 h 1712743"/>
              <a:gd name="connsiteX121" fmla="*/ 717284 w 1705389"/>
              <a:gd name="connsiteY121" fmla="*/ 475292 h 1712743"/>
              <a:gd name="connsiteX122" fmla="*/ 722759 w 1705389"/>
              <a:gd name="connsiteY122" fmla="*/ 453390 h 1712743"/>
              <a:gd name="connsiteX123" fmla="*/ 711808 w 1705389"/>
              <a:gd name="connsiteY123" fmla="*/ 327455 h 1712743"/>
              <a:gd name="connsiteX124" fmla="*/ 695382 w 1705389"/>
              <a:gd name="connsiteY124" fmla="*/ 311028 h 1712743"/>
              <a:gd name="connsiteX125" fmla="*/ 657054 w 1705389"/>
              <a:gd name="connsiteY125" fmla="*/ 261749 h 1712743"/>
              <a:gd name="connsiteX126" fmla="*/ 651578 w 1705389"/>
              <a:gd name="connsiteY126" fmla="*/ 245323 h 1712743"/>
              <a:gd name="connsiteX127" fmla="*/ 635152 w 1705389"/>
              <a:gd name="connsiteY127" fmla="*/ 239847 h 1712743"/>
              <a:gd name="connsiteX128" fmla="*/ 618725 w 1705389"/>
              <a:gd name="connsiteY128" fmla="*/ 223421 h 1712743"/>
              <a:gd name="connsiteX129" fmla="*/ 607775 w 1705389"/>
              <a:gd name="connsiteY129" fmla="*/ 206995 h 1712743"/>
              <a:gd name="connsiteX130" fmla="*/ 558495 w 1705389"/>
              <a:gd name="connsiteY130" fmla="*/ 163191 h 1712743"/>
              <a:gd name="connsiteX131" fmla="*/ 531118 w 1705389"/>
              <a:gd name="connsiteY131" fmla="*/ 141289 h 1712743"/>
              <a:gd name="connsiteX132" fmla="*/ 421609 w 1705389"/>
              <a:gd name="connsiteY132" fmla="*/ 157716 h 1712743"/>
              <a:gd name="connsiteX133" fmla="*/ 388757 w 1705389"/>
              <a:gd name="connsiteY133" fmla="*/ 201519 h 1712743"/>
              <a:gd name="connsiteX134" fmla="*/ 355904 w 1705389"/>
              <a:gd name="connsiteY134" fmla="*/ 239847 h 1712743"/>
              <a:gd name="connsiteX135" fmla="*/ 339478 w 1705389"/>
              <a:gd name="connsiteY135" fmla="*/ 250798 h 1712743"/>
              <a:gd name="connsiteX136" fmla="*/ 317576 w 1705389"/>
              <a:gd name="connsiteY136" fmla="*/ 283651 h 1712743"/>
              <a:gd name="connsiteX137" fmla="*/ 301149 w 1705389"/>
              <a:gd name="connsiteY137" fmla="*/ 332930 h 1712743"/>
              <a:gd name="connsiteX138" fmla="*/ 290198 w 1705389"/>
              <a:gd name="connsiteY138" fmla="*/ 349356 h 1712743"/>
              <a:gd name="connsiteX139" fmla="*/ 284723 w 1705389"/>
              <a:gd name="connsiteY139" fmla="*/ 404111 h 1712743"/>
              <a:gd name="connsiteX140" fmla="*/ 262821 w 1705389"/>
              <a:gd name="connsiteY140" fmla="*/ 436964 h 1712743"/>
              <a:gd name="connsiteX141" fmla="*/ 251870 w 1705389"/>
              <a:gd name="connsiteY141" fmla="*/ 458865 h 1712743"/>
              <a:gd name="connsiteX142" fmla="*/ 229969 w 1705389"/>
              <a:gd name="connsiteY142" fmla="*/ 491718 h 1712743"/>
              <a:gd name="connsiteX143" fmla="*/ 224493 w 1705389"/>
              <a:gd name="connsiteY143" fmla="*/ 508144 h 1712743"/>
              <a:gd name="connsiteX144" fmla="*/ 208067 w 1705389"/>
              <a:gd name="connsiteY144" fmla="*/ 519095 h 1712743"/>
              <a:gd name="connsiteX145" fmla="*/ 197116 w 1705389"/>
              <a:gd name="connsiteY145" fmla="*/ 535522 h 1712743"/>
              <a:gd name="connsiteX146" fmla="*/ 202591 w 1705389"/>
              <a:gd name="connsiteY146" fmla="*/ 590276 h 1712743"/>
              <a:gd name="connsiteX147" fmla="*/ 208067 w 1705389"/>
              <a:gd name="connsiteY147" fmla="*/ 705261 h 1712743"/>
              <a:gd name="connsiteX148" fmla="*/ 306625 w 1705389"/>
              <a:gd name="connsiteY148" fmla="*/ 710736 h 1712743"/>
              <a:gd name="connsiteX149" fmla="*/ 344953 w 1705389"/>
              <a:gd name="connsiteY149" fmla="*/ 721687 h 1712743"/>
              <a:gd name="connsiteX150" fmla="*/ 394232 w 1705389"/>
              <a:gd name="connsiteY150" fmla="*/ 732638 h 1712743"/>
              <a:gd name="connsiteX151" fmla="*/ 416134 w 1705389"/>
              <a:gd name="connsiteY151" fmla="*/ 743589 h 1712743"/>
              <a:gd name="connsiteX152" fmla="*/ 443511 w 1705389"/>
              <a:gd name="connsiteY152" fmla="*/ 754540 h 1712743"/>
              <a:gd name="connsiteX153" fmla="*/ 470888 w 1705389"/>
              <a:gd name="connsiteY153" fmla="*/ 770966 h 1712743"/>
              <a:gd name="connsiteX154" fmla="*/ 487315 w 1705389"/>
              <a:gd name="connsiteY154" fmla="*/ 776441 h 1712743"/>
              <a:gd name="connsiteX155" fmla="*/ 509216 w 1705389"/>
              <a:gd name="connsiteY155" fmla="*/ 787392 h 1712743"/>
              <a:gd name="connsiteX156" fmla="*/ 553020 w 1705389"/>
              <a:gd name="connsiteY156" fmla="*/ 803819 h 1712743"/>
              <a:gd name="connsiteX157" fmla="*/ 591348 w 1705389"/>
              <a:gd name="connsiteY157" fmla="*/ 825720 h 1712743"/>
              <a:gd name="connsiteX158" fmla="*/ 613250 w 1705389"/>
              <a:gd name="connsiteY158" fmla="*/ 842147 h 1712743"/>
              <a:gd name="connsiteX159" fmla="*/ 657054 w 1705389"/>
              <a:gd name="connsiteY159" fmla="*/ 853098 h 1712743"/>
              <a:gd name="connsiteX160" fmla="*/ 668004 w 1705389"/>
              <a:gd name="connsiteY160" fmla="*/ 874999 h 1712743"/>
              <a:gd name="connsiteX161" fmla="*/ 673480 w 1705389"/>
              <a:gd name="connsiteY161" fmla="*/ 891426 h 1712743"/>
              <a:gd name="connsiteX162" fmla="*/ 689906 w 1705389"/>
              <a:gd name="connsiteY162" fmla="*/ 913328 h 1712743"/>
              <a:gd name="connsiteX163" fmla="*/ 695382 w 1705389"/>
              <a:gd name="connsiteY163" fmla="*/ 929754 h 1712743"/>
              <a:gd name="connsiteX164" fmla="*/ 689906 w 1705389"/>
              <a:gd name="connsiteY164" fmla="*/ 1055689 h 1712743"/>
              <a:gd name="connsiteX165" fmla="*/ 657054 w 1705389"/>
              <a:gd name="connsiteY165" fmla="*/ 1088542 h 1712743"/>
              <a:gd name="connsiteX166" fmla="*/ 651578 w 1705389"/>
              <a:gd name="connsiteY166" fmla="*/ 1104968 h 1712743"/>
              <a:gd name="connsiteX167" fmla="*/ 618725 w 1705389"/>
              <a:gd name="connsiteY167" fmla="*/ 1115919 h 1712743"/>
              <a:gd name="connsiteX168" fmla="*/ 569446 w 1705389"/>
              <a:gd name="connsiteY168" fmla="*/ 1126870 h 1712743"/>
              <a:gd name="connsiteX169" fmla="*/ 438036 w 1705389"/>
              <a:gd name="connsiteY169" fmla="*/ 1132346 h 1712743"/>
              <a:gd name="connsiteX170" fmla="*/ 399707 w 1705389"/>
              <a:gd name="connsiteY170" fmla="*/ 1143296 h 1712743"/>
              <a:gd name="connsiteX171" fmla="*/ 366855 w 1705389"/>
              <a:gd name="connsiteY171" fmla="*/ 1148772 h 1712743"/>
              <a:gd name="connsiteX172" fmla="*/ 251870 w 1705389"/>
              <a:gd name="connsiteY172" fmla="*/ 1137821 h 1712743"/>
              <a:gd name="connsiteX173" fmla="*/ 224493 w 1705389"/>
              <a:gd name="connsiteY173" fmla="*/ 1104968 h 1712743"/>
              <a:gd name="connsiteX174" fmla="*/ 208067 w 1705389"/>
              <a:gd name="connsiteY174" fmla="*/ 1094017 h 1712743"/>
              <a:gd name="connsiteX175" fmla="*/ 175214 w 1705389"/>
              <a:gd name="connsiteY175" fmla="*/ 1055689 h 1712743"/>
              <a:gd name="connsiteX176" fmla="*/ 142361 w 1705389"/>
              <a:gd name="connsiteY176" fmla="*/ 1039263 h 1712743"/>
              <a:gd name="connsiteX177" fmla="*/ 125935 w 1705389"/>
              <a:gd name="connsiteY177" fmla="*/ 1028312 h 1712743"/>
              <a:gd name="connsiteX178" fmla="*/ 93082 w 1705389"/>
              <a:gd name="connsiteY178" fmla="*/ 1017361 h 1712743"/>
              <a:gd name="connsiteX179" fmla="*/ 76656 w 1705389"/>
              <a:gd name="connsiteY179" fmla="*/ 1022837 h 1712743"/>
              <a:gd name="connsiteX180" fmla="*/ 27377 w 1705389"/>
              <a:gd name="connsiteY180" fmla="*/ 1028312 h 1712743"/>
              <a:gd name="connsiteX181" fmla="*/ 16426 w 1705389"/>
              <a:gd name="connsiteY181" fmla="*/ 1044738 h 1712743"/>
              <a:gd name="connsiteX182" fmla="*/ 5475 w 1705389"/>
              <a:gd name="connsiteY182" fmla="*/ 1077591 h 1712743"/>
              <a:gd name="connsiteX183" fmla="*/ 0 w 1705389"/>
              <a:gd name="connsiteY183" fmla="*/ 1094017 h 1712743"/>
              <a:gd name="connsiteX184" fmla="*/ 5475 w 1705389"/>
              <a:gd name="connsiteY184" fmla="*/ 1165198 h 1712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1705389" h="1712743">
                <a:moveTo>
                  <a:pt x="5475" y="1165198"/>
                </a:moveTo>
                <a:lnTo>
                  <a:pt x="5475" y="1165198"/>
                </a:lnTo>
                <a:cubicBezTo>
                  <a:pt x="8541" y="1192785"/>
                  <a:pt x="6892" y="1217841"/>
                  <a:pt x="21901" y="1241855"/>
                </a:cubicBezTo>
                <a:cubicBezTo>
                  <a:pt x="26005" y="1248422"/>
                  <a:pt x="33371" y="1252332"/>
                  <a:pt x="38328" y="1258281"/>
                </a:cubicBezTo>
                <a:cubicBezTo>
                  <a:pt x="42541" y="1263336"/>
                  <a:pt x="45629" y="1269232"/>
                  <a:pt x="49279" y="1274707"/>
                </a:cubicBezTo>
                <a:cubicBezTo>
                  <a:pt x="54924" y="1331159"/>
                  <a:pt x="38634" y="1324118"/>
                  <a:pt x="76656" y="1340413"/>
                </a:cubicBezTo>
                <a:cubicBezTo>
                  <a:pt x="81961" y="1342686"/>
                  <a:pt x="87607" y="1344063"/>
                  <a:pt x="93082" y="1345888"/>
                </a:cubicBezTo>
                <a:cubicBezTo>
                  <a:pt x="96732" y="1358664"/>
                  <a:pt x="98091" y="1372332"/>
                  <a:pt x="104033" y="1384216"/>
                </a:cubicBezTo>
                <a:cubicBezTo>
                  <a:pt x="107496" y="1391142"/>
                  <a:pt x="113893" y="1396539"/>
                  <a:pt x="120460" y="1400643"/>
                </a:cubicBezTo>
                <a:cubicBezTo>
                  <a:pt x="128795" y="1405852"/>
                  <a:pt x="138513" y="1408485"/>
                  <a:pt x="147837" y="1411593"/>
                </a:cubicBezTo>
                <a:cubicBezTo>
                  <a:pt x="175050" y="1420664"/>
                  <a:pt x="200409" y="1419857"/>
                  <a:pt x="229969" y="1422544"/>
                </a:cubicBezTo>
                <a:cubicBezTo>
                  <a:pt x="239297" y="1428763"/>
                  <a:pt x="261505" y="1443130"/>
                  <a:pt x="268297" y="1449922"/>
                </a:cubicBezTo>
                <a:cubicBezTo>
                  <a:pt x="272950" y="1454575"/>
                  <a:pt x="276097" y="1460571"/>
                  <a:pt x="279248" y="1466348"/>
                </a:cubicBezTo>
                <a:cubicBezTo>
                  <a:pt x="287065" y="1480679"/>
                  <a:pt x="285662" y="1504990"/>
                  <a:pt x="301149" y="1510152"/>
                </a:cubicBezTo>
                <a:lnTo>
                  <a:pt x="317576" y="1515627"/>
                </a:lnTo>
                <a:cubicBezTo>
                  <a:pt x="319401" y="1521102"/>
                  <a:pt x="318970" y="1527972"/>
                  <a:pt x="323051" y="1532053"/>
                </a:cubicBezTo>
                <a:cubicBezTo>
                  <a:pt x="327132" y="1536134"/>
                  <a:pt x="333928" y="1535943"/>
                  <a:pt x="339478" y="1537529"/>
                </a:cubicBezTo>
                <a:cubicBezTo>
                  <a:pt x="362343" y="1544062"/>
                  <a:pt x="368425" y="1544178"/>
                  <a:pt x="394232" y="1548480"/>
                </a:cubicBezTo>
                <a:cubicBezTo>
                  <a:pt x="407008" y="1546655"/>
                  <a:pt x="419905" y="1545535"/>
                  <a:pt x="432560" y="1543004"/>
                </a:cubicBezTo>
                <a:cubicBezTo>
                  <a:pt x="438220" y="1541872"/>
                  <a:pt x="443215" y="1537529"/>
                  <a:pt x="448987" y="1537529"/>
                </a:cubicBezTo>
                <a:cubicBezTo>
                  <a:pt x="455864" y="1537529"/>
                  <a:pt x="479568" y="1545897"/>
                  <a:pt x="487315" y="1548480"/>
                </a:cubicBezTo>
                <a:cubicBezTo>
                  <a:pt x="495168" y="1572041"/>
                  <a:pt x="493377" y="1569249"/>
                  <a:pt x="509216" y="1597759"/>
                </a:cubicBezTo>
                <a:cubicBezTo>
                  <a:pt x="526909" y="1629606"/>
                  <a:pt x="514981" y="1598629"/>
                  <a:pt x="525643" y="1630611"/>
                </a:cubicBezTo>
                <a:cubicBezTo>
                  <a:pt x="527468" y="1641562"/>
                  <a:pt x="526153" y="1653534"/>
                  <a:pt x="531118" y="1663464"/>
                </a:cubicBezTo>
                <a:cubicBezTo>
                  <a:pt x="534061" y="1669350"/>
                  <a:pt x="542190" y="1670590"/>
                  <a:pt x="547545" y="1674415"/>
                </a:cubicBezTo>
                <a:cubicBezTo>
                  <a:pt x="554971" y="1679719"/>
                  <a:pt x="561708" y="1686004"/>
                  <a:pt x="569446" y="1690841"/>
                </a:cubicBezTo>
                <a:cubicBezTo>
                  <a:pt x="575145" y="1694403"/>
                  <a:pt x="598713" y="1706261"/>
                  <a:pt x="607775" y="1707268"/>
                </a:cubicBezTo>
                <a:cubicBezTo>
                  <a:pt x="635045" y="1710298"/>
                  <a:pt x="662529" y="1710918"/>
                  <a:pt x="689906" y="1712743"/>
                </a:cubicBezTo>
                <a:cubicBezTo>
                  <a:pt x="722759" y="1709093"/>
                  <a:pt x="756497" y="1710204"/>
                  <a:pt x="788464" y="1701792"/>
                </a:cubicBezTo>
                <a:cubicBezTo>
                  <a:pt x="794046" y="1700323"/>
                  <a:pt x="790738" y="1690168"/>
                  <a:pt x="793940" y="1685366"/>
                </a:cubicBezTo>
                <a:cubicBezTo>
                  <a:pt x="798235" y="1678923"/>
                  <a:pt x="804891" y="1674415"/>
                  <a:pt x="810366" y="1668940"/>
                </a:cubicBezTo>
                <a:cubicBezTo>
                  <a:pt x="839568" y="1670765"/>
                  <a:pt x="868824" y="1676950"/>
                  <a:pt x="897973" y="1674415"/>
                </a:cubicBezTo>
                <a:cubicBezTo>
                  <a:pt x="929501" y="1671673"/>
                  <a:pt x="930819" y="1657993"/>
                  <a:pt x="952728" y="1647038"/>
                </a:cubicBezTo>
                <a:cubicBezTo>
                  <a:pt x="960588" y="1643108"/>
                  <a:pt x="984032" y="1637843"/>
                  <a:pt x="991056" y="1636087"/>
                </a:cubicBezTo>
                <a:cubicBezTo>
                  <a:pt x="994706" y="1630612"/>
                  <a:pt x="997354" y="1624314"/>
                  <a:pt x="1002007" y="1619661"/>
                </a:cubicBezTo>
                <a:cubicBezTo>
                  <a:pt x="1006660" y="1615008"/>
                  <a:pt x="1014322" y="1613849"/>
                  <a:pt x="1018433" y="1608710"/>
                </a:cubicBezTo>
                <a:cubicBezTo>
                  <a:pt x="1022039" y="1604203"/>
                  <a:pt x="1019828" y="1596364"/>
                  <a:pt x="1023909" y="1592283"/>
                </a:cubicBezTo>
                <a:cubicBezTo>
                  <a:pt x="1027990" y="1588202"/>
                  <a:pt x="1034736" y="1588208"/>
                  <a:pt x="1040335" y="1586808"/>
                </a:cubicBezTo>
                <a:cubicBezTo>
                  <a:pt x="1049364" y="1584551"/>
                  <a:pt x="1058586" y="1583157"/>
                  <a:pt x="1067712" y="1581332"/>
                </a:cubicBezTo>
                <a:cubicBezTo>
                  <a:pt x="1084138" y="1583157"/>
                  <a:pt x="1100785" y="1583567"/>
                  <a:pt x="1116991" y="1586808"/>
                </a:cubicBezTo>
                <a:cubicBezTo>
                  <a:pt x="1128310" y="1589072"/>
                  <a:pt x="1138304" y="1598048"/>
                  <a:pt x="1149844" y="1597759"/>
                </a:cubicBezTo>
                <a:cubicBezTo>
                  <a:pt x="1212121" y="1596202"/>
                  <a:pt x="1273954" y="1586808"/>
                  <a:pt x="1336009" y="1581332"/>
                </a:cubicBezTo>
                <a:cubicBezTo>
                  <a:pt x="1367579" y="1560286"/>
                  <a:pt x="1337123" y="1578508"/>
                  <a:pt x="1368862" y="1564906"/>
                </a:cubicBezTo>
                <a:cubicBezTo>
                  <a:pt x="1425265" y="1540734"/>
                  <a:pt x="1348830" y="1567933"/>
                  <a:pt x="1423616" y="1543004"/>
                </a:cubicBezTo>
                <a:cubicBezTo>
                  <a:pt x="1428577" y="1539283"/>
                  <a:pt x="1453938" y="1519630"/>
                  <a:pt x="1461945" y="1515627"/>
                </a:cubicBezTo>
                <a:cubicBezTo>
                  <a:pt x="1467107" y="1513046"/>
                  <a:pt x="1472896" y="1511977"/>
                  <a:pt x="1478371" y="1510152"/>
                </a:cubicBezTo>
                <a:cubicBezTo>
                  <a:pt x="1490492" y="1502071"/>
                  <a:pt x="1502792" y="1495422"/>
                  <a:pt x="1511224" y="1482774"/>
                </a:cubicBezTo>
                <a:cubicBezTo>
                  <a:pt x="1514425" y="1477972"/>
                  <a:pt x="1514874" y="1471823"/>
                  <a:pt x="1516699" y="1466348"/>
                </a:cubicBezTo>
                <a:cubicBezTo>
                  <a:pt x="1516014" y="1456075"/>
                  <a:pt x="1518813" y="1393919"/>
                  <a:pt x="1505748" y="1367790"/>
                </a:cubicBezTo>
                <a:cubicBezTo>
                  <a:pt x="1502805" y="1361904"/>
                  <a:pt x="1498447" y="1356839"/>
                  <a:pt x="1494797" y="1351364"/>
                </a:cubicBezTo>
                <a:cubicBezTo>
                  <a:pt x="1492972" y="1345888"/>
                  <a:pt x="1488373" y="1340630"/>
                  <a:pt x="1489322" y="1334937"/>
                </a:cubicBezTo>
                <a:cubicBezTo>
                  <a:pt x="1490404" y="1328446"/>
                  <a:pt x="1497330" y="1324397"/>
                  <a:pt x="1500273" y="1318511"/>
                </a:cubicBezTo>
                <a:cubicBezTo>
                  <a:pt x="1522942" y="1273172"/>
                  <a:pt x="1485316" y="1332732"/>
                  <a:pt x="1516699" y="1285658"/>
                </a:cubicBezTo>
                <a:cubicBezTo>
                  <a:pt x="1518524" y="1272882"/>
                  <a:pt x="1517382" y="1259313"/>
                  <a:pt x="1522175" y="1247330"/>
                </a:cubicBezTo>
                <a:cubicBezTo>
                  <a:pt x="1525051" y="1240141"/>
                  <a:pt x="1533644" y="1236853"/>
                  <a:pt x="1538601" y="1230904"/>
                </a:cubicBezTo>
                <a:cubicBezTo>
                  <a:pt x="1542814" y="1225848"/>
                  <a:pt x="1544899" y="1219130"/>
                  <a:pt x="1549552" y="1214477"/>
                </a:cubicBezTo>
                <a:cubicBezTo>
                  <a:pt x="1554205" y="1209824"/>
                  <a:pt x="1560623" y="1207351"/>
                  <a:pt x="1565978" y="1203526"/>
                </a:cubicBezTo>
                <a:cubicBezTo>
                  <a:pt x="1573404" y="1198222"/>
                  <a:pt x="1580579" y="1192575"/>
                  <a:pt x="1587880" y="1187100"/>
                </a:cubicBezTo>
                <a:cubicBezTo>
                  <a:pt x="1591308" y="1166531"/>
                  <a:pt x="1592888" y="1151660"/>
                  <a:pt x="1598831" y="1132346"/>
                </a:cubicBezTo>
                <a:cubicBezTo>
                  <a:pt x="1603923" y="1115797"/>
                  <a:pt x="1608827" y="1099143"/>
                  <a:pt x="1615257" y="1083067"/>
                </a:cubicBezTo>
                <a:cubicBezTo>
                  <a:pt x="1618907" y="1073941"/>
                  <a:pt x="1623384" y="1065103"/>
                  <a:pt x="1626208" y="1055689"/>
                </a:cubicBezTo>
                <a:cubicBezTo>
                  <a:pt x="1628882" y="1046775"/>
                  <a:pt x="1629665" y="1037397"/>
                  <a:pt x="1631684" y="1028312"/>
                </a:cubicBezTo>
                <a:cubicBezTo>
                  <a:pt x="1633316" y="1020966"/>
                  <a:pt x="1632341" y="1012191"/>
                  <a:pt x="1637159" y="1006410"/>
                </a:cubicBezTo>
                <a:cubicBezTo>
                  <a:pt x="1642384" y="1000139"/>
                  <a:pt x="1651760" y="999109"/>
                  <a:pt x="1659061" y="995459"/>
                </a:cubicBezTo>
                <a:cubicBezTo>
                  <a:pt x="1660094" y="993738"/>
                  <a:pt x="1685755" y="952555"/>
                  <a:pt x="1686438" y="946180"/>
                </a:cubicBezTo>
                <a:cubicBezTo>
                  <a:pt x="1705389" y="769297"/>
                  <a:pt x="1676306" y="861589"/>
                  <a:pt x="1697389" y="798343"/>
                </a:cubicBezTo>
                <a:cubicBezTo>
                  <a:pt x="1693739" y="780092"/>
                  <a:pt x="1692698" y="761117"/>
                  <a:pt x="1686438" y="743589"/>
                </a:cubicBezTo>
                <a:cubicBezTo>
                  <a:pt x="1683369" y="734995"/>
                  <a:pt x="1675951" y="728616"/>
                  <a:pt x="1670012" y="721687"/>
                </a:cubicBezTo>
                <a:cubicBezTo>
                  <a:pt x="1663286" y="713840"/>
                  <a:pt x="1647829" y="698312"/>
                  <a:pt x="1637159" y="694310"/>
                </a:cubicBezTo>
                <a:cubicBezTo>
                  <a:pt x="1628445" y="691042"/>
                  <a:pt x="1618908" y="690659"/>
                  <a:pt x="1609782" y="688834"/>
                </a:cubicBezTo>
                <a:cubicBezTo>
                  <a:pt x="1582001" y="661055"/>
                  <a:pt x="1594197" y="681894"/>
                  <a:pt x="1598831" y="628604"/>
                </a:cubicBezTo>
                <a:cubicBezTo>
                  <a:pt x="1601208" y="601269"/>
                  <a:pt x="1601434" y="573760"/>
                  <a:pt x="1604306" y="546473"/>
                </a:cubicBezTo>
                <a:cubicBezTo>
                  <a:pt x="1606654" y="524172"/>
                  <a:pt x="1611957" y="523146"/>
                  <a:pt x="1620733" y="502669"/>
                </a:cubicBezTo>
                <a:cubicBezTo>
                  <a:pt x="1626873" y="488343"/>
                  <a:pt x="1635486" y="449130"/>
                  <a:pt x="1637159" y="442439"/>
                </a:cubicBezTo>
                <a:cubicBezTo>
                  <a:pt x="1633820" y="417394"/>
                  <a:pt x="1639508" y="368132"/>
                  <a:pt x="1615257" y="343881"/>
                </a:cubicBezTo>
                <a:cubicBezTo>
                  <a:pt x="1610604" y="339228"/>
                  <a:pt x="1604306" y="336580"/>
                  <a:pt x="1598831" y="332930"/>
                </a:cubicBezTo>
                <a:cubicBezTo>
                  <a:pt x="1580925" y="306072"/>
                  <a:pt x="1586549" y="322417"/>
                  <a:pt x="1593355" y="278176"/>
                </a:cubicBezTo>
                <a:cubicBezTo>
                  <a:pt x="1595792" y="262334"/>
                  <a:pt x="1595115" y="240630"/>
                  <a:pt x="1609782" y="228896"/>
                </a:cubicBezTo>
                <a:cubicBezTo>
                  <a:pt x="1614289" y="225291"/>
                  <a:pt x="1620733" y="225246"/>
                  <a:pt x="1626208" y="223421"/>
                </a:cubicBezTo>
                <a:cubicBezTo>
                  <a:pt x="1638305" y="187135"/>
                  <a:pt x="1630305" y="215313"/>
                  <a:pt x="1637159" y="146765"/>
                </a:cubicBezTo>
                <a:cubicBezTo>
                  <a:pt x="1638803" y="130320"/>
                  <a:pt x="1640809" y="113912"/>
                  <a:pt x="1642634" y="97486"/>
                </a:cubicBezTo>
                <a:cubicBezTo>
                  <a:pt x="1635325" y="57284"/>
                  <a:pt x="1641449" y="45688"/>
                  <a:pt x="1620733" y="20829"/>
                </a:cubicBezTo>
                <a:cubicBezTo>
                  <a:pt x="1615776" y="14880"/>
                  <a:pt x="1609782" y="9878"/>
                  <a:pt x="1604306" y="4403"/>
                </a:cubicBezTo>
                <a:cubicBezTo>
                  <a:pt x="1522630" y="18015"/>
                  <a:pt x="1636257" y="0"/>
                  <a:pt x="1505748" y="15354"/>
                </a:cubicBezTo>
                <a:cubicBezTo>
                  <a:pt x="1481824" y="18169"/>
                  <a:pt x="1468877" y="23994"/>
                  <a:pt x="1445518" y="31780"/>
                </a:cubicBezTo>
                <a:cubicBezTo>
                  <a:pt x="1440030" y="48245"/>
                  <a:pt x="1440887" y="50480"/>
                  <a:pt x="1429092" y="64633"/>
                </a:cubicBezTo>
                <a:cubicBezTo>
                  <a:pt x="1413953" y="82799"/>
                  <a:pt x="1411912" y="77092"/>
                  <a:pt x="1401715" y="97486"/>
                </a:cubicBezTo>
                <a:cubicBezTo>
                  <a:pt x="1399134" y="102648"/>
                  <a:pt x="1401899" y="112780"/>
                  <a:pt x="1396239" y="113912"/>
                </a:cubicBezTo>
                <a:cubicBezTo>
                  <a:pt x="1362188" y="120722"/>
                  <a:pt x="1326884" y="117562"/>
                  <a:pt x="1292206" y="119387"/>
                </a:cubicBezTo>
                <a:cubicBezTo>
                  <a:pt x="1284905" y="123037"/>
                  <a:pt x="1277806" y="127123"/>
                  <a:pt x="1270304" y="130338"/>
                </a:cubicBezTo>
                <a:cubicBezTo>
                  <a:pt x="1264999" y="132612"/>
                  <a:pt x="1257959" y="131733"/>
                  <a:pt x="1253878" y="135814"/>
                </a:cubicBezTo>
                <a:cubicBezTo>
                  <a:pt x="1224675" y="165017"/>
                  <a:pt x="1275779" y="143113"/>
                  <a:pt x="1231976" y="157716"/>
                </a:cubicBezTo>
                <a:cubicBezTo>
                  <a:pt x="1204599" y="155891"/>
                  <a:pt x="1176629" y="158192"/>
                  <a:pt x="1149844" y="152240"/>
                </a:cubicBezTo>
                <a:cubicBezTo>
                  <a:pt x="1129340" y="147684"/>
                  <a:pt x="1135864" y="131270"/>
                  <a:pt x="1127942" y="119387"/>
                </a:cubicBezTo>
                <a:cubicBezTo>
                  <a:pt x="1123647" y="112944"/>
                  <a:pt x="1116991" y="108436"/>
                  <a:pt x="1111516" y="102961"/>
                </a:cubicBezTo>
                <a:cubicBezTo>
                  <a:pt x="1097751" y="61671"/>
                  <a:pt x="1117920" y="110968"/>
                  <a:pt x="1089614" y="75584"/>
                </a:cubicBezTo>
                <a:cubicBezTo>
                  <a:pt x="1086009" y="71077"/>
                  <a:pt x="1088220" y="63239"/>
                  <a:pt x="1084139" y="59158"/>
                </a:cubicBezTo>
                <a:cubicBezTo>
                  <a:pt x="1065313" y="40332"/>
                  <a:pt x="1055515" y="38666"/>
                  <a:pt x="1034860" y="31780"/>
                </a:cubicBezTo>
                <a:cubicBezTo>
                  <a:pt x="1022084" y="33605"/>
                  <a:pt x="1009419" y="37934"/>
                  <a:pt x="996531" y="37256"/>
                </a:cubicBezTo>
                <a:cubicBezTo>
                  <a:pt x="954136" y="35025"/>
                  <a:pt x="944351" y="30814"/>
                  <a:pt x="914400" y="20829"/>
                </a:cubicBezTo>
                <a:lnTo>
                  <a:pt x="865121" y="26305"/>
                </a:lnTo>
                <a:cubicBezTo>
                  <a:pt x="819548" y="30645"/>
                  <a:pt x="768115" y="34016"/>
                  <a:pt x="722759" y="37256"/>
                </a:cubicBezTo>
                <a:cubicBezTo>
                  <a:pt x="717284" y="40906"/>
                  <a:pt x="712219" y="45264"/>
                  <a:pt x="706333" y="48207"/>
                </a:cubicBezTo>
                <a:cubicBezTo>
                  <a:pt x="660994" y="70876"/>
                  <a:pt x="720554" y="33250"/>
                  <a:pt x="673480" y="64633"/>
                </a:cubicBezTo>
                <a:cubicBezTo>
                  <a:pt x="669830" y="70108"/>
                  <a:pt x="664610" y="74816"/>
                  <a:pt x="662529" y="81059"/>
                </a:cubicBezTo>
                <a:cubicBezTo>
                  <a:pt x="659018" y="91591"/>
                  <a:pt x="659462" y="103074"/>
                  <a:pt x="657054" y="113912"/>
                </a:cubicBezTo>
                <a:cubicBezTo>
                  <a:pt x="655802" y="119546"/>
                  <a:pt x="653403" y="124863"/>
                  <a:pt x="651578" y="130338"/>
                </a:cubicBezTo>
                <a:cubicBezTo>
                  <a:pt x="653403" y="137639"/>
                  <a:pt x="653320" y="145706"/>
                  <a:pt x="657054" y="152240"/>
                </a:cubicBezTo>
                <a:cubicBezTo>
                  <a:pt x="664568" y="165390"/>
                  <a:pt x="678564" y="171111"/>
                  <a:pt x="689906" y="179617"/>
                </a:cubicBezTo>
                <a:cubicBezTo>
                  <a:pt x="741946" y="218646"/>
                  <a:pt x="696567" y="187707"/>
                  <a:pt x="733710" y="212470"/>
                </a:cubicBezTo>
                <a:cubicBezTo>
                  <a:pt x="737360" y="217945"/>
                  <a:pt x="739709" y="224563"/>
                  <a:pt x="744661" y="228896"/>
                </a:cubicBezTo>
                <a:cubicBezTo>
                  <a:pt x="754566" y="237563"/>
                  <a:pt x="777513" y="250798"/>
                  <a:pt x="777513" y="250798"/>
                </a:cubicBezTo>
                <a:cubicBezTo>
                  <a:pt x="781163" y="259924"/>
                  <a:pt x="785356" y="268851"/>
                  <a:pt x="788464" y="278176"/>
                </a:cubicBezTo>
                <a:cubicBezTo>
                  <a:pt x="791969" y="288691"/>
                  <a:pt x="794146" y="305966"/>
                  <a:pt x="799415" y="316504"/>
                </a:cubicBezTo>
                <a:cubicBezTo>
                  <a:pt x="802358" y="322390"/>
                  <a:pt x="806716" y="327455"/>
                  <a:pt x="810366" y="332930"/>
                </a:cubicBezTo>
                <a:cubicBezTo>
                  <a:pt x="812383" y="347051"/>
                  <a:pt x="813673" y="372395"/>
                  <a:pt x="821317" y="387684"/>
                </a:cubicBezTo>
                <a:cubicBezTo>
                  <a:pt x="824260" y="393570"/>
                  <a:pt x="828618" y="398635"/>
                  <a:pt x="832268" y="404111"/>
                </a:cubicBezTo>
                <a:cubicBezTo>
                  <a:pt x="838064" y="462078"/>
                  <a:pt x="843044" y="463629"/>
                  <a:pt x="826793" y="524571"/>
                </a:cubicBezTo>
                <a:cubicBezTo>
                  <a:pt x="825097" y="530929"/>
                  <a:pt x="819492" y="535522"/>
                  <a:pt x="815842" y="540997"/>
                </a:cubicBezTo>
                <a:cubicBezTo>
                  <a:pt x="764472" y="537046"/>
                  <a:pt x="752612" y="548948"/>
                  <a:pt x="722759" y="519095"/>
                </a:cubicBezTo>
                <a:cubicBezTo>
                  <a:pt x="718106" y="514442"/>
                  <a:pt x="715458" y="508144"/>
                  <a:pt x="711808" y="502669"/>
                </a:cubicBezTo>
                <a:cubicBezTo>
                  <a:pt x="713633" y="493543"/>
                  <a:pt x="715265" y="484377"/>
                  <a:pt x="717284" y="475292"/>
                </a:cubicBezTo>
                <a:cubicBezTo>
                  <a:pt x="718916" y="467946"/>
                  <a:pt x="723038" y="460910"/>
                  <a:pt x="722759" y="453390"/>
                </a:cubicBezTo>
                <a:cubicBezTo>
                  <a:pt x="721199" y="411282"/>
                  <a:pt x="719765" y="368834"/>
                  <a:pt x="711808" y="327455"/>
                </a:cubicBezTo>
                <a:cubicBezTo>
                  <a:pt x="710346" y="319851"/>
                  <a:pt x="700136" y="317140"/>
                  <a:pt x="695382" y="311028"/>
                </a:cubicBezTo>
                <a:cubicBezTo>
                  <a:pt x="649537" y="252084"/>
                  <a:pt x="694346" y="299043"/>
                  <a:pt x="657054" y="261749"/>
                </a:cubicBezTo>
                <a:cubicBezTo>
                  <a:pt x="655229" y="256274"/>
                  <a:pt x="655659" y="249404"/>
                  <a:pt x="651578" y="245323"/>
                </a:cubicBezTo>
                <a:cubicBezTo>
                  <a:pt x="647497" y="241242"/>
                  <a:pt x="639954" y="243048"/>
                  <a:pt x="635152" y="239847"/>
                </a:cubicBezTo>
                <a:cubicBezTo>
                  <a:pt x="628709" y="235552"/>
                  <a:pt x="623682" y="229370"/>
                  <a:pt x="618725" y="223421"/>
                </a:cubicBezTo>
                <a:cubicBezTo>
                  <a:pt x="614512" y="218366"/>
                  <a:pt x="612428" y="211648"/>
                  <a:pt x="607775" y="206995"/>
                </a:cubicBezTo>
                <a:cubicBezTo>
                  <a:pt x="574860" y="174080"/>
                  <a:pt x="604479" y="232171"/>
                  <a:pt x="558495" y="163191"/>
                </a:cubicBezTo>
                <a:cubicBezTo>
                  <a:pt x="544343" y="141962"/>
                  <a:pt x="553788" y="148846"/>
                  <a:pt x="531118" y="141289"/>
                </a:cubicBezTo>
                <a:cubicBezTo>
                  <a:pt x="505708" y="144113"/>
                  <a:pt x="443590" y="149866"/>
                  <a:pt x="421609" y="157716"/>
                </a:cubicBezTo>
                <a:cubicBezTo>
                  <a:pt x="408964" y="162232"/>
                  <a:pt x="393627" y="194214"/>
                  <a:pt x="388757" y="201519"/>
                </a:cubicBezTo>
                <a:cubicBezTo>
                  <a:pt x="379694" y="215113"/>
                  <a:pt x="368592" y="229273"/>
                  <a:pt x="355904" y="239847"/>
                </a:cubicBezTo>
                <a:cubicBezTo>
                  <a:pt x="350849" y="244060"/>
                  <a:pt x="344953" y="247148"/>
                  <a:pt x="339478" y="250798"/>
                </a:cubicBezTo>
                <a:cubicBezTo>
                  <a:pt x="332177" y="261749"/>
                  <a:pt x="320768" y="270883"/>
                  <a:pt x="317576" y="283651"/>
                </a:cubicBezTo>
                <a:cubicBezTo>
                  <a:pt x="312348" y="304563"/>
                  <a:pt x="311458" y="312313"/>
                  <a:pt x="301149" y="332930"/>
                </a:cubicBezTo>
                <a:cubicBezTo>
                  <a:pt x="298206" y="338816"/>
                  <a:pt x="293848" y="343881"/>
                  <a:pt x="290198" y="349356"/>
                </a:cubicBezTo>
                <a:cubicBezTo>
                  <a:pt x="288373" y="367608"/>
                  <a:pt x="287512" y="385982"/>
                  <a:pt x="284723" y="404111"/>
                </a:cubicBezTo>
                <a:cubicBezTo>
                  <a:pt x="281039" y="428062"/>
                  <a:pt x="277641" y="416216"/>
                  <a:pt x="262821" y="436964"/>
                </a:cubicBezTo>
                <a:cubicBezTo>
                  <a:pt x="258077" y="443606"/>
                  <a:pt x="256069" y="451866"/>
                  <a:pt x="251870" y="458865"/>
                </a:cubicBezTo>
                <a:cubicBezTo>
                  <a:pt x="245099" y="470151"/>
                  <a:pt x="234131" y="479232"/>
                  <a:pt x="229969" y="491718"/>
                </a:cubicBezTo>
                <a:cubicBezTo>
                  <a:pt x="228144" y="497193"/>
                  <a:pt x="228099" y="503637"/>
                  <a:pt x="224493" y="508144"/>
                </a:cubicBezTo>
                <a:cubicBezTo>
                  <a:pt x="220382" y="513283"/>
                  <a:pt x="213542" y="515445"/>
                  <a:pt x="208067" y="519095"/>
                </a:cubicBezTo>
                <a:cubicBezTo>
                  <a:pt x="204417" y="524571"/>
                  <a:pt x="197621" y="528961"/>
                  <a:pt x="197116" y="535522"/>
                </a:cubicBezTo>
                <a:cubicBezTo>
                  <a:pt x="195709" y="553810"/>
                  <a:pt x="201410" y="571972"/>
                  <a:pt x="202591" y="590276"/>
                </a:cubicBezTo>
                <a:cubicBezTo>
                  <a:pt x="205061" y="628568"/>
                  <a:pt x="182986" y="676220"/>
                  <a:pt x="208067" y="705261"/>
                </a:cubicBezTo>
                <a:cubicBezTo>
                  <a:pt x="229573" y="730163"/>
                  <a:pt x="273772" y="708911"/>
                  <a:pt x="306625" y="710736"/>
                </a:cubicBezTo>
                <a:cubicBezTo>
                  <a:pt x="319401" y="714386"/>
                  <a:pt x="332062" y="718464"/>
                  <a:pt x="344953" y="721687"/>
                </a:cubicBezTo>
                <a:cubicBezTo>
                  <a:pt x="355371" y="724291"/>
                  <a:pt x="382982" y="728419"/>
                  <a:pt x="394232" y="732638"/>
                </a:cubicBezTo>
                <a:cubicBezTo>
                  <a:pt x="401875" y="735504"/>
                  <a:pt x="408675" y="740274"/>
                  <a:pt x="416134" y="743589"/>
                </a:cubicBezTo>
                <a:cubicBezTo>
                  <a:pt x="425116" y="747581"/>
                  <a:pt x="434720" y="750144"/>
                  <a:pt x="443511" y="754540"/>
                </a:cubicBezTo>
                <a:cubicBezTo>
                  <a:pt x="453030" y="759299"/>
                  <a:pt x="461369" y="766207"/>
                  <a:pt x="470888" y="770966"/>
                </a:cubicBezTo>
                <a:cubicBezTo>
                  <a:pt x="476050" y="773547"/>
                  <a:pt x="482010" y="774167"/>
                  <a:pt x="487315" y="776441"/>
                </a:cubicBezTo>
                <a:cubicBezTo>
                  <a:pt x="494817" y="779656"/>
                  <a:pt x="501714" y="784177"/>
                  <a:pt x="509216" y="787392"/>
                </a:cubicBezTo>
                <a:cubicBezTo>
                  <a:pt x="530732" y="796613"/>
                  <a:pt x="527497" y="789639"/>
                  <a:pt x="553020" y="803819"/>
                </a:cubicBezTo>
                <a:cubicBezTo>
                  <a:pt x="602740" y="831441"/>
                  <a:pt x="551592" y="812469"/>
                  <a:pt x="591348" y="825720"/>
                </a:cubicBezTo>
                <a:cubicBezTo>
                  <a:pt x="598649" y="831196"/>
                  <a:pt x="604826" y="838637"/>
                  <a:pt x="613250" y="842147"/>
                </a:cubicBezTo>
                <a:cubicBezTo>
                  <a:pt x="627143" y="847936"/>
                  <a:pt x="657054" y="853098"/>
                  <a:pt x="657054" y="853098"/>
                </a:cubicBezTo>
                <a:cubicBezTo>
                  <a:pt x="660704" y="860398"/>
                  <a:pt x="664789" y="867497"/>
                  <a:pt x="668004" y="874999"/>
                </a:cubicBezTo>
                <a:cubicBezTo>
                  <a:pt x="670278" y="880304"/>
                  <a:pt x="670616" y="886415"/>
                  <a:pt x="673480" y="891426"/>
                </a:cubicBezTo>
                <a:cubicBezTo>
                  <a:pt x="678008" y="899349"/>
                  <a:pt x="684431" y="906027"/>
                  <a:pt x="689906" y="913328"/>
                </a:cubicBezTo>
                <a:cubicBezTo>
                  <a:pt x="691731" y="918803"/>
                  <a:pt x="694250" y="924095"/>
                  <a:pt x="695382" y="929754"/>
                </a:cubicBezTo>
                <a:cubicBezTo>
                  <a:pt x="704715" y="976416"/>
                  <a:pt x="703151" y="1002707"/>
                  <a:pt x="689906" y="1055689"/>
                </a:cubicBezTo>
                <a:cubicBezTo>
                  <a:pt x="685831" y="1071989"/>
                  <a:pt x="669320" y="1080365"/>
                  <a:pt x="657054" y="1088542"/>
                </a:cubicBezTo>
                <a:cubicBezTo>
                  <a:pt x="655229" y="1094017"/>
                  <a:pt x="656275" y="1101613"/>
                  <a:pt x="651578" y="1104968"/>
                </a:cubicBezTo>
                <a:cubicBezTo>
                  <a:pt x="642185" y="1111677"/>
                  <a:pt x="629676" y="1112269"/>
                  <a:pt x="618725" y="1115919"/>
                </a:cubicBezTo>
                <a:cubicBezTo>
                  <a:pt x="599277" y="1122402"/>
                  <a:pt x="593546" y="1125263"/>
                  <a:pt x="569446" y="1126870"/>
                </a:cubicBezTo>
                <a:cubicBezTo>
                  <a:pt x="525702" y="1129786"/>
                  <a:pt x="481839" y="1130521"/>
                  <a:pt x="438036" y="1132346"/>
                </a:cubicBezTo>
                <a:cubicBezTo>
                  <a:pt x="422378" y="1137565"/>
                  <a:pt x="416897" y="1139858"/>
                  <a:pt x="399707" y="1143296"/>
                </a:cubicBezTo>
                <a:cubicBezTo>
                  <a:pt x="388821" y="1145473"/>
                  <a:pt x="377806" y="1146947"/>
                  <a:pt x="366855" y="1148772"/>
                </a:cubicBezTo>
                <a:cubicBezTo>
                  <a:pt x="328527" y="1145122"/>
                  <a:pt x="289562" y="1145674"/>
                  <a:pt x="251870" y="1137821"/>
                </a:cubicBezTo>
                <a:cubicBezTo>
                  <a:pt x="240539" y="1135460"/>
                  <a:pt x="231454" y="1111929"/>
                  <a:pt x="224493" y="1104968"/>
                </a:cubicBezTo>
                <a:cubicBezTo>
                  <a:pt x="219840" y="1100315"/>
                  <a:pt x="213063" y="1098300"/>
                  <a:pt x="208067" y="1094017"/>
                </a:cubicBezTo>
                <a:cubicBezTo>
                  <a:pt x="116505" y="1015536"/>
                  <a:pt x="233328" y="1113805"/>
                  <a:pt x="175214" y="1055689"/>
                </a:cubicBezTo>
                <a:cubicBezTo>
                  <a:pt x="164599" y="1045074"/>
                  <a:pt x="155722" y="1043716"/>
                  <a:pt x="142361" y="1039263"/>
                </a:cubicBezTo>
                <a:cubicBezTo>
                  <a:pt x="136886" y="1035613"/>
                  <a:pt x="131948" y="1030985"/>
                  <a:pt x="125935" y="1028312"/>
                </a:cubicBezTo>
                <a:cubicBezTo>
                  <a:pt x="115387" y="1023624"/>
                  <a:pt x="93082" y="1017361"/>
                  <a:pt x="93082" y="1017361"/>
                </a:cubicBezTo>
                <a:cubicBezTo>
                  <a:pt x="87607" y="1019186"/>
                  <a:pt x="82349" y="1021888"/>
                  <a:pt x="76656" y="1022837"/>
                </a:cubicBezTo>
                <a:cubicBezTo>
                  <a:pt x="60353" y="1025554"/>
                  <a:pt x="42909" y="1022664"/>
                  <a:pt x="27377" y="1028312"/>
                </a:cubicBezTo>
                <a:cubicBezTo>
                  <a:pt x="21193" y="1030561"/>
                  <a:pt x="20076" y="1039263"/>
                  <a:pt x="16426" y="1044738"/>
                </a:cubicBezTo>
                <a:lnTo>
                  <a:pt x="5475" y="1077591"/>
                </a:lnTo>
                <a:lnTo>
                  <a:pt x="0" y="1094017"/>
                </a:lnTo>
                <a:cubicBezTo>
                  <a:pt x="5703" y="1185268"/>
                  <a:pt x="4563" y="1153335"/>
                  <a:pt x="5475" y="1165198"/>
                </a:cubicBezTo>
                <a:close/>
              </a:path>
            </a:pathLst>
          </a:custGeom>
          <a:solidFill>
            <a:schemeClr val="bg1">
              <a:lumMod val="40000"/>
              <a:lumOff val="60000"/>
              <a:alpha val="55000"/>
            </a:schemeClr>
          </a:solidFill>
          <a:ln w="9525" cap="flat" cmpd="sng" algn="ctr">
            <a:noFill/>
            <a:prstDash val="solid"/>
            <a:round/>
            <a:headEnd type="none" w="sm" len="sm"/>
            <a:tailEnd type="none" w="sm" len="sm"/>
          </a:ln>
          <a:effectLst/>
        </p:spPr>
        <p:txBody>
          <a:bodyPr wrap="none"/>
          <a:lstStyle/>
          <a:p>
            <a:pPr eaLnBrk="1" hangingPunct="1">
              <a:spcBef>
                <a:spcPct val="20000"/>
              </a:spcBef>
              <a:defRPr/>
            </a:pPr>
            <a:endParaRPr lang="en-US">
              <a:ea typeface="ＭＳ Ｐゴシック" charset="-128"/>
            </a:endParaRPr>
          </a:p>
        </p:txBody>
      </p:sp>
      <p:sp>
        <p:nvSpPr>
          <p:cNvPr id="7178" name="TextBox 22"/>
          <p:cNvSpPr txBox="1">
            <a:spLocks noChangeArrowheads="1"/>
          </p:cNvSpPr>
          <p:nvPr/>
        </p:nvSpPr>
        <p:spPr bwMode="auto">
          <a:xfrm>
            <a:off x="152400" y="5486400"/>
            <a:ext cx="4800600" cy="1347788"/>
          </a:xfrm>
          <a:prstGeom prst="rect">
            <a:avLst/>
          </a:prstGeom>
          <a:noFill/>
          <a:ln w="9525">
            <a:noFill/>
            <a:miter lim="800000"/>
            <a:headEnd/>
            <a:tailEnd/>
          </a:ln>
        </p:spPr>
        <p:txBody>
          <a:bodyPr>
            <a:spAutoFit/>
          </a:bodyPr>
          <a:lstStyle/>
          <a:p>
            <a:pPr eaLnBrk="1" hangingPunct="1">
              <a:spcBef>
                <a:spcPct val="20000"/>
              </a:spcBef>
              <a:defRPr/>
            </a:pPr>
            <a:r>
              <a:rPr lang="en-US" dirty="0">
                <a:latin typeface="+mn-lt"/>
              </a:rPr>
              <a:t>Memories are bound in HC</a:t>
            </a:r>
          </a:p>
          <a:p>
            <a:pPr eaLnBrk="1" hangingPunct="1">
              <a:spcBef>
                <a:spcPct val="20000"/>
              </a:spcBef>
              <a:defRPr/>
            </a:pPr>
            <a:r>
              <a:rPr lang="en-US" dirty="0">
                <a:latin typeface="+mn-lt"/>
              </a:rPr>
              <a:t>Export to temporal neocortex</a:t>
            </a:r>
          </a:p>
          <a:p>
            <a:pPr eaLnBrk="1" hangingPunct="1">
              <a:spcBef>
                <a:spcPct val="20000"/>
              </a:spcBef>
              <a:defRPr/>
            </a:pPr>
            <a:r>
              <a:rPr lang="en-US" dirty="0">
                <a:latin typeface="+mn-lt"/>
              </a:rPr>
              <a:t>Long-term storage (passive)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82588" y="479425"/>
            <a:ext cx="8212137" cy="457200"/>
          </a:xfrm>
        </p:spPr>
        <p:txBody>
          <a:bodyPr rtlCol="0">
            <a:noAutofit/>
          </a:bodyPr>
          <a:lstStyle/>
          <a:p>
            <a:pPr algn="ctr" eaLnBrk="1" fontAlgn="auto" hangingPunct="1">
              <a:spcAft>
                <a:spcPts val="0"/>
              </a:spcAft>
              <a:defRPr/>
            </a:pPr>
            <a:r>
              <a:rPr lang="en-US" sz="3600" dirty="0">
                <a:latin typeface="+mn-lt"/>
              </a:rPr>
              <a:t>Human Memory: Taxonomy &amp; Architecture</a:t>
            </a:r>
          </a:p>
        </p:txBody>
      </p:sp>
      <p:sp>
        <p:nvSpPr>
          <p:cNvPr id="35842" name="Line 13"/>
          <p:cNvSpPr>
            <a:spLocks noChangeShapeType="1"/>
          </p:cNvSpPr>
          <p:nvPr/>
        </p:nvSpPr>
        <p:spPr bwMode="auto">
          <a:xfrm flipH="1">
            <a:off x="5486400" y="2819400"/>
            <a:ext cx="685800" cy="1219200"/>
          </a:xfrm>
          <a:prstGeom prst="line">
            <a:avLst/>
          </a:prstGeom>
          <a:noFill/>
          <a:ln w="9525">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en-US"/>
          </a:p>
        </p:txBody>
      </p:sp>
      <p:sp>
        <p:nvSpPr>
          <p:cNvPr id="35843" name="Line 14"/>
          <p:cNvSpPr>
            <a:spLocks noChangeShapeType="1"/>
          </p:cNvSpPr>
          <p:nvPr/>
        </p:nvSpPr>
        <p:spPr bwMode="auto">
          <a:xfrm>
            <a:off x="6384925" y="2819400"/>
            <a:ext cx="0" cy="990600"/>
          </a:xfrm>
          <a:prstGeom prst="line">
            <a:avLst/>
          </a:prstGeom>
          <a:noFill/>
          <a:ln w="9525">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en-US"/>
          </a:p>
        </p:txBody>
      </p:sp>
      <p:sp>
        <p:nvSpPr>
          <p:cNvPr id="35844" name="Text Box 15"/>
          <p:cNvSpPr txBox="1">
            <a:spLocks noChangeArrowheads="1"/>
          </p:cNvSpPr>
          <p:nvPr/>
        </p:nvSpPr>
        <p:spPr bwMode="auto">
          <a:xfrm>
            <a:off x="5029200" y="4114800"/>
            <a:ext cx="95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800">
                <a:latin typeface="Myriad Pro" charset="0"/>
              </a:rPr>
              <a:t>Priming</a:t>
            </a:r>
          </a:p>
        </p:txBody>
      </p:sp>
      <p:sp>
        <p:nvSpPr>
          <p:cNvPr id="35845" name="Text Box 16"/>
          <p:cNvSpPr txBox="1">
            <a:spLocks noChangeArrowheads="1"/>
          </p:cNvSpPr>
          <p:nvPr/>
        </p:nvSpPr>
        <p:spPr bwMode="auto">
          <a:xfrm>
            <a:off x="5622925" y="3813175"/>
            <a:ext cx="1289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800">
                <a:latin typeface="Myriad Pro" charset="0"/>
              </a:rPr>
              <a:t>Procedural</a:t>
            </a:r>
          </a:p>
        </p:txBody>
      </p:sp>
      <p:sp>
        <p:nvSpPr>
          <p:cNvPr id="35846" name="Line 17"/>
          <p:cNvSpPr>
            <a:spLocks noChangeShapeType="1"/>
          </p:cNvSpPr>
          <p:nvPr/>
        </p:nvSpPr>
        <p:spPr bwMode="auto">
          <a:xfrm>
            <a:off x="7086600" y="2819400"/>
            <a:ext cx="0" cy="1295400"/>
          </a:xfrm>
          <a:prstGeom prst="line">
            <a:avLst/>
          </a:prstGeom>
          <a:noFill/>
          <a:ln w="9525">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en-US"/>
          </a:p>
        </p:txBody>
      </p:sp>
      <p:sp>
        <p:nvSpPr>
          <p:cNvPr id="35847" name="Line 18"/>
          <p:cNvSpPr>
            <a:spLocks noChangeShapeType="1"/>
          </p:cNvSpPr>
          <p:nvPr/>
        </p:nvSpPr>
        <p:spPr bwMode="auto">
          <a:xfrm>
            <a:off x="7924800" y="2819400"/>
            <a:ext cx="381000" cy="990600"/>
          </a:xfrm>
          <a:prstGeom prst="line">
            <a:avLst/>
          </a:prstGeom>
          <a:noFill/>
          <a:ln w="9525">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en-US"/>
          </a:p>
        </p:txBody>
      </p:sp>
      <p:sp>
        <p:nvSpPr>
          <p:cNvPr id="35848" name="Text Box 19"/>
          <p:cNvSpPr txBox="1">
            <a:spLocks noChangeArrowheads="1"/>
          </p:cNvSpPr>
          <p:nvPr/>
        </p:nvSpPr>
        <p:spPr bwMode="auto">
          <a:xfrm>
            <a:off x="6400800" y="4114800"/>
            <a:ext cx="145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800">
                <a:latin typeface="Myriad Pro" charset="0"/>
              </a:rPr>
              <a:t>Conditioning</a:t>
            </a:r>
          </a:p>
        </p:txBody>
      </p:sp>
      <p:sp>
        <p:nvSpPr>
          <p:cNvPr id="35849" name="Text Box 20"/>
          <p:cNvSpPr txBox="1">
            <a:spLocks noChangeArrowheads="1"/>
          </p:cNvSpPr>
          <p:nvPr/>
        </p:nvSpPr>
        <p:spPr bwMode="auto">
          <a:xfrm>
            <a:off x="7307263" y="3810000"/>
            <a:ext cx="18367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800">
                <a:latin typeface="Myriad Pro" charset="0"/>
              </a:rPr>
              <a:t>Non-Associative</a:t>
            </a:r>
          </a:p>
        </p:txBody>
      </p:sp>
      <p:sp>
        <p:nvSpPr>
          <p:cNvPr id="35850" name="Text Box 10"/>
          <p:cNvSpPr txBox="1">
            <a:spLocks noChangeArrowheads="1"/>
          </p:cNvSpPr>
          <p:nvPr/>
        </p:nvSpPr>
        <p:spPr bwMode="auto">
          <a:xfrm>
            <a:off x="1674813" y="4041775"/>
            <a:ext cx="1060450" cy="37941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800">
                <a:latin typeface="Myriad Pro" charset="0"/>
              </a:rPr>
              <a:t>Episodic</a:t>
            </a:r>
          </a:p>
        </p:txBody>
      </p:sp>
      <p:sp>
        <p:nvSpPr>
          <p:cNvPr id="35851" name="Text Box 11"/>
          <p:cNvSpPr txBox="1">
            <a:spLocks noChangeArrowheads="1"/>
          </p:cNvSpPr>
          <p:nvPr/>
        </p:nvSpPr>
        <p:spPr bwMode="auto">
          <a:xfrm>
            <a:off x="3505200" y="3810000"/>
            <a:ext cx="114617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800">
                <a:latin typeface="Myriad Pro" charset="0"/>
              </a:rPr>
              <a:t>Semantic</a:t>
            </a:r>
          </a:p>
        </p:txBody>
      </p:sp>
      <p:sp>
        <p:nvSpPr>
          <p:cNvPr id="35852" name="Line 6"/>
          <p:cNvSpPr>
            <a:spLocks noChangeShapeType="1"/>
          </p:cNvSpPr>
          <p:nvPr/>
        </p:nvSpPr>
        <p:spPr bwMode="auto">
          <a:xfrm flipH="1">
            <a:off x="609600" y="2819400"/>
            <a:ext cx="908050" cy="838200"/>
          </a:xfrm>
          <a:prstGeom prst="line">
            <a:avLst/>
          </a:prstGeom>
          <a:noFill/>
          <a:ln w="9525">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en-US"/>
          </a:p>
        </p:txBody>
      </p:sp>
      <p:sp>
        <p:nvSpPr>
          <p:cNvPr id="35853" name="Line 7"/>
          <p:cNvSpPr>
            <a:spLocks noChangeShapeType="1"/>
          </p:cNvSpPr>
          <p:nvPr/>
        </p:nvSpPr>
        <p:spPr bwMode="auto">
          <a:xfrm>
            <a:off x="2209800" y="2895600"/>
            <a:ext cx="0" cy="1066800"/>
          </a:xfrm>
          <a:prstGeom prst="line">
            <a:avLst/>
          </a:prstGeom>
          <a:noFill/>
          <a:ln w="9525">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en-US"/>
          </a:p>
        </p:txBody>
      </p:sp>
      <p:sp>
        <p:nvSpPr>
          <p:cNvPr id="35854" name="Line 8"/>
          <p:cNvSpPr>
            <a:spLocks noChangeShapeType="1"/>
          </p:cNvSpPr>
          <p:nvPr/>
        </p:nvSpPr>
        <p:spPr bwMode="auto">
          <a:xfrm>
            <a:off x="2971800" y="2819400"/>
            <a:ext cx="914400" cy="914400"/>
          </a:xfrm>
          <a:prstGeom prst="line">
            <a:avLst/>
          </a:prstGeom>
          <a:noFill/>
          <a:ln w="9525">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en-US"/>
          </a:p>
        </p:txBody>
      </p:sp>
      <p:sp>
        <p:nvSpPr>
          <p:cNvPr id="35855" name="Text Box 9"/>
          <p:cNvSpPr txBox="1">
            <a:spLocks noChangeArrowheads="1"/>
          </p:cNvSpPr>
          <p:nvPr/>
        </p:nvSpPr>
        <p:spPr bwMode="auto">
          <a:xfrm>
            <a:off x="4763" y="3810000"/>
            <a:ext cx="11652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800">
                <a:latin typeface="Myriad Pro" charset="0"/>
              </a:rPr>
              <a:t>Working</a:t>
            </a:r>
          </a:p>
        </p:txBody>
      </p:sp>
      <p:sp>
        <p:nvSpPr>
          <p:cNvPr id="35856" name="Text Box 34"/>
          <p:cNvSpPr txBox="1">
            <a:spLocks noChangeArrowheads="1"/>
          </p:cNvSpPr>
          <p:nvPr/>
        </p:nvSpPr>
        <p:spPr bwMode="auto">
          <a:xfrm>
            <a:off x="1524000" y="2438400"/>
            <a:ext cx="1466850" cy="40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2000">
                <a:latin typeface="Myriad Pro" charset="0"/>
              </a:rPr>
              <a:t>Declarative </a:t>
            </a:r>
          </a:p>
        </p:txBody>
      </p:sp>
      <p:sp>
        <p:nvSpPr>
          <p:cNvPr id="35857" name="Text Box 35"/>
          <p:cNvSpPr txBox="1">
            <a:spLocks noChangeArrowheads="1"/>
          </p:cNvSpPr>
          <p:nvPr/>
        </p:nvSpPr>
        <p:spPr bwMode="auto">
          <a:xfrm>
            <a:off x="5943600" y="2362200"/>
            <a:ext cx="2411413" cy="406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2000">
                <a:latin typeface="Myriad Pro" charset="0"/>
              </a:rPr>
              <a:t>Non-Declarative</a:t>
            </a:r>
          </a:p>
        </p:txBody>
      </p:sp>
      <p:sp>
        <p:nvSpPr>
          <p:cNvPr id="35858" name="Text Box 36"/>
          <p:cNvSpPr txBox="1">
            <a:spLocks noChangeArrowheads="1"/>
          </p:cNvSpPr>
          <p:nvPr/>
        </p:nvSpPr>
        <p:spPr bwMode="auto">
          <a:xfrm>
            <a:off x="7543800" y="6248400"/>
            <a:ext cx="1371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400">
                <a:latin typeface="Myriad Pro" charset="0"/>
              </a:rPr>
              <a:t>(Squire, 2004)</a:t>
            </a:r>
          </a:p>
        </p:txBody>
      </p:sp>
      <p:sp>
        <p:nvSpPr>
          <p:cNvPr id="35859" name="Line 7"/>
          <p:cNvSpPr>
            <a:spLocks noChangeShapeType="1"/>
          </p:cNvSpPr>
          <p:nvPr/>
        </p:nvSpPr>
        <p:spPr bwMode="auto">
          <a:xfrm flipH="1">
            <a:off x="1600200" y="4724400"/>
            <a:ext cx="609600" cy="914400"/>
          </a:xfrm>
          <a:prstGeom prst="line">
            <a:avLst/>
          </a:prstGeom>
          <a:noFill/>
          <a:ln w="9525">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en-US"/>
          </a:p>
        </p:txBody>
      </p:sp>
      <p:sp>
        <p:nvSpPr>
          <p:cNvPr id="35860" name="Line 7"/>
          <p:cNvSpPr>
            <a:spLocks noChangeShapeType="1"/>
          </p:cNvSpPr>
          <p:nvPr/>
        </p:nvSpPr>
        <p:spPr bwMode="auto">
          <a:xfrm>
            <a:off x="2209800" y="4724400"/>
            <a:ext cx="0" cy="914400"/>
          </a:xfrm>
          <a:prstGeom prst="line">
            <a:avLst/>
          </a:prstGeom>
          <a:noFill/>
          <a:ln w="9525">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en-US"/>
          </a:p>
        </p:txBody>
      </p:sp>
      <p:sp>
        <p:nvSpPr>
          <p:cNvPr id="35861" name="Line 7"/>
          <p:cNvSpPr>
            <a:spLocks noChangeShapeType="1"/>
          </p:cNvSpPr>
          <p:nvPr/>
        </p:nvSpPr>
        <p:spPr bwMode="auto">
          <a:xfrm>
            <a:off x="2209800" y="4724400"/>
            <a:ext cx="685800" cy="990600"/>
          </a:xfrm>
          <a:prstGeom prst="line">
            <a:avLst/>
          </a:prstGeom>
          <a:noFill/>
          <a:ln w="9525">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en-US"/>
          </a:p>
        </p:txBody>
      </p:sp>
      <p:sp>
        <p:nvSpPr>
          <p:cNvPr id="35862" name="TextBox 1"/>
          <p:cNvSpPr txBox="1">
            <a:spLocks noChangeArrowheads="1"/>
          </p:cNvSpPr>
          <p:nvPr/>
        </p:nvSpPr>
        <p:spPr bwMode="auto">
          <a:xfrm>
            <a:off x="1643063" y="5715000"/>
            <a:ext cx="11096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800">
                <a:ea typeface="Arial" charset="0"/>
                <a:cs typeface="Arial" charset="0"/>
              </a:rPr>
              <a:t>flashbulb</a:t>
            </a:r>
          </a:p>
        </p:txBody>
      </p:sp>
      <p:sp>
        <p:nvSpPr>
          <p:cNvPr id="35863" name="TextBox 34"/>
          <p:cNvSpPr txBox="1">
            <a:spLocks noChangeArrowheads="1"/>
          </p:cNvSpPr>
          <p:nvPr/>
        </p:nvSpPr>
        <p:spPr bwMode="auto">
          <a:xfrm>
            <a:off x="2057400" y="6019800"/>
            <a:ext cx="1365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800">
                <a:ea typeface="Arial" charset="0"/>
                <a:cs typeface="Arial" charset="0"/>
              </a:rPr>
              <a:t>prospective</a:t>
            </a:r>
          </a:p>
        </p:txBody>
      </p:sp>
      <p:sp>
        <p:nvSpPr>
          <p:cNvPr id="35864" name="TextBox 35"/>
          <p:cNvSpPr txBox="1">
            <a:spLocks noChangeArrowheads="1"/>
          </p:cNvSpPr>
          <p:nvPr/>
        </p:nvSpPr>
        <p:spPr bwMode="auto">
          <a:xfrm>
            <a:off x="1143000" y="6019800"/>
            <a:ext cx="941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800">
                <a:ea typeface="Arial" charset="0"/>
                <a:cs typeface="Arial" charset="0"/>
              </a:rPr>
              <a:t>autobio</a:t>
            </a:r>
          </a:p>
        </p:txBody>
      </p:sp>
      <p:sp>
        <p:nvSpPr>
          <p:cNvPr id="35865" name="TextBox 2"/>
          <p:cNvSpPr txBox="1">
            <a:spLocks noChangeArrowheads="1"/>
          </p:cNvSpPr>
          <p:nvPr/>
        </p:nvSpPr>
        <p:spPr bwMode="auto">
          <a:xfrm>
            <a:off x="3886200" y="1371600"/>
            <a:ext cx="1295400" cy="4619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a:ea typeface="Arial" charset="0"/>
                <a:cs typeface="Arial" charset="0"/>
              </a:rPr>
              <a:t>Memory</a:t>
            </a:r>
          </a:p>
        </p:txBody>
      </p:sp>
      <p:cxnSp>
        <p:nvCxnSpPr>
          <p:cNvPr id="35866" name="Straight Arrow Connector 4"/>
          <p:cNvCxnSpPr>
            <a:cxnSpLocks noChangeShapeType="1"/>
          </p:cNvCxnSpPr>
          <p:nvPr/>
        </p:nvCxnSpPr>
        <p:spPr bwMode="auto">
          <a:xfrm flipH="1">
            <a:off x="3048000" y="1752600"/>
            <a:ext cx="814388" cy="609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5867" name="Straight Arrow Connector 41"/>
          <p:cNvCxnSpPr>
            <a:cxnSpLocks noChangeShapeType="1"/>
          </p:cNvCxnSpPr>
          <p:nvPr/>
        </p:nvCxnSpPr>
        <p:spPr bwMode="auto">
          <a:xfrm>
            <a:off x="5181600" y="1752600"/>
            <a:ext cx="685800" cy="609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29" name="Rectangle 28"/>
          <p:cNvSpPr>
            <a:spLocks noChangeArrowheads="1"/>
          </p:cNvSpPr>
          <p:nvPr/>
        </p:nvSpPr>
        <p:spPr bwMode="auto">
          <a:xfrm>
            <a:off x="1143000" y="2362200"/>
            <a:ext cx="2286000" cy="4343400"/>
          </a:xfrm>
          <a:prstGeom prst="rect">
            <a:avLst/>
          </a:prstGeom>
          <a:noFill/>
          <a:ln w="2222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endParaRPr lang="x-none" altLang="x-none"/>
          </a:p>
        </p:txBody>
      </p:sp>
      <p:sp>
        <p:nvSpPr>
          <p:cNvPr id="2" name="TextBox 1"/>
          <p:cNvSpPr txBox="1"/>
          <p:nvPr/>
        </p:nvSpPr>
        <p:spPr>
          <a:xfrm>
            <a:off x="4121150" y="5049838"/>
            <a:ext cx="4794250" cy="830262"/>
          </a:xfrm>
          <a:prstGeom prst="rect">
            <a:avLst/>
          </a:prstGeom>
          <a:noFill/>
        </p:spPr>
        <p:txBody>
          <a:bodyPr>
            <a:spAutoFit/>
          </a:bodyPr>
          <a:lstStyle/>
          <a:p>
            <a:pPr>
              <a:defRPr/>
            </a:pPr>
            <a:r>
              <a:rPr lang="en-US" dirty="0">
                <a:latin typeface="+mn-lt"/>
              </a:rPr>
              <a:t>Memory is an extremely important aspect of cognition.</a:t>
            </a:r>
          </a:p>
        </p:txBody>
      </p:sp>
      <p:sp>
        <p:nvSpPr>
          <p:cNvPr id="31"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0"/>
          <p:cNvSpPr>
            <a:spLocks noGrp="1" noChangeArrowheads="1"/>
          </p:cNvSpPr>
          <p:nvPr>
            <p:ph type="sldNum" sz="quarter" idx="12"/>
          </p:nvPr>
        </p:nvSpPr>
        <p:spPr/>
        <p:txBody>
          <a:bodyPr/>
          <a:lstStyle/>
          <a:p>
            <a:pPr>
              <a:defRPr/>
            </a:pPr>
            <a:fld id="{4D82EA55-EC40-CB4E-9093-33B17E5C1BD6}" type="slidenum">
              <a:rPr lang="en-US">
                <a:ea typeface="MS PGothic" pitchFamily="34" charset="-128"/>
              </a:rPr>
              <a:pPr>
                <a:defRPr/>
              </a:pPr>
              <a:t>14</a:t>
            </a:fld>
            <a:endParaRPr lang="en-US">
              <a:ea typeface="MS PGothic" pitchFamily="34" charset="-128"/>
            </a:endParaRPr>
          </a:p>
        </p:txBody>
      </p:sp>
      <p:sp>
        <p:nvSpPr>
          <p:cNvPr id="9219" name="Rectangle 1"/>
          <p:cNvSpPr>
            <a:spLocks noGrp="1" noChangeArrowheads="1"/>
          </p:cNvSpPr>
          <p:nvPr>
            <p:ph type="ctrTitle" idx="4294967295"/>
          </p:nvPr>
        </p:nvSpPr>
        <p:spPr>
          <a:xfrm>
            <a:off x="436563" y="522288"/>
            <a:ext cx="8272462" cy="628650"/>
          </a:xfrm>
        </p:spPr>
        <p:txBody>
          <a:bodyPr lIns="0" tIns="0" rIns="0" bIns="0" rtlCol="0">
            <a:normAutofit/>
          </a:bodyPr>
          <a:lstStyle/>
          <a:p>
            <a:pPr algn="ctr" eaLnBrk="1" fontAlgn="auto" hangingPunct="1">
              <a:lnSpc>
                <a:spcPct val="95000"/>
              </a:lnSpc>
              <a:spcAft>
                <a:spcPts val="0"/>
              </a:spcAft>
              <a:defRPr/>
            </a:pPr>
            <a:r>
              <a:rPr lang="en-US" dirty="0">
                <a:latin typeface="+mn-lt"/>
              </a:rPr>
              <a:t>Cognitive Memory - Theory</a:t>
            </a:r>
          </a:p>
        </p:txBody>
      </p:sp>
      <p:sp>
        <p:nvSpPr>
          <p:cNvPr id="36867" name="Rectangle 2"/>
          <p:cNvSpPr>
            <a:spLocks noGrp="1" noChangeArrowheads="1"/>
          </p:cNvSpPr>
          <p:nvPr>
            <p:ph type="subTitle" idx="4294967295"/>
          </p:nvPr>
        </p:nvSpPr>
        <p:spPr>
          <a:xfrm>
            <a:off x="381000" y="1524000"/>
            <a:ext cx="8439150" cy="4878388"/>
          </a:xfrm>
        </p:spPr>
        <p:txBody>
          <a:bodyPr lIns="0" tIns="0" rIns="0" bIns="0"/>
          <a:lstStyle/>
          <a:p>
            <a:pPr marL="411163" lvl="1" indent="-307975" eaLnBrk="1" hangingPunct="1">
              <a:lnSpc>
                <a:spcPct val="95000"/>
              </a:lnSpc>
              <a:spcBef>
                <a:spcPct val="0"/>
              </a:spcBef>
              <a:buClr>
                <a:srgbClr val="FFFFFF"/>
              </a:buClr>
              <a:buFontTx/>
              <a:buChar char="•"/>
            </a:pPr>
            <a:r>
              <a:rPr lang="en-US" altLang="x-none" sz="2400" dirty="0">
                <a:solidFill>
                  <a:srgbClr val="0070C0"/>
                </a:solidFill>
              </a:rPr>
              <a:t>Computer Science Perspective</a:t>
            </a:r>
          </a:p>
          <a:p>
            <a:pPr marL="811213" lvl="2" indent="-307975" eaLnBrk="1" hangingPunct="1">
              <a:lnSpc>
                <a:spcPct val="95000"/>
              </a:lnSpc>
              <a:spcBef>
                <a:spcPct val="0"/>
              </a:spcBef>
              <a:buClr>
                <a:srgbClr val="FFFFFF"/>
              </a:buClr>
              <a:buFontTx/>
              <a:buChar char="•"/>
            </a:pPr>
            <a:r>
              <a:rPr lang="en-US" altLang="x-none" sz="2200" dirty="0"/>
              <a:t>The digital computer has been a tremendous force to shape a theory of memory. But the role of memory in a Turing Machine architecture results from formal systems assumptions and should not be portrayed as the ONLY possible role for memory (storage of code/data).</a:t>
            </a:r>
            <a:endParaRPr lang="en-US" altLang="x-none" dirty="0"/>
          </a:p>
          <a:p>
            <a:pPr marL="411163" lvl="1" indent="-307975" eaLnBrk="1" hangingPunct="1">
              <a:lnSpc>
                <a:spcPct val="95000"/>
              </a:lnSpc>
              <a:spcBef>
                <a:spcPct val="0"/>
              </a:spcBef>
              <a:buClr>
                <a:srgbClr val="FFFFFF"/>
              </a:buClr>
              <a:buFontTx/>
              <a:buChar char="•"/>
            </a:pPr>
            <a:r>
              <a:rPr lang="en-US" altLang="x-none" sz="2400" dirty="0">
                <a:solidFill>
                  <a:srgbClr val="0070C0"/>
                </a:solidFill>
              </a:rPr>
              <a:t>Cognitive Memory Perspective</a:t>
            </a:r>
          </a:p>
          <a:p>
            <a:pPr marL="811213" lvl="2" indent="-307975" eaLnBrk="1" hangingPunct="1">
              <a:lnSpc>
                <a:spcPct val="95000"/>
              </a:lnSpc>
              <a:spcBef>
                <a:spcPct val="0"/>
              </a:spcBef>
              <a:buClr>
                <a:srgbClr val="FFFFFF"/>
              </a:buClr>
              <a:buFontTx/>
              <a:buChar char="•"/>
            </a:pPr>
            <a:r>
              <a:rPr lang="en-US" altLang="x-none" sz="2200" dirty="0"/>
              <a:t>Has been mostly a top down approach about hypothesis of how the brain works, informed by neuroscience and behavior experiments, but ultimately implemented in Von Neumann simulators. </a:t>
            </a:r>
          </a:p>
          <a:p>
            <a:pPr marL="468313" lvl="1" indent="-307975" eaLnBrk="1" hangingPunct="1">
              <a:lnSpc>
                <a:spcPct val="95000"/>
              </a:lnSpc>
              <a:spcBef>
                <a:spcPct val="0"/>
              </a:spcBef>
              <a:buClr>
                <a:srgbClr val="FFFFFF"/>
              </a:buClr>
              <a:buFontTx/>
              <a:buChar char="•"/>
            </a:pPr>
            <a:r>
              <a:rPr lang="en-US" altLang="x-none" sz="2400" dirty="0" err="1">
                <a:solidFill>
                  <a:srgbClr val="0070C0"/>
                </a:solidFill>
              </a:rPr>
              <a:t>NeuroTuring</a:t>
            </a:r>
            <a:r>
              <a:rPr lang="en-US" altLang="x-none" sz="2400" dirty="0">
                <a:solidFill>
                  <a:srgbClr val="0070C0"/>
                </a:solidFill>
              </a:rPr>
              <a:t> Perspective</a:t>
            </a:r>
          </a:p>
          <a:p>
            <a:pPr marL="811213" lvl="2" indent="-307975" eaLnBrk="1" hangingPunct="1">
              <a:lnSpc>
                <a:spcPct val="95000"/>
              </a:lnSpc>
              <a:spcBef>
                <a:spcPct val="0"/>
              </a:spcBef>
              <a:buClr>
                <a:srgbClr val="FFFFFF"/>
              </a:buClr>
              <a:buFontTx/>
              <a:buChar char="•"/>
            </a:pPr>
            <a:r>
              <a:rPr lang="en-US" altLang="x-none" sz="2100" dirty="0"/>
              <a:t>Recently, a differentiable implementation of the Turing machine was proposed by Graves, which extends this paradigm (external memory) to neural networks, but still fails short of Super-Turing machines.  </a:t>
            </a:r>
          </a:p>
        </p:txBody>
      </p:sp>
      <p:sp>
        <p:nvSpPr>
          <p:cNvPr id="5"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0"/>
          <p:cNvSpPr>
            <a:spLocks noGrp="1" noChangeArrowheads="1"/>
          </p:cNvSpPr>
          <p:nvPr>
            <p:ph type="sldNum" sz="quarter" idx="12"/>
          </p:nvPr>
        </p:nvSpPr>
        <p:spPr/>
        <p:txBody>
          <a:bodyPr/>
          <a:lstStyle/>
          <a:p>
            <a:pPr>
              <a:defRPr/>
            </a:pPr>
            <a:fld id="{2E4AC21E-3DB6-1A4E-8BB3-4D08937A298D}" type="slidenum">
              <a:rPr lang="en-US">
                <a:ea typeface="MS PGothic" pitchFamily="34" charset="-128"/>
              </a:rPr>
              <a:pPr>
                <a:defRPr/>
              </a:pPr>
              <a:t>15</a:t>
            </a:fld>
            <a:endParaRPr lang="en-US">
              <a:ea typeface="MS PGothic" pitchFamily="34" charset="-128"/>
            </a:endParaRPr>
          </a:p>
        </p:txBody>
      </p:sp>
      <p:sp>
        <p:nvSpPr>
          <p:cNvPr id="9219" name="Rectangle 1"/>
          <p:cNvSpPr>
            <a:spLocks noGrp="1" noChangeArrowheads="1"/>
          </p:cNvSpPr>
          <p:nvPr>
            <p:ph type="ctrTitle" idx="4294967295"/>
          </p:nvPr>
        </p:nvSpPr>
        <p:spPr>
          <a:xfrm>
            <a:off x="436563" y="522288"/>
            <a:ext cx="8272462" cy="628650"/>
          </a:xfrm>
        </p:spPr>
        <p:txBody>
          <a:bodyPr lIns="0" tIns="0" rIns="0" bIns="0" rtlCol="0">
            <a:normAutofit/>
          </a:bodyPr>
          <a:lstStyle/>
          <a:p>
            <a:pPr algn="ctr" eaLnBrk="1" fontAlgn="auto" hangingPunct="1">
              <a:lnSpc>
                <a:spcPct val="95000"/>
              </a:lnSpc>
              <a:spcAft>
                <a:spcPts val="0"/>
              </a:spcAft>
              <a:defRPr/>
            </a:pPr>
            <a:r>
              <a:rPr lang="en-US" dirty="0">
                <a:latin typeface="+mn-lt"/>
              </a:rPr>
              <a:t>Cognitive Memory - Theory</a:t>
            </a:r>
          </a:p>
        </p:txBody>
      </p:sp>
      <p:sp>
        <p:nvSpPr>
          <p:cNvPr id="2" name="TextBox 1"/>
          <p:cNvSpPr txBox="1"/>
          <p:nvPr/>
        </p:nvSpPr>
        <p:spPr>
          <a:xfrm>
            <a:off x="436563" y="1460500"/>
            <a:ext cx="8420100" cy="4652963"/>
          </a:xfrm>
          <a:prstGeom prst="rect">
            <a:avLst/>
          </a:prstGeom>
          <a:noFill/>
        </p:spPr>
        <p:txBody>
          <a:bodyPr>
            <a:spAutoFit/>
          </a:bodyPr>
          <a:lstStyle/>
          <a:p>
            <a:pPr marL="446088" lvl="1" indent="-342900" eaLnBrk="1" hangingPunct="1">
              <a:lnSpc>
                <a:spcPct val="95000"/>
              </a:lnSpc>
              <a:buClr>
                <a:schemeClr val="tx1"/>
              </a:buClr>
              <a:buFont typeface="Arial" charset="0"/>
              <a:buChar char="•"/>
              <a:defRPr/>
            </a:pPr>
            <a:r>
              <a:rPr lang="en-US" altLang="x-none" b="1" dirty="0">
                <a:latin typeface="+mn-lt"/>
              </a:rPr>
              <a:t>Humans extract events from the continuous flow of time</a:t>
            </a:r>
            <a:r>
              <a:rPr lang="en-US" altLang="x-none" dirty="0">
                <a:latin typeface="+mn-lt"/>
              </a:rPr>
              <a:t> to build their experience with world events important for survival, and to simplify information processing when a similar situation appears in the future. </a:t>
            </a:r>
          </a:p>
          <a:p>
            <a:pPr marL="446088" lvl="1" indent="-342900" eaLnBrk="1" hangingPunct="1">
              <a:lnSpc>
                <a:spcPct val="95000"/>
              </a:lnSpc>
              <a:buClr>
                <a:schemeClr val="tx1"/>
              </a:buClr>
              <a:buFont typeface="Arial" charset="0"/>
              <a:buChar char="•"/>
              <a:defRPr/>
            </a:pPr>
            <a:r>
              <a:rPr lang="en-US" altLang="x-none" dirty="0">
                <a:latin typeface="+mn-lt"/>
              </a:rPr>
              <a:t>Cognitive memory fades and may be transformed</a:t>
            </a:r>
          </a:p>
          <a:p>
            <a:pPr marL="446088" lvl="1" indent="-342900" eaLnBrk="1" hangingPunct="1">
              <a:lnSpc>
                <a:spcPct val="95000"/>
              </a:lnSpc>
              <a:buClr>
                <a:schemeClr val="tx1"/>
              </a:buClr>
              <a:buFont typeface="Arial" charset="0"/>
              <a:buChar char="•"/>
              <a:defRPr/>
            </a:pPr>
            <a:r>
              <a:rPr lang="en-US" altLang="x-none" dirty="0">
                <a:latin typeface="+mn-lt"/>
              </a:rPr>
              <a:t>Memory of objects shapes the response of the organism through top-down attention (we see what we want to see). </a:t>
            </a:r>
          </a:p>
          <a:p>
            <a:pPr marL="446088" lvl="1" indent="-342900" eaLnBrk="1" hangingPunct="1">
              <a:lnSpc>
                <a:spcPct val="95000"/>
              </a:lnSpc>
              <a:buClr>
                <a:schemeClr val="tx1"/>
              </a:buClr>
              <a:buFont typeface="Arial" charset="0"/>
              <a:buChar char="•"/>
              <a:defRPr/>
            </a:pPr>
            <a:r>
              <a:rPr lang="en-US" altLang="x-none" b="1" dirty="0">
                <a:latin typeface="+mn-lt"/>
              </a:rPr>
              <a:t>Episodic memory </a:t>
            </a:r>
            <a:r>
              <a:rPr lang="en-US" altLang="x-none" dirty="0">
                <a:latin typeface="+mn-lt"/>
              </a:rPr>
              <a:t>is an enabler and consequence of  sensory processing, but it has not been the traditional way to study memory function.</a:t>
            </a:r>
          </a:p>
          <a:p>
            <a:pPr marL="446088" lvl="1" indent="-342900" eaLnBrk="1" hangingPunct="1">
              <a:lnSpc>
                <a:spcPct val="95000"/>
              </a:lnSpc>
              <a:buClr>
                <a:schemeClr val="tx1"/>
              </a:buClr>
              <a:buFont typeface="Arial" charset="0"/>
              <a:buChar char="•"/>
              <a:defRPr/>
            </a:pPr>
            <a:r>
              <a:rPr lang="en-US" altLang="x-none" dirty="0">
                <a:latin typeface="+mn-lt"/>
              </a:rPr>
              <a:t>Properties of objects (features and affordances) allow reasoning. Many consider memory the most important resource in brain processing. </a:t>
            </a:r>
          </a:p>
        </p:txBody>
      </p:sp>
      <p:sp>
        <p:nvSpPr>
          <p:cNvPr id="7"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80"/>
          <p:cNvSpPr>
            <a:spLocks noGrp="1" noChangeArrowheads="1"/>
          </p:cNvSpPr>
          <p:nvPr>
            <p:ph type="sldNum" sz="quarter" idx="12"/>
          </p:nvPr>
        </p:nvSpPr>
        <p:spPr/>
        <p:txBody>
          <a:bodyPr/>
          <a:lstStyle/>
          <a:p>
            <a:pPr>
              <a:defRPr/>
            </a:pPr>
            <a:fld id="{FAB4406E-5CCE-BE4F-B046-26AAF677302B}" type="slidenum">
              <a:rPr lang="en-US">
                <a:ea typeface="MS PGothic" pitchFamily="34" charset="-128"/>
              </a:rPr>
              <a:pPr>
                <a:defRPr/>
              </a:pPr>
              <a:t>16</a:t>
            </a:fld>
            <a:endParaRPr lang="en-US">
              <a:ea typeface="MS PGothic" pitchFamily="34" charset="-128"/>
            </a:endParaRPr>
          </a:p>
        </p:txBody>
      </p:sp>
      <p:sp>
        <p:nvSpPr>
          <p:cNvPr id="10243" name="Rectangle 1"/>
          <p:cNvSpPr>
            <a:spLocks noGrp="1" noChangeArrowheads="1"/>
          </p:cNvSpPr>
          <p:nvPr>
            <p:ph type="ctrTitle" idx="4294967295"/>
          </p:nvPr>
        </p:nvSpPr>
        <p:spPr>
          <a:xfrm>
            <a:off x="436563" y="522288"/>
            <a:ext cx="8272462" cy="628650"/>
          </a:xfrm>
        </p:spPr>
        <p:txBody>
          <a:bodyPr lIns="0" tIns="0" rIns="0" bIns="0" rtlCol="0">
            <a:normAutofit/>
          </a:bodyPr>
          <a:lstStyle/>
          <a:p>
            <a:pPr algn="ctr" eaLnBrk="1" fontAlgn="auto" hangingPunct="1">
              <a:lnSpc>
                <a:spcPct val="95000"/>
              </a:lnSpc>
              <a:spcAft>
                <a:spcPts val="0"/>
              </a:spcAft>
              <a:defRPr/>
            </a:pPr>
            <a:r>
              <a:rPr lang="en-US" dirty="0">
                <a:latin typeface="+mn-lt"/>
              </a:rPr>
              <a:t>Cognitive Memory Design Methodology</a:t>
            </a:r>
          </a:p>
        </p:txBody>
      </p:sp>
      <p:sp>
        <p:nvSpPr>
          <p:cNvPr id="38915" name="Rectangle 2"/>
          <p:cNvSpPr>
            <a:spLocks noGrp="1" noChangeArrowheads="1"/>
          </p:cNvSpPr>
          <p:nvPr>
            <p:ph type="subTitle" idx="4294967295"/>
          </p:nvPr>
        </p:nvSpPr>
        <p:spPr>
          <a:xfrm>
            <a:off x="153988" y="1477963"/>
            <a:ext cx="8839200" cy="4878387"/>
          </a:xfrm>
        </p:spPr>
        <p:txBody>
          <a:bodyPr lIns="0" tIns="0" rIns="0" bIns="0"/>
          <a:lstStyle/>
          <a:p>
            <a:pPr marL="411163" lvl="1" indent="-307975" eaLnBrk="1" hangingPunct="1">
              <a:lnSpc>
                <a:spcPct val="95000"/>
              </a:lnSpc>
              <a:spcBef>
                <a:spcPct val="0"/>
              </a:spcBef>
              <a:buClr>
                <a:srgbClr val="FFFFFF"/>
              </a:buClr>
              <a:buFontTx/>
              <a:buChar char="•"/>
            </a:pPr>
            <a:r>
              <a:rPr lang="en-US" altLang="x-none" sz="2400"/>
              <a:t>We seek to understand the role of memory in a machine learning framework for the decoding of sensory information. </a:t>
            </a:r>
          </a:p>
          <a:p>
            <a:pPr marL="411163" lvl="1" indent="-307975" eaLnBrk="1" hangingPunct="1">
              <a:lnSpc>
                <a:spcPct val="95000"/>
              </a:lnSpc>
              <a:spcBef>
                <a:spcPct val="0"/>
              </a:spcBef>
              <a:buClr>
                <a:srgbClr val="FFFFFF"/>
              </a:buClr>
              <a:buFontTx/>
              <a:buChar char="•"/>
            </a:pPr>
            <a:r>
              <a:rPr lang="en-US" altLang="x-none" sz="2400"/>
              <a:t>Along these lines we assign to memory the important role of storing abstract, computed online and onsite, representations of  sensory dynamic scenes, which we call the</a:t>
            </a:r>
            <a:r>
              <a:rPr lang="en-US" altLang="x-none" sz="2400" b="1"/>
              <a:t> causes</a:t>
            </a:r>
            <a:r>
              <a:rPr lang="en-US" altLang="x-none" sz="2400"/>
              <a:t>.</a:t>
            </a:r>
          </a:p>
          <a:p>
            <a:pPr marL="411163" lvl="1" indent="-307975" eaLnBrk="1" hangingPunct="1">
              <a:lnSpc>
                <a:spcPct val="95000"/>
              </a:lnSpc>
              <a:spcBef>
                <a:spcPct val="0"/>
              </a:spcBef>
              <a:buClr>
                <a:srgbClr val="FFFFFF"/>
              </a:buClr>
              <a:buFontTx/>
              <a:buChar char="•"/>
            </a:pPr>
            <a:r>
              <a:rPr lang="en-US" altLang="x-none" sz="2400"/>
              <a:t>To be useful for the subject’s survival, causes need to be associated and consolidated with other concurrent brain activity, which is the function of the hippocampus at the top.  </a:t>
            </a:r>
          </a:p>
          <a:p>
            <a:pPr marL="411163" lvl="1" indent="-307975" eaLnBrk="1" hangingPunct="1">
              <a:lnSpc>
                <a:spcPct val="95000"/>
              </a:lnSpc>
              <a:spcBef>
                <a:spcPct val="0"/>
              </a:spcBef>
              <a:buClr>
                <a:srgbClr val="FFFFFF"/>
              </a:buClr>
              <a:buFontTx/>
              <a:buChar char="•"/>
            </a:pPr>
            <a:endParaRPr lang="en-US" altLang="x-none" sz="2400"/>
          </a:p>
          <a:p>
            <a:pPr marL="411163" lvl="1" indent="-307975" eaLnBrk="1" hangingPunct="1">
              <a:lnSpc>
                <a:spcPct val="95000"/>
              </a:lnSpc>
              <a:spcBef>
                <a:spcPct val="0"/>
              </a:spcBef>
              <a:buClr>
                <a:srgbClr val="FFFFFF"/>
              </a:buClr>
              <a:buFontTx/>
              <a:buChar char="•"/>
            </a:pPr>
            <a:r>
              <a:rPr lang="en-US" altLang="x-none" sz="2400"/>
              <a:t>From a </a:t>
            </a:r>
            <a:r>
              <a:rPr lang="en-US" altLang="x-none" sz="2400">
                <a:solidFill>
                  <a:srgbClr val="0070C0"/>
                </a:solidFill>
              </a:rPr>
              <a:t>machine learning perspective, causes help create the priors to later disambiguate the world (background/ figure segregation) and assign probabilities to events</a:t>
            </a:r>
            <a:r>
              <a:rPr lang="en-US" altLang="x-none" sz="2400"/>
              <a:t>. </a:t>
            </a:r>
          </a:p>
        </p:txBody>
      </p:sp>
      <p:sp>
        <p:nvSpPr>
          <p:cNvPr id="5"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0"/>
          <p:cNvSpPr>
            <a:spLocks noGrp="1" noChangeArrowheads="1"/>
          </p:cNvSpPr>
          <p:nvPr>
            <p:ph type="sldNum" sz="quarter" idx="12"/>
          </p:nvPr>
        </p:nvSpPr>
        <p:spPr/>
        <p:txBody>
          <a:bodyPr/>
          <a:lstStyle/>
          <a:p>
            <a:pPr>
              <a:defRPr/>
            </a:pPr>
            <a:fld id="{FB49FDFE-A432-4F49-9462-7E38E4951553}" type="slidenum">
              <a:rPr lang="en-US">
                <a:ea typeface="MS PGothic" pitchFamily="34" charset="-128"/>
              </a:rPr>
              <a:pPr>
                <a:defRPr/>
              </a:pPr>
              <a:t>17</a:t>
            </a:fld>
            <a:endParaRPr lang="en-US">
              <a:ea typeface="MS PGothic" pitchFamily="34" charset="-128"/>
            </a:endParaRPr>
          </a:p>
        </p:txBody>
      </p:sp>
      <p:sp>
        <p:nvSpPr>
          <p:cNvPr id="14339" name="Rectangle 1"/>
          <p:cNvSpPr>
            <a:spLocks noGrp="1" noChangeArrowheads="1"/>
          </p:cNvSpPr>
          <p:nvPr>
            <p:ph type="ctrTitle" idx="4294967295"/>
          </p:nvPr>
        </p:nvSpPr>
        <p:spPr>
          <a:xfrm>
            <a:off x="436563" y="361950"/>
            <a:ext cx="8555037" cy="628650"/>
          </a:xfrm>
        </p:spPr>
        <p:txBody>
          <a:bodyPr lIns="0" tIns="0" rIns="0" bIns="0" rtlCol="0">
            <a:noAutofit/>
          </a:bodyPr>
          <a:lstStyle/>
          <a:p>
            <a:pPr algn="ctr" eaLnBrk="1" fontAlgn="auto" hangingPunct="1">
              <a:lnSpc>
                <a:spcPct val="95000"/>
              </a:lnSpc>
              <a:spcAft>
                <a:spcPts val="0"/>
              </a:spcAft>
              <a:defRPr/>
            </a:pPr>
            <a:r>
              <a:rPr lang="en-US" sz="3600" dirty="0">
                <a:latin typeface="+mn-lt"/>
              </a:rPr>
              <a:t>Cognitive Perception Architecture</a:t>
            </a:r>
            <a:br>
              <a:rPr lang="en-US" sz="3600" dirty="0">
                <a:latin typeface="+mn-lt"/>
              </a:rPr>
            </a:br>
            <a:r>
              <a:rPr lang="en-US" sz="3200" dirty="0">
                <a:latin typeface="+mn-lt"/>
              </a:rPr>
              <a:t>Generative Model for Learning and Memory</a:t>
            </a:r>
            <a:endParaRPr lang="en-US" sz="3600" dirty="0">
              <a:latin typeface="+mn-lt"/>
            </a:endParaRPr>
          </a:p>
        </p:txBody>
      </p:sp>
      <p:sp>
        <p:nvSpPr>
          <p:cNvPr id="39939" name="Rectangle 2"/>
          <p:cNvSpPr>
            <a:spLocks noGrp="1" noChangeArrowheads="1"/>
          </p:cNvSpPr>
          <p:nvPr>
            <p:ph type="subTitle" idx="4294967295"/>
          </p:nvPr>
        </p:nvSpPr>
        <p:spPr>
          <a:xfrm>
            <a:off x="436563" y="1371600"/>
            <a:ext cx="8439150" cy="4878388"/>
          </a:xfrm>
        </p:spPr>
        <p:txBody>
          <a:bodyPr lIns="0" tIns="0" rIns="0" bIns="0"/>
          <a:lstStyle/>
          <a:p>
            <a:pPr marL="411163" lvl="1" indent="-307975" eaLnBrk="1" hangingPunct="1">
              <a:lnSpc>
                <a:spcPct val="95000"/>
              </a:lnSpc>
              <a:spcBef>
                <a:spcPct val="0"/>
              </a:spcBef>
              <a:buClr>
                <a:srgbClr val="FFFFFF"/>
              </a:buClr>
              <a:buFontTx/>
              <a:buChar char="•"/>
            </a:pPr>
            <a:r>
              <a:rPr lang="en-US" altLang="x-none" sz="2400"/>
              <a:t>The brain is modeled as an inference machine where the hidden causes try to predict the sensory inputs. </a:t>
            </a:r>
          </a:p>
          <a:p>
            <a:pPr marL="411163" lvl="1" indent="-307975" eaLnBrk="1" hangingPunct="1">
              <a:lnSpc>
                <a:spcPct val="95000"/>
              </a:lnSpc>
              <a:spcBef>
                <a:spcPct val="0"/>
              </a:spcBef>
              <a:buClr>
                <a:srgbClr val="FFFFFF"/>
              </a:buClr>
              <a:buFontTx/>
              <a:buChar char="•"/>
            </a:pPr>
            <a:endParaRPr lang="en-US" altLang="x-none"/>
          </a:p>
        </p:txBody>
      </p:sp>
      <p:pic>
        <p:nvPicPr>
          <p:cNvPr id="39940" name="Picture 9" descr="Cortex-Hipp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133600"/>
            <a:ext cx="6408738"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dirty="0"/>
              <a:t>CNEL, University of Florida, University of Florida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628650" y="158750"/>
            <a:ext cx="7886700" cy="1325563"/>
          </a:xfrm>
        </p:spPr>
        <p:txBody>
          <a:bodyPr rtlCol="0">
            <a:normAutofit/>
          </a:bodyPr>
          <a:lstStyle/>
          <a:p>
            <a:pPr eaLnBrk="1" fontAlgn="auto" hangingPunct="1">
              <a:spcAft>
                <a:spcPts val="0"/>
              </a:spcAft>
              <a:defRPr/>
            </a:pPr>
            <a:r>
              <a:rPr lang="en-US" dirty="0">
                <a:latin typeface="+mn-lt"/>
              </a:rPr>
              <a:t>Generative Model for Learning and Memory</a:t>
            </a:r>
          </a:p>
        </p:txBody>
      </p:sp>
      <p:sp>
        <p:nvSpPr>
          <p:cNvPr id="40962" name="Content Placeholder 2"/>
          <p:cNvSpPr>
            <a:spLocks noGrp="1"/>
          </p:cNvSpPr>
          <p:nvPr>
            <p:ph idx="1"/>
          </p:nvPr>
        </p:nvSpPr>
        <p:spPr>
          <a:xfrm>
            <a:off x="0" y="1484313"/>
            <a:ext cx="9144000" cy="4968875"/>
          </a:xfrm>
        </p:spPr>
        <p:txBody>
          <a:bodyPr/>
          <a:lstStyle/>
          <a:p>
            <a:pPr marL="342900" lvl="1" indent="-342900" eaLnBrk="1" hangingPunct="1"/>
            <a:r>
              <a:rPr lang="en-US" altLang="x-none" sz="2800">
                <a:solidFill>
                  <a:srgbClr val="FFFFFF"/>
                </a:solidFill>
              </a:rPr>
              <a:t>An object recognition model requires:</a:t>
            </a:r>
          </a:p>
          <a:p>
            <a:pPr marL="342900" lvl="1" indent="-342900" eaLnBrk="1" hangingPunct="1"/>
            <a:r>
              <a:rPr lang="en-US" altLang="x-none" sz="2200">
                <a:solidFill>
                  <a:srgbClr val="0070C0"/>
                </a:solidFill>
              </a:rPr>
              <a:t>Feature Extraction from movies</a:t>
            </a:r>
            <a:r>
              <a:rPr lang="en-US" altLang="x-none" sz="2200"/>
              <a:t>: We propose an algorithm that can perform sparse coding of low-level features while considering the dynamics and objects present in the observations.</a:t>
            </a:r>
          </a:p>
          <a:p>
            <a:pPr marL="342900" lvl="1" indent="-342900" eaLnBrk="1" hangingPunct="1"/>
            <a:r>
              <a:rPr lang="en-US" altLang="x-none" sz="2200">
                <a:solidFill>
                  <a:srgbClr val="0070C0"/>
                </a:solidFill>
              </a:rPr>
              <a:t>Invariant Representation</a:t>
            </a:r>
            <a:r>
              <a:rPr lang="en-US" altLang="x-none" sz="2200"/>
              <a:t>: Extend the previous sparse coding model with locally invariant representations to obtain abstract information. </a:t>
            </a:r>
          </a:p>
          <a:p>
            <a:pPr marL="342900" lvl="1" indent="-342900" eaLnBrk="1" hangingPunct="1"/>
            <a:r>
              <a:rPr lang="en-US" altLang="x-none" sz="2200">
                <a:solidFill>
                  <a:srgbClr val="0070C0"/>
                </a:solidFill>
              </a:rPr>
              <a:t>Building Feature Hierarchies</a:t>
            </a:r>
            <a:r>
              <a:rPr lang="en-US" altLang="x-none" sz="2200"/>
              <a:t>: feature hierarchies provide more abstract representation for objects at higher levels and are learned by stacking these dynamic models with sparse coding through a greedy layer-wise procedure. </a:t>
            </a:r>
          </a:p>
          <a:p>
            <a:pPr marL="342900" lvl="1" indent="-342900" eaLnBrk="1" hangingPunct="1"/>
            <a:r>
              <a:rPr lang="en-US" altLang="x-none" sz="2200">
                <a:solidFill>
                  <a:srgbClr val="0070C0"/>
                </a:solidFill>
              </a:rPr>
              <a:t>Store causes in content addressable memories</a:t>
            </a:r>
            <a:r>
              <a:rPr lang="en-US" altLang="x-none" sz="2200"/>
              <a:t>: Use past experience as a way to guide perception of new scenes. </a:t>
            </a:r>
          </a:p>
          <a:p>
            <a:pPr marL="342900" lvl="1" indent="-342900" eaLnBrk="1" hangingPunct="1"/>
            <a:r>
              <a:rPr lang="en-US" altLang="x-none" sz="2200">
                <a:solidFill>
                  <a:srgbClr val="0070C0"/>
                </a:solidFill>
              </a:rPr>
              <a:t>Training for consolidation and recall</a:t>
            </a:r>
            <a:r>
              <a:rPr lang="en-US" altLang="x-none" sz="2200"/>
              <a:t>: Fine tune these features to build a better recognition system. We propose to use the backward predictions, along with the empirical priors, to achieve this.</a:t>
            </a:r>
          </a:p>
        </p:txBody>
      </p:sp>
      <p:sp>
        <p:nvSpPr>
          <p:cNvPr id="4" name="Footer Placeholder 3"/>
          <p:cNvSpPr>
            <a:spLocks noGrp="1"/>
          </p:cNvSpPr>
          <p:nvPr>
            <p:ph type="ftr" sz="quarter" idx="11"/>
          </p:nvPr>
        </p:nvSpPr>
        <p:spPr/>
        <p:txBody>
          <a:bodyPr/>
          <a:lstStyle/>
          <a:p>
            <a:pPr>
              <a:defRPr/>
            </a:pPr>
            <a:r>
              <a:rPr lang="en-US" dirty="0"/>
              <a:t>CNEL, University of Florida, University of Florida</a:t>
            </a:r>
          </a:p>
        </p:txBody>
      </p:sp>
      <p:sp>
        <p:nvSpPr>
          <p:cNvPr id="11269" name="Slide Number Placeholder 4"/>
          <p:cNvSpPr>
            <a:spLocks noGrp="1"/>
          </p:cNvSpPr>
          <p:nvPr>
            <p:ph type="sldNum" sz="quarter" idx="12"/>
          </p:nvPr>
        </p:nvSpPr>
        <p:spPr/>
        <p:txBody>
          <a:bodyPr/>
          <a:lstStyle/>
          <a:p>
            <a:pPr>
              <a:defRPr/>
            </a:pPr>
            <a:fld id="{F3DDEF9F-4096-AC47-B88A-A637A746C110}" type="slidenum">
              <a:rPr lang="en-US">
                <a:ea typeface="MS PGothic" pitchFamily="34" charset="-128"/>
              </a:rPr>
              <a:pPr>
                <a:defRPr/>
              </a:pPr>
              <a:t>18</a:t>
            </a:fld>
            <a:endParaRPr lang="en-US">
              <a:ea typeface="MS PGothic" pitchFamily="34" charset="-12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rtlCol="0">
            <a:normAutofit/>
          </a:bodyPr>
          <a:lstStyle/>
          <a:p>
            <a:pPr eaLnBrk="1" fontAlgn="auto" hangingPunct="1">
              <a:spcAft>
                <a:spcPts val="0"/>
              </a:spcAft>
              <a:defRPr/>
            </a:pPr>
            <a:r>
              <a:rPr lang="en-US" dirty="0">
                <a:latin typeface="+mn-lt"/>
              </a:rPr>
              <a:t>How do Technologists Approach Memory?</a:t>
            </a:r>
          </a:p>
        </p:txBody>
      </p:sp>
      <p:sp>
        <p:nvSpPr>
          <p:cNvPr id="12291" name="Content Placeholder 2"/>
          <p:cNvSpPr>
            <a:spLocks noGrp="1"/>
          </p:cNvSpPr>
          <p:nvPr>
            <p:ph idx="1"/>
          </p:nvPr>
        </p:nvSpPr>
        <p:spPr/>
        <p:txBody>
          <a:bodyPr rtlCol="0">
            <a:normAutofit/>
          </a:bodyPr>
          <a:lstStyle/>
          <a:p>
            <a:pPr marL="0" lvl="1" indent="0" eaLnBrk="1" fontAlgn="auto" hangingPunct="1">
              <a:spcAft>
                <a:spcPts val="0"/>
              </a:spcAft>
              <a:buFont typeface="Arial"/>
              <a:buNone/>
              <a:defRPr/>
            </a:pPr>
            <a:r>
              <a:rPr lang="en-US" sz="2800" dirty="0"/>
              <a:t>Very differently from biology:</a:t>
            </a:r>
          </a:p>
          <a:p>
            <a:pPr marL="342900" lvl="1" indent="-342900" eaLnBrk="1" fontAlgn="auto" hangingPunct="1">
              <a:spcAft>
                <a:spcPts val="0"/>
              </a:spcAft>
              <a:buFont typeface="Arial"/>
              <a:buChar char="•"/>
              <a:defRPr/>
            </a:pPr>
            <a:r>
              <a:rPr lang="en-US" sz="2800" dirty="0"/>
              <a:t>The Turing Machine metaphor relegates memory to a secondary role (storage of programs and results). Memory is accessed randomly by an address.</a:t>
            </a:r>
          </a:p>
          <a:p>
            <a:pPr marL="342900" lvl="1" indent="-342900" eaLnBrk="1" fontAlgn="auto" hangingPunct="1">
              <a:spcAft>
                <a:spcPts val="0"/>
              </a:spcAft>
              <a:buFont typeface="Arial"/>
              <a:buChar char="•"/>
              <a:defRPr/>
            </a:pPr>
            <a:r>
              <a:rPr lang="en-US" sz="2800" dirty="0"/>
              <a:t>Digital memory lasts forever without degradation.</a:t>
            </a:r>
          </a:p>
          <a:p>
            <a:pPr marL="342900" lvl="1" indent="-342900" eaLnBrk="1" fontAlgn="auto" hangingPunct="1">
              <a:spcAft>
                <a:spcPts val="0"/>
              </a:spcAft>
              <a:buFont typeface="Arial"/>
              <a:buChar char="•"/>
              <a:defRPr/>
            </a:pPr>
            <a:r>
              <a:rPr lang="en-US" sz="2800" dirty="0"/>
              <a:t>It preserves properties of formal systems.</a:t>
            </a:r>
          </a:p>
        </p:txBody>
      </p:sp>
      <p:sp>
        <p:nvSpPr>
          <p:cNvPr id="4" name="Footer Placeholder 3"/>
          <p:cNvSpPr>
            <a:spLocks noGrp="1"/>
          </p:cNvSpPr>
          <p:nvPr>
            <p:ph type="ftr" sz="quarter" idx="11"/>
          </p:nvPr>
        </p:nvSpPr>
        <p:spPr/>
        <p:txBody>
          <a:bodyPr/>
          <a:lstStyle/>
          <a:p>
            <a:pPr>
              <a:defRPr/>
            </a:pPr>
            <a:r>
              <a:rPr lang="en-US"/>
              <a:t>CNEL, University of Florida, University of Florida</a:t>
            </a:r>
          </a:p>
        </p:txBody>
      </p:sp>
      <p:sp>
        <p:nvSpPr>
          <p:cNvPr id="12293" name="Slide Number Placeholder 4"/>
          <p:cNvSpPr>
            <a:spLocks noGrp="1"/>
          </p:cNvSpPr>
          <p:nvPr>
            <p:ph type="sldNum" sz="quarter" idx="12"/>
          </p:nvPr>
        </p:nvSpPr>
        <p:spPr/>
        <p:txBody>
          <a:bodyPr/>
          <a:lstStyle/>
          <a:p>
            <a:pPr>
              <a:defRPr/>
            </a:pPr>
            <a:fld id="{583586F1-3808-9C4E-A155-C257965440BA}" type="slidenum">
              <a:rPr lang="en-US">
                <a:ea typeface="MS PGothic" pitchFamily="34" charset="-128"/>
              </a:rPr>
              <a:pPr>
                <a:defRPr/>
              </a:pPr>
              <a:t>19</a:t>
            </a:fld>
            <a:endParaRPr lang="en-US">
              <a:ea typeface="MS PGothic" pitchFamily="34" charset="-12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026"/>
          <p:cNvSpPr>
            <a:spLocks noGrp="1" noChangeArrowheads="1"/>
          </p:cNvSpPr>
          <p:nvPr>
            <p:ph type="title"/>
          </p:nvPr>
        </p:nvSpPr>
        <p:spPr>
          <a:xfrm>
            <a:off x="1066800" y="207963"/>
            <a:ext cx="7772400" cy="1143000"/>
          </a:xfrm>
        </p:spPr>
        <p:txBody>
          <a:bodyPr/>
          <a:lstStyle/>
          <a:p>
            <a:pPr eaLnBrk="1" hangingPunct="1"/>
            <a:r>
              <a:rPr lang="en-US" altLang="x-none"/>
              <a:t>Outline</a:t>
            </a:r>
          </a:p>
        </p:txBody>
      </p:sp>
      <p:sp>
        <p:nvSpPr>
          <p:cNvPr id="18434" name="Rectangle 1027"/>
          <p:cNvSpPr>
            <a:spLocks noGrp="1" noChangeArrowheads="1"/>
          </p:cNvSpPr>
          <p:nvPr>
            <p:ph idx="1"/>
          </p:nvPr>
        </p:nvSpPr>
        <p:spPr>
          <a:xfrm>
            <a:off x="792163" y="1738313"/>
            <a:ext cx="8050212" cy="4878387"/>
          </a:xfrm>
        </p:spPr>
        <p:txBody>
          <a:bodyPr/>
          <a:lstStyle/>
          <a:p>
            <a:pPr eaLnBrk="1" hangingPunct="1">
              <a:buFontTx/>
              <a:buNone/>
            </a:pPr>
            <a:r>
              <a:rPr lang="en-US" altLang="x-none" sz="2800"/>
              <a:t>Human Inspired Sensory Processing</a:t>
            </a:r>
          </a:p>
          <a:p>
            <a:pPr eaLnBrk="1" hangingPunct="1">
              <a:buFontTx/>
              <a:buNone/>
            </a:pPr>
            <a:r>
              <a:rPr lang="en-US" altLang="x-none" sz="2800"/>
              <a:t>How Technologists Approach memory and perception</a:t>
            </a:r>
          </a:p>
          <a:p>
            <a:pPr eaLnBrk="1" hangingPunct="1">
              <a:buFontTx/>
              <a:buNone/>
            </a:pPr>
            <a:r>
              <a:rPr lang="en-US" altLang="x-none" sz="2800"/>
              <a:t>Setting the Learning problem</a:t>
            </a:r>
          </a:p>
          <a:p>
            <a:pPr eaLnBrk="1" hangingPunct="1">
              <a:buFontTx/>
              <a:buNone/>
            </a:pPr>
            <a:r>
              <a:rPr lang="en-US" altLang="x-none" sz="2800"/>
              <a:t>Learning Spatial Features</a:t>
            </a:r>
          </a:p>
          <a:p>
            <a:pPr eaLnBrk="1" hangingPunct="1">
              <a:buFontTx/>
              <a:buNone/>
            </a:pPr>
            <a:r>
              <a:rPr lang="en-US" altLang="x-none" sz="2800"/>
              <a:t>Learning Temporal Features</a:t>
            </a:r>
          </a:p>
          <a:p>
            <a:pPr eaLnBrk="1" hangingPunct="1">
              <a:buFontTx/>
              <a:buNone/>
            </a:pPr>
            <a:r>
              <a:rPr lang="en-US" altLang="x-none" sz="2800"/>
              <a:t>Generative Models</a:t>
            </a:r>
          </a:p>
        </p:txBody>
      </p:sp>
      <p:pic>
        <p:nvPicPr>
          <p:cNvPr id="18435" name="Picture 1029" descr="CNEL_Color1_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088" y="466725"/>
            <a:ext cx="252253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80"/>
          <p:cNvSpPr>
            <a:spLocks noGrp="1" noChangeArrowheads="1"/>
          </p:cNvSpPr>
          <p:nvPr>
            <p:ph type="sldNum" sz="quarter" idx="12"/>
          </p:nvPr>
        </p:nvSpPr>
        <p:spPr/>
        <p:txBody>
          <a:bodyPr/>
          <a:lstStyle/>
          <a:p>
            <a:pPr>
              <a:defRPr/>
            </a:pPr>
            <a:fld id="{78E5CCCA-EA43-644F-9E22-1321F220B5FC}" type="slidenum">
              <a:rPr lang="en-US" smtClean="0">
                <a:ea typeface="MS PGothic" pitchFamily="34" charset="-128"/>
              </a:rPr>
              <a:pPr>
                <a:defRPr/>
              </a:pPr>
              <a:t>20</a:t>
            </a:fld>
            <a:endParaRPr lang="en-US">
              <a:ea typeface="MS PGothic" pitchFamily="34" charset="-128"/>
            </a:endParaRPr>
          </a:p>
        </p:txBody>
      </p:sp>
      <p:sp>
        <p:nvSpPr>
          <p:cNvPr id="44034" name="Rectangle 1"/>
          <p:cNvSpPr>
            <a:spLocks noGrp="1" noChangeArrowheads="1"/>
          </p:cNvSpPr>
          <p:nvPr>
            <p:ph type="ctrTitle" idx="4294967295"/>
          </p:nvPr>
        </p:nvSpPr>
        <p:spPr>
          <a:xfrm>
            <a:off x="436563" y="522288"/>
            <a:ext cx="8272462" cy="628650"/>
          </a:xfrm>
        </p:spPr>
        <p:txBody>
          <a:bodyPr lIns="0" tIns="0" rIns="0" bIns="0"/>
          <a:lstStyle/>
          <a:p>
            <a:pPr>
              <a:lnSpc>
                <a:spcPct val="95000"/>
              </a:lnSpc>
            </a:pPr>
            <a:r>
              <a:rPr lang="en-US" altLang="x-none"/>
              <a:t>Kernel CAM</a:t>
            </a:r>
          </a:p>
        </p:txBody>
      </p:sp>
      <p:sp>
        <p:nvSpPr>
          <p:cNvPr id="105475" name="Rectangle 2"/>
          <p:cNvSpPr>
            <a:spLocks noGrp="1" noChangeArrowheads="1"/>
          </p:cNvSpPr>
          <p:nvPr>
            <p:ph type="subTitle" idx="4294967295"/>
          </p:nvPr>
        </p:nvSpPr>
        <p:spPr>
          <a:xfrm>
            <a:off x="269875" y="1477963"/>
            <a:ext cx="8439150" cy="4878387"/>
          </a:xfrm>
        </p:spPr>
        <p:txBody>
          <a:bodyPr lIns="0" tIns="0" rIns="0" bIns="0"/>
          <a:lstStyle/>
          <a:p>
            <a:pPr marL="342900" lvl="1" indent="-342900" eaLnBrk="1" fontAlgn="auto" hangingPunct="1">
              <a:spcAft>
                <a:spcPts val="0"/>
              </a:spcAft>
              <a:buFont typeface="Arial"/>
              <a:buChar char="•"/>
              <a:defRPr/>
            </a:pPr>
            <a:r>
              <a:rPr lang="en-US" sz="2400" dirty="0"/>
              <a:t>In neural networks we prefer to design content addressable memories (CAMs), which use the input data as an address for the stored information (phone book)</a:t>
            </a:r>
          </a:p>
          <a:p>
            <a:pPr marL="342900" lvl="1" indent="-342900" eaLnBrk="1" fontAlgn="auto" hangingPunct="1">
              <a:spcAft>
                <a:spcPts val="0"/>
              </a:spcAft>
              <a:buFont typeface="Arial"/>
              <a:buChar char="•"/>
              <a:defRPr/>
            </a:pPr>
            <a:r>
              <a:rPr lang="en-US" sz="2400" dirty="0"/>
              <a:t>The advantage of CAMs is that memories are naturally organized by similarity (using the metric of the space).   </a:t>
            </a:r>
          </a:p>
          <a:p>
            <a:pPr marL="446088" lvl="1" indent="-342900">
              <a:lnSpc>
                <a:spcPct val="95000"/>
              </a:lnSpc>
              <a:spcBef>
                <a:spcPct val="0"/>
              </a:spcBef>
              <a:buClr>
                <a:schemeClr val="tx1"/>
              </a:buClr>
              <a:defRPr/>
            </a:pPr>
            <a:r>
              <a:rPr lang="en-US" altLang="x-none" sz="2400" dirty="0"/>
              <a:t>Human declarative memory seems to be well modeled by the CAM Paradigm (stimulus triggers a response). Large body of work exists in training CAMs with </a:t>
            </a:r>
            <a:r>
              <a:rPr lang="en-US" altLang="x-none" sz="2400" dirty="0" err="1"/>
              <a:t>Hebbian</a:t>
            </a:r>
            <a:r>
              <a:rPr lang="en-US" altLang="x-none" sz="2400" dirty="0"/>
              <a:t> learning. </a:t>
            </a:r>
            <a:endParaRPr lang="en-US" altLang="x-none" dirty="0"/>
          </a:p>
          <a:p>
            <a:pPr marL="446088" lvl="1" indent="-342900">
              <a:lnSpc>
                <a:spcPct val="95000"/>
              </a:lnSpc>
              <a:spcBef>
                <a:spcPct val="0"/>
              </a:spcBef>
              <a:buClr>
                <a:schemeClr val="tx1"/>
              </a:buClr>
              <a:defRPr/>
            </a:pPr>
            <a:r>
              <a:rPr lang="en-US" altLang="x-none" sz="2400" dirty="0"/>
              <a:t>Their major problem is the strict constraint between the input pattern size and the memory storage for perfect recall (only N orthogonal directions in N dimensional space).</a:t>
            </a:r>
          </a:p>
          <a:p>
            <a:pPr marL="446088" lvl="1" indent="-342900">
              <a:lnSpc>
                <a:spcPct val="95000"/>
              </a:lnSpc>
              <a:spcBef>
                <a:spcPct val="0"/>
              </a:spcBef>
              <a:buClr>
                <a:schemeClr val="tx1"/>
              </a:buClr>
              <a:defRPr/>
            </a:pPr>
            <a:r>
              <a:rPr lang="en-US" altLang="x-none" sz="2400" dirty="0"/>
              <a:t>We developed and tested a functional space methodology that  lifts these assumptions (storage is independent of size of input patterns), which we called the Kernel CAM. </a:t>
            </a:r>
          </a:p>
          <a:p>
            <a:pPr marL="411163" lvl="1" indent="-307975">
              <a:lnSpc>
                <a:spcPct val="95000"/>
              </a:lnSpc>
              <a:spcBef>
                <a:spcPct val="0"/>
              </a:spcBef>
              <a:buClr>
                <a:srgbClr val="FFFFFF"/>
              </a:buClr>
              <a:buFontTx/>
              <a:buChar char="•"/>
              <a:defRPr/>
            </a:pPr>
            <a:endParaRPr lang="en-US" altLang="x-none" sz="2400" dirty="0"/>
          </a:p>
          <a:p>
            <a:pPr marL="411163" lvl="1" indent="-307975">
              <a:lnSpc>
                <a:spcPct val="95000"/>
              </a:lnSpc>
              <a:spcBef>
                <a:spcPct val="0"/>
              </a:spcBef>
              <a:buClr>
                <a:srgbClr val="FFFFFF"/>
              </a:buClr>
              <a:buFontTx/>
              <a:buChar char="•"/>
              <a:defRPr/>
            </a:pPr>
            <a:endParaRPr lang="en-US" altLang="x-none" dirty="0"/>
          </a:p>
        </p:txBody>
      </p:sp>
      <p:sp>
        <p:nvSpPr>
          <p:cNvPr id="5"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pPr eaLnBrk="1" hangingPunct="1"/>
            <a:r>
              <a:rPr lang="en-US" altLang="x-none"/>
              <a:t>Kernel CAM</a:t>
            </a:r>
          </a:p>
        </p:txBody>
      </p:sp>
      <p:sp>
        <p:nvSpPr>
          <p:cNvPr id="45058" name="Rectangle 3"/>
          <p:cNvSpPr>
            <a:spLocks noGrp="1" noChangeArrowheads="1"/>
          </p:cNvSpPr>
          <p:nvPr>
            <p:ph type="body" idx="1"/>
          </p:nvPr>
        </p:nvSpPr>
        <p:spPr>
          <a:xfrm>
            <a:off x="381000" y="1600200"/>
            <a:ext cx="8686800" cy="4525963"/>
          </a:xfrm>
        </p:spPr>
        <p:txBody>
          <a:bodyPr/>
          <a:lstStyle/>
          <a:p>
            <a:pPr eaLnBrk="1" hangingPunct="1"/>
            <a:r>
              <a:rPr lang="en-US" altLang="x-none" sz="2400" dirty="0"/>
              <a:t>To improve on conventional CAMs, data is transformed from input space into a feature space of much higher dimension.</a:t>
            </a:r>
          </a:p>
          <a:p>
            <a:pPr eaLnBrk="1" hangingPunct="1"/>
            <a:r>
              <a:rPr lang="en-US" altLang="x-none" sz="2400" dirty="0"/>
              <a:t>We will use kernel methods because mathematics are well developed but the key is to represent input data by local functions (as neural activity?). </a:t>
            </a:r>
          </a:p>
          <a:p>
            <a:pPr eaLnBrk="1" hangingPunct="1"/>
            <a:r>
              <a:rPr lang="en-US" altLang="x-none" sz="2400" dirty="0"/>
              <a:t>       represents the mapping from the input space </a:t>
            </a:r>
            <a:r>
              <a:rPr lang="en-US" altLang="x-none" sz="2400" i="1" dirty="0"/>
              <a:t>X</a:t>
            </a:r>
            <a:r>
              <a:rPr lang="en-US" altLang="x-none" sz="2400" dirty="0"/>
              <a:t> into the feature Hilbert space </a:t>
            </a:r>
            <a:r>
              <a:rPr lang="en-US" altLang="x-none" sz="2400" i="1" dirty="0"/>
              <a:t>F,      </a:t>
            </a:r>
            <a:r>
              <a:rPr lang="en-US" altLang="x-none" sz="2400" dirty="0"/>
              <a:t>                 .</a:t>
            </a:r>
          </a:p>
          <a:p>
            <a:pPr eaLnBrk="1" hangingPunct="1">
              <a:buFont typeface="Wingdings" charset="2"/>
              <a:buNone/>
            </a:pPr>
            <a:r>
              <a:rPr lang="en-US" altLang="x-none" sz="2400" dirty="0"/>
              <a:t>	The kernel function is</a:t>
            </a:r>
          </a:p>
          <a:p>
            <a:pPr eaLnBrk="1" hangingPunct="1"/>
            <a:r>
              <a:rPr lang="en-US" altLang="x-none" sz="2400" dirty="0"/>
              <a:t>The Gaussian kernel is selected as the kernel function because it produces, in principle, an infinitely dimensional space. </a:t>
            </a:r>
          </a:p>
          <a:p>
            <a:pPr eaLnBrk="1" hangingPunct="1"/>
            <a:endParaRPr lang="en-US" altLang="x-none" sz="2400" dirty="0"/>
          </a:p>
        </p:txBody>
      </p:sp>
      <p:sp>
        <p:nvSpPr>
          <p:cNvPr id="45059" name="Rectangle 5"/>
          <p:cNvSpPr>
            <a:spLocks noChangeArrowheads="1"/>
          </p:cNvSpPr>
          <p:nvPr/>
        </p:nvSpPr>
        <p:spPr bwMode="auto">
          <a:xfrm>
            <a:off x="0" y="3343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x-none" altLang="x-none"/>
          </a:p>
        </p:txBody>
      </p:sp>
      <p:sp>
        <p:nvSpPr>
          <p:cNvPr id="45060"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x-none" altLang="x-none"/>
          </a:p>
        </p:txBody>
      </p:sp>
      <p:graphicFrame>
        <p:nvGraphicFramePr>
          <p:cNvPr id="45061" name="Object 5"/>
          <p:cNvGraphicFramePr>
            <a:graphicFrameLocks noChangeAspect="1"/>
          </p:cNvGraphicFramePr>
          <p:nvPr/>
        </p:nvGraphicFramePr>
        <p:xfrm>
          <a:off x="566738" y="3506788"/>
          <a:ext cx="528637" cy="355600"/>
        </p:xfrm>
        <a:graphic>
          <a:graphicData uri="http://schemas.openxmlformats.org/presentationml/2006/ole">
            <mc:AlternateContent xmlns:mc="http://schemas.openxmlformats.org/markup-compatibility/2006">
              <mc:Choice xmlns:v="urn:schemas-microsoft-com:vml" Requires="v">
                <p:oleObj spid="_x0000_s45126" name="Equation" r:id="rId4" imgW="304433" imgH="203139" progId="Equation.3">
                  <p:embed/>
                </p:oleObj>
              </mc:Choice>
              <mc:Fallback>
                <p:oleObj name="Equation" r:id="rId4" imgW="304433" imgH="203139"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38" y="3506788"/>
                        <a:ext cx="5286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2" name="Object 6"/>
          <p:cNvGraphicFramePr>
            <a:graphicFrameLocks noChangeAspect="1"/>
          </p:cNvGraphicFramePr>
          <p:nvPr/>
        </p:nvGraphicFramePr>
        <p:xfrm>
          <a:off x="2528888" y="3789363"/>
          <a:ext cx="1473200" cy="371475"/>
        </p:xfrm>
        <a:graphic>
          <a:graphicData uri="http://schemas.openxmlformats.org/presentationml/2006/ole">
            <mc:AlternateContent xmlns:mc="http://schemas.openxmlformats.org/markup-compatibility/2006">
              <mc:Choice xmlns:v="urn:schemas-microsoft-com:vml" Requires="v">
                <p:oleObj spid="_x0000_s45127" name="Equation" r:id="rId6" imgW="710588" imgH="177922" progId="Equation.3">
                  <p:embed/>
                </p:oleObj>
              </mc:Choice>
              <mc:Fallback>
                <p:oleObj name="Equation" r:id="rId6" imgW="710588" imgH="177922"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888" y="3789363"/>
                        <a:ext cx="1473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3" name="Object 7"/>
          <p:cNvGraphicFramePr>
            <a:graphicFrameLocks noChangeAspect="1"/>
          </p:cNvGraphicFramePr>
          <p:nvPr/>
        </p:nvGraphicFramePr>
        <p:xfrm>
          <a:off x="3455988" y="4160838"/>
          <a:ext cx="3276600" cy="574675"/>
        </p:xfrm>
        <a:graphic>
          <a:graphicData uri="http://schemas.openxmlformats.org/presentationml/2006/ole">
            <mc:AlternateContent xmlns:mc="http://schemas.openxmlformats.org/markup-compatibility/2006">
              <mc:Choice xmlns:v="urn:schemas-microsoft-com:vml" Requires="v">
                <p:oleObj spid="_x0000_s45128" name="Equation" r:id="rId8" imgW="1612739" imgH="279446" progId="Equation.3">
                  <p:embed/>
                </p:oleObj>
              </mc:Choice>
              <mc:Fallback>
                <p:oleObj name="Equation" r:id="rId8" imgW="1612739" imgH="279446"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5988" y="4160838"/>
                        <a:ext cx="327660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altLang="x-none"/>
              <a:t>Kernel CAM</a:t>
            </a:r>
          </a:p>
        </p:txBody>
      </p:sp>
      <p:sp>
        <p:nvSpPr>
          <p:cNvPr id="47106" name="Rectangle 3"/>
          <p:cNvSpPr>
            <a:spLocks noGrp="1" noChangeArrowheads="1"/>
          </p:cNvSpPr>
          <p:nvPr>
            <p:ph type="body" idx="1"/>
          </p:nvPr>
        </p:nvSpPr>
        <p:spPr>
          <a:xfrm>
            <a:off x="608013" y="1504950"/>
            <a:ext cx="8382000" cy="4530725"/>
          </a:xfrm>
        </p:spPr>
        <p:txBody>
          <a:bodyPr/>
          <a:lstStyle/>
          <a:p>
            <a:pPr eaLnBrk="1" hangingPunct="1"/>
            <a:r>
              <a:rPr lang="en-US" altLang="x-none" sz="2000"/>
              <a:t>To retrieve the desired pattern from its corresponding input vector in the RKHS, we compute:</a:t>
            </a:r>
          </a:p>
          <a:p>
            <a:pPr eaLnBrk="1" hangingPunct="1"/>
            <a:endParaRPr lang="en-US" altLang="x-none" sz="2000"/>
          </a:p>
          <a:p>
            <a:pPr eaLnBrk="1" hangingPunct="1"/>
            <a:endParaRPr lang="en-US" altLang="x-none" sz="2000"/>
          </a:p>
          <a:p>
            <a:pPr eaLnBrk="1" hangingPunct="1"/>
            <a:r>
              <a:rPr lang="en-US" altLang="x-none" sz="2000"/>
              <a:t>Compared to CAMs, where only the connection matrix </a:t>
            </a:r>
            <a:r>
              <a:rPr lang="en-US" altLang="x-none" sz="2000" b="1" i="1"/>
              <a:t>W</a:t>
            </a:r>
            <a:r>
              <a:rPr lang="en-US" altLang="x-none" sz="2000"/>
              <a:t> needs to be stored; in Kernel CAM, all the association pairs need to be stored, which requires more storage space than CAM</a:t>
            </a:r>
          </a:p>
        </p:txBody>
      </p:sp>
      <p:sp>
        <p:nvSpPr>
          <p:cNvPr id="47107" name="Rectangle 5"/>
          <p:cNvSpPr>
            <a:spLocks noChangeArrowheads="1"/>
          </p:cNvSpPr>
          <p:nvPr/>
        </p:nvSpPr>
        <p:spPr bwMode="auto">
          <a:xfrm>
            <a:off x="0" y="3267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x-none" altLang="x-none"/>
          </a:p>
        </p:txBody>
      </p:sp>
      <p:graphicFrame>
        <p:nvGraphicFramePr>
          <p:cNvPr id="47108" name="Object 4"/>
          <p:cNvGraphicFramePr>
            <a:graphicFrameLocks noChangeAspect="1"/>
          </p:cNvGraphicFramePr>
          <p:nvPr/>
        </p:nvGraphicFramePr>
        <p:xfrm>
          <a:off x="2271713" y="2022475"/>
          <a:ext cx="5053012" cy="912813"/>
        </p:xfrm>
        <a:graphic>
          <a:graphicData uri="http://schemas.openxmlformats.org/presentationml/2006/ole">
            <mc:AlternateContent xmlns:mc="http://schemas.openxmlformats.org/markup-compatibility/2006">
              <mc:Choice xmlns:v="urn:schemas-microsoft-com:vml" Requires="v">
                <p:oleObj spid="_x0000_s47134" name="Equation" r:id="rId4" imgW="2412495" imgH="431570" progId="Equation.3">
                  <p:embed/>
                </p:oleObj>
              </mc:Choice>
              <mc:Fallback>
                <p:oleObj name="Equation" r:id="rId4" imgW="2412495" imgH="43157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1713" y="2022475"/>
                        <a:ext cx="5053012"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Rectangle 2"/>
          <p:cNvSpPr>
            <a:spLocks noChangeArrowheads="1"/>
          </p:cNvSpPr>
          <p:nvPr/>
        </p:nvSpPr>
        <p:spPr bwMode="auto">
          <a:xfrm>
            <a:off x="150813" y="-95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wrap="none" anchor="ctr">
            <a:spAutoFit/>
          </a:bodyPr>
          <a:lstStyle/>
          <a:p>
            <a:pPr>
              <a:defRPr/>
            </a:pPr>
            <a:endParaRPr lang="en-US"/>
          </a:p>
        </p:txBody>
      </p:sp>
      <p:pic>
        <p:nvPicPr>
          <p:cNvPr id="47110" name="Picture 1" descr="original"/>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026" y="3730625"/>
            <a:ext cx="4651375"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4"/>
          <p:cNvSpPr>
            <a:spLocks noChangeArrowheads="1"/>
          </p:cNvSpPr>
          <p:nvPr/>
        </p:nvSpPr>
        <p:spPr bwMode="auto">
          <a:xfrm>
            <a:off x="4818063" y="3832225"/>
            <a:ext cx="12979400" cy="4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nchor="ctr">
            <a:spAutoFit/>
          </a:bodyPr>
          <a:lstStyle/>
          <a:p>
            <a:pPr>
              <a:defRPr/>
            </a:pPr>
            <a:endParaRPr lang="en-US"/>
          </a:p>
        </p:txBody>
      </p:sp>
      <p:pic>
        <p:nvPicPr>
          <p:cNvPr id="47112" name="Picture 3" descr="noise1"/>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18063" y="3832225"/>
            <a:ext cx="4325937"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rtlCol="0">
            <a:normAutofit/>
          </a:bodyPr>
          <a:lstStyle/>
          <a:p>
            <a:pPr eaLnBrk="1" fontAlgn="auto" hangingPunct="1">
              <a:spcAft>
                <a:spcPts val="0"/>
              </a:spcAft>
              <a:defRPr/>
            </a:pPr>
            <a:r>
              <a:rPr lang="en-US" dirty="0">
                <a:latin typeface="+mn-lt"/>
              </a:rPr>
              <a:t>Memory in Stochastic Processes</a:t>
            </a:r>
          </a:p>
        </p:txBody>
      </p:sp>
      <p:sp>
        <p:nvSpPr>
          <p:cNvPr id="12291" name="Content Placeholder 2"/>
          <p:cNvSpPr>
            <a:spLocks noGrp="1"/>
          </p:cNvSpPr>
          <p:nvPr>
            <p:ph idx="1"/>
          </p:nvPr>
        </p:nvSpPr>
        <p:spPr/>
        <p:txBody>
          <a:bodyPr rtlCol="0">
            <a:normAutofit/>
          </a:bodyPr>
          <a:lstStyle/>
          <a:p>
            <a:pPr>
              <a:defRPr/>
            </a:pPr>
            <a:r>
              <a:rPr lang="en-US" sz="2400" dirty="0"/>
              <a:t>A stochastic process has the Markov property if the conditional probability distribution of future states of the process (conditional on both past and present states) depends only upon the present state, not on the sequence of events that preceded it.</a:t>
            </a:r>
          </a:p>
          <a:p>
            <a:pPr>
              <a:defRPr/>
            </a:pPr>
            <a:endParaRPr lang="en-US" sz="2400" dirty="0"/>
          </a:p>
          <a:p>
            <a:pPr marL="0" indent="0" algn="ctr">
              <a:buFont typeface="Arial" charset="0"/>
              <a:buNone/>
              <a:defRPr/>
            </a:pPr>
            <a:r>
              <a:rPr lang="mr-IN" sz="2800" dirty="0" err="1"/>
              <a:t>P</a:t>
            </a:r>
            <a:r>
              <a:rPr lang="mr-IN" sz="2800" dirty="0"/>
              <a:t>(</a:t>
            </a:r>
            <a:r>
              <a:rPr lang="en-US" sz="2800" dirty="0"/>
              <a:t>X</a:t>
            </a:r>
            <a:r>
              <a:rPr lang="mr-IN" sz="2800" baseline="-25000" dirty="0" err="1"/>
              <a:t>n</a:t>
            </a:r>
            <a:r>
              <a:rPr lang="en-US" sz="2800" dirty="0"/>
              <a:t>=</a:t>
            </a:r>
            <a:r>
              <a:rPr lang="en-US" sz="2800" dirty="0" err="1"/>
              <a:t>x</a:t>
            </a:r>
            <a:r>
              <a:rPr lang="en-US" sz="2800" baseline="-25000" dirty="0" err="1"/>
              <a:t>n</a:t>
            </a:r>
            <a:r>
              <a:rPr lang="mr-IN" sz="2800" dirty="0"/>
              <a:t>|X</a:t>
            </a:r>
            <a:r>
              <a:rPr lang="mr-IN" sz="2800" baseline="-25000" dirty="0"/>
              <a:t>n-1</a:t>
            </a:r>
            <a:r>
              <a:rPr lang="mr-IN" sz="2800" dirty="0"/>
              <a:t>=x</a:t>
            </a:r>
            <a:r>
              <a:rPr lang="mr-IN" sz="2800" baseline="-25000" dirty="0"/>
              <a:t>n-1</a:t>
            </a:r>
            <a:r>
              <a:rPr lang="mr-IN" sz="2800" dirty="0"/>
              <a:t>,…,X</a:t>
            </a:r>
            <a:r>
              <a:rPr lang="en-US" sz="2800" baseline="-25000" dirty="0"/>
              <a:t>0</a:t>
            </a:r>
            <a:r>
              <a:rPr lang="mr-IN" sz="2800" dirty="0"/>
              <a:t>=x</a:t>
            </a:r>
            <a:r>
              <a:rPr lang="mr-IN" sz="2800" baseline="-25000" dirty="0"/>
              <a:t>0</a:t>
            </a:r>
            <a:r>
              <a:rPr lang="mr-IN" sz="2800" dirty="0"/>
              <a:t>)</a:t>
            </a:r>
            <a:r>
              <a:rPr lang="en-US" sz="2800" dirty="0"/>
              <a:t> </a:t>
            </a:r>
            <a:r>
              <a:rPr lang="mr-IN" sz="2800" dirty="0"/>
              <a:t>=</a:t>
            </a:r>
            <a:r>
              <a:rPr lang="en-US" sz="2800" dirty="0"/>
              <a:t> </a:t>
            </a:r>
            <a:r>
              <a:rPr lang="mr-IN" sz="2800" dirty="0" err="1"/>
              <a:t>P</a:t>
            </a:r>
            <a:r>
              <a:rPr lang="mr-IN" sz="2800" dirty="0"/>
              <a:t>(</a:t>
            </a:r>
            <a:r>
              <a:rPr lang="mr-IN" sz="2800" dirty="0" err="1"/>
              <a:t>X</a:t>
            </a:r>
            <a:r>
              <a:rPr lang="mr-IN" sz="2800" baseline="-25000" dirty="0" err="1"/>
              <a:t>n</a:t>
            </a:r>
            <a:r>
              <a:rPr lang="mr-IN" sz="2800" dirty="0"/>
              <a:t>=x</a:t>
            </a:r>
            <a:r>
              <a:rPr lang="mr-IN" sz="2800" baseline="-25000" dirty="0"/>
              <a:t>n</a:t>
            </a:r>
            <a:r>
              <a:rPr lang="mr-IN" sz="2800" dirty="0"/>
              <a:t>|X</a:t>
            </a:r>
            <a:r>
              <a:rPr lang="mr-IN" sz="2800" baseline="-25000" dirty="0"/>
              <a:t>n-1</a:t>
            </a:r>
            <a:r>
              <a:rPr lang="mr-IN" sz="2800" dirty="0"/>
              <a:t>=x</a:t>
            </a:r>
            <a:r>
              <a:rPr lang="mr-IN" sz="2800" baseline="-25000" dirty="0"/>
              <a:t>n-1</a:t>
            </a:r>
            <a:r>
              <a:rPr lang="mr-IN" sz="2800" dirty="0"/>
              <a:t>)</a:t>
            </a:r>
            <a:endParaRPr lang="en-US" sz="2800" dirty="0"/>
          </a:p>
          <a:p>
            <a:pPr marL="0" indent="0">
              <a:buFont typeface="Arial" charset="0"/>
              <a:buNone/>
              <a:defRPr/>
            </a:pPr>
            <a:endParaRPr lang="en-US" sz="2000" dirty="0"/>
          </a:p>
          <a:p>
            <a:pPr>
              <a:defRPr/>
            </a:pPr>
            <a:r>
              <a:rPr lang="en-US" sz="2400" dirty="0"/>
              <a:t>A Markov Process has memory of one sample (or interval).</a:t>
            </a:r>
          </a:p>
          <a:p>
            <a:pPr>
              <a:defRPr/>
            </a:pPr>
            <a:r>
              <a:rPr lang="en-US" sz="2400" dirty="0"/>
              <a:t>If one wants more, need to create a </a:t>
            </a:r>
            <a:r>
              <a:rPr lang="en-US" sz="2400" b="1" dirty="0"/>
              <a:t>Markov Chain </a:t>
            </a:r>
            <a:r>
              <a:rPr lang="en-US" sz="2400" dirty="0"/>
              <a:t>and specify the length  of the chain. </a:t>
            </a:r>
          </a:p>
        </p:txBody>
      </p:sp>
      <p:sp>
        <p:nvSpPr>
          <p:cNvPr id="4" name="Footer Placeholder 3"/>
          <p:cNvSpPr>
            <a:spLocks noGrp="1"/>
          </p:cNvSpPr>
          <p:nvPr>
            <p:ph type="ftr" sz="quarter" idx="11"/>
          </p:nvPr>
        </p:nvSpPr>
        <p:spPr/>
        <p:txBody>
          <a:bodyPr/>
          <a:lstStyle/>
          <a:p>
            <a:pPr>
              <a:defRPr/>
            </a:pPr>
            <a:r>
              <a:rPr lang="en-US"/>
              <a:t>CNEL, University of Florida, University of Florida</a:t>
            </a:r>
          </a:p>
        </p:txBody>
      </p:sp>
      <p:sp>
        <p:nvSpPr>
          <p:cNvPr id="12293" name="Slide Number Placeholder 4"/>
          <p:cNvSpPr>
            <a:spLocks noGrp="1"/>
          </p:cNvSpPr>
          <p:nvPr>
            <p:ph type="sldNum" sz="quarter" idx="12"/>
          </p:nvPr>
        </p:nvSpPr>
        <p:spPr/>
        <p:txBody>
          <a:bodyPr/>
          <a:lstStyle/>
          <a:p>
            <a:pPr>
              <a:defRPr/>
            </a:pPr>
            <a:fld id="{4477EDC3-438D-4749-A56B-F926726375B1}" type="slidenum">
              <a:rPr lang="en-US">
                <a:ea typeface="MS PGothic" pitchFamily="34" charset="-128"/>
              </a:rPr>
              <a:pPr>
                <a:defRPr/>
              </a:pPr>
              <a:t>23</a:t>
            </a:fld>
            <a:endParaRPr lang="en-US">
              <a:ea typeface="MS PGothic" pitchFamily="34" charset="-12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rtlCol="0">
            <a:normAutofit/>
          </a:bodyPr>
          <a:lstStyle/>
          <a:p>
            <a:pPr eaLnBrk="1" fontAlgn="auto" hangingPunct="1">
              <a:spcAft>
                <a:spcPts val="0"/>
              </a:spcAft>
              <a:defRPr/>
            </a:pPr>
            <a:r>
              <a:rPr lang="en-US" dirty="0">
                <a:latin typeface="+mn-lt"/>
              </a:rPr>
              <a:t>Memory </a:t>
            </a:r>
            <a:r>
              <a:rPr lang="en-US">
                <a:latin typeface="+mn-lt"/>
              </a:rPr>
              <a:t>in Stochastic Processes</a:t>
            </a:r>
            <a:endParaRPr lang="en-US" dirty="0">
              <a:latin typeface="+mn-lt"/>
            </a:endParaRPr>
          </a:p>
        </p:txBody>
      </p:sp>
      <p:sp>
        <p:nvSpPr>
          <p:cNvPr id="50178" name="Content Placeholder 2"/>
          <p:cNvSpPr>
            <a:spLocks noGrp="1"/>
          </p:cNvSpPr>
          <p:nvPr>
            <p:ph idx="1"/>
          </p:nvPr>
        </p:nvSpPr>
        <p:spPr/>
        <p:txBody>
          <a:bodyPr/>
          <a:lstStyle/>
          <a:p>
            <a:r>
              <a:rPr lang="en-US" altLang="x-none" sz="2400" dirty="0"/>
              <a:t>In signal processing we define </a:t>
            </a:r>
            <a:r>
              <a:rPr lang="en-US" altLang="x-none" sz="2400" dirty="0" err="1"/>
              <a:t>functionals</a:t>
            </a:r>
            <a:r>
              <a:rPr lang="en-US" altLang="x-none" sz="2400" dirty="0"/>
              <a:t> in the real line that are absolutely </a:t>
            </a:r>
            <a:r>
              <a:rPr lang="en-US" altLang="x-none" sz="2400" dirty="0" err="1"/>
              <a:t>summable</a:t>
            </a:r>
            <a:r>
              <a:rPr lang="en-US" altLang="x-none" sz="2400" dirty="0"/>
              <a:t> in some domain (myopic). Myopic means fading memory for both causal and non causal components. </a:t>
            </a:r>
          </a:p>
          <a:p>
            <a:r>
              <a:rPr lang="en-US" altLang="x-none" sz="2400" dirty="0"/>
              <a:t>Sandberg 1997 proved an important theorem that states the necessary and sufficient condition under which multidimensional input–output mappings with vector-valued inputs drawn from a myopic spaces can be uniformly approximated arbitrarily well using a structure consisting of a </a:t>
            </a:r>
            <a:r>
              <a:rPr lang="en-US" altLang="x-none" sz="2400" i="1" dirty="0"/>
              <a:t>linear preprocessing stage followed by a memoryless nonlinear network.</a:t>
            </a:r>
          </a:p>
          <a:p>
            <a:r>
              <a:rPr lang="en-US" altLang="x-none" sz="2400" i="1" dirty="0"/>
              <a:t>The gamma (and the Laguerre) functions are such a preprocessing stage </a:t>
            </a:r>
          </a:p>
        </p:txBody>
      </p:sp>
      <p:sp>
        <p:nvSpPr>
          <p:cNvPr id="4" name="Footer Placeholder 3"/>
          <p:cNvSpPr>
            <a:spLocks noGrp="1"/>
          </p:cNvSpPr>
          <p:nvPr>
            <p:ph type="ftr" sz="quarter" idx="11"/>
          </p:nvPr>
        </p:nvSpPr>
        <p:spPr/>
        <p:txBody>
          <a:bodyPr/>
          <a:lstStyle/>
          <a:p>
            <a:pPr>
              <a:defRPr/>
            </a:pPr>
            <a:r>
              <a:rPr lang="en-US"/>
              <a:t>CNEL, University of Florida, University of Florida</a:t>
            </a:r>
          </a:p>
        </p:txBody>
      </p:sp>
      <p:sp>
        <p:nvSpPr>
          <p:cNvPr id="12293" name="Slide Number Placeholder 4"/>
          <p:cNvSpPr>
            <a:spLocks noGrp="1"/>
          </p:cNvSpPr>
          <p:nvPr>
            <p:ph type="sldNum" sz="quarter" idx="12"/>
          </p:nvPr>
        </p:nvSpPr>
        <p:spPr/>
        <p:txBody>
          <a:bodyPr/>
          <a:lstStyle/>
          <a:p>
            <a:pPr>
              <a:defRPr/>
            </a:pPr>
            <a:fld id="{732D5359-39EF-1942-BE36-3D0C21274347}" type="slidenum">
              <a:rPr lang="en-US">
                <a:ea typeface="MS PGothic" pitchFamily="34" charset="-128"/>
              </a:rPr>
              <a:pPr>
                <a:defRPr/>
              </a:pPr>
              <a:t>24</a:t>
            </a:fld>
            <a:endParaRPr lang="en-US">
              <a:ea typeface="MS PGothic" pitchFamily="3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rtlCol="0">
            <a:normAutofit/>
          </a:bodyPr>
          <a:lstStyle/>
          <a:p>
            <a:pPr eaLnBrk="1" fontAlgn="auto" hangingPunct="1">
              <a:spcAft>
                <a:spcPts val="0"/>
              </a:spcAft>
              <a:defRPr/>
            </a:pPr>
            <a:r>
              <a:rPr lang="en-US" dirty="0">
                <a:latin typeface="+mn-lt"/>
              </a:rPr>
              <a:t>Linear Memory Filter</a:t>
            </a:r>
          </a:p>
        </p:txBody>
      </p:sp>
      <p:sp>
        <p:nvSpPr>
          <p:cNvPr id="12291" name="Content Placeholder 2"/>
          <p:cNvSpPr>
            <a:spLocks noGrp="1" noRot="1" noChangeAspect="1" noMove="1" noResize="1" noEditPoints="1" noAdjustHandles="1" noChangeArrowheads="1" noChangeShapeType="1" noTextEdit="1"/>
          </p:cNvSpPr>
          <p:nvPr>
            <p:ph idx="1"/>
          </p:nvPr>
        </p:nvSpPr>
        <p:spPr>
          <a:xfrm>
            <a:off x="437155" y="1847850"/>
            <a:ext cx="8269690" cy="4351338"/>
          </a:xfrm>
          <a:blipFill rotWithShape="0">
            <a:blip r:embed="rId2"/>
            <a:stretch>
              <a:fillRect l="-1327" t="-2801" r="-2139" b="-2801"/>
            </a:stretch>
          </a:blipFill>
          <a:extLst/>
        </p:spPr>
        <p:txBody>
          <a:bodyPr/>
          <a:lstStyle/>
          <a:p>
            <a:r>
              <a:rPr lang="en-US">
                <a:noFill/>
              </a:rPr>
              <a:t> </a:t>
            </a:r>
          </a:p>
        </p:txBody>
      </p:sp>
      <p:sp>
        <p:nvSpPr>
          <p:cNvPr id="4" name="Footer Placeholder 3"/>
          <p:cNvSpPr>
            <a:spLocks noGrp="1"/>
          </p:cNvSpPr>
          <p:nvPr>
            <p:ph type="ftr" sz="quarter" idx="11"/>
          </p:nvPr>
        </p:nvSpPr>
        <p:spPr/>
        <p:txBody>
          <a:bodyPr/>
          <a:lstStyle/>
          <a:p>
            <a:pPr>
              <a:defRPr/>
            </a:pPr>
            <a:r>
              <a:rPr lang="en-US"/>
              <a:t>CNEL, University of Florida, University of Florida</a:t>
            </a:r>
          </a:p>
        </p:txBody>
      </p:sp>
      <p:sp>
        <p:nvSpPr>
          <p:cNvPr id="12293" name="Slide Number Placeholder 4"/>
          <p:cNvSpPr>
            <a:spLocks noGrp="1"/>
          </p:cNvSpPr>
          <p:nvPr>
            <p:ph type="sldNum" sz="quarter" idx="12"/>
          </p:nvPr>
        </p:nvSpPr>
        <p:spPr/>
        <p:txBody>
          <a:bodyPr/>
          <a:lstStyle/>
          <a:p>
            <a:pPr>
              <a:defRPr/>
            </a:pPr>
            <a:fld id="{3576837E-13B7-9C44-93BD-4B9B97F2334B}" type="slidenum">
              <a:rPr lang="en-US">
                <a:ea typeface="MS PGothic" pitchFamily="34" charset="-128"/>
              </a:rPr>
              <a:pPr>
                <a:defRPr/>
              </a:pPr>
              <a:t>25</a:t>
            </a:fld>
            <a:endParaRPr lang="en-US">
              <a:ea typeface="MS PGothic" pitchFamily="34" charset="-12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rtlCol="0">
            <a:normAutofit/>
          </a:bodyPr>
          <a:lstStyle/>
          <a:p>
            <a:pPr eaLnBrk="1" fontAlgn="auto" hangingPunct="1">
              <a:spcAft>
                <a:spcPts val="0"/>
              </a:spcAft>
              <a:defRPr/>
            </a:pPr>
            <a:r>
              <a:rPr lang="en-US" dirty="0">
                <a:latin typeface="+mn-lt"/>
              </a:rPr>
              <a:t>The Gamma Memory</a:t>
            </a:r>
          </a:p>
        </p:txBody>
      </p:sp>
      <p:sp>
        <p:nvSpPr>
          <p:cNvPr id="12291" name="Content Placeholder 2"/>
          <p:cNvSpPr>
            <a:spLocks noGrp="1" noRot="1" noChangeAspect="1" noMove="1" noResize="1" noEditPoints="1" noAdjustHandles="1" noChangeArrowheads="1" noChangeShapeType="1" noTextEdit="1"/>
          </p:cNvSpPr>
          <p:nvPr>
            <p:ph idx="1"/>
          </p:nvPr>
        </p:nvSpPr>
        <p:spPr>
          <a:xfrm>
            <a:off x="437154" y="1847850"/>
            <a:ext cx="8706845" cy="4351338"/>
          </a:xfrm>
          <a:blipFill rotWithShape="0">
            <a:blip r:embed="rId2"/>
            <a:stretch>
              <a:fillRect l="-770" t="-1961"/>
            </a:stretch>
          </a:blipFill>
          <a:extLst/>
        </p:spPr>
        <p:txBody>
          <a:bodyPr/>
          <a:lstStyle/>
          <a:p>
            <a:r>
              <a:rPr lang="en-US">
                <a:noFill/>
              </a:rPr>
              <a:t> </a:t>
            </a:r>
          </a:p>
        </p:txBody>
      </p:sp>
      <p:sp>
        <p:nvSpPr>
          <p:cNvPr id="4" name="Footer Placeholder 3"/>
          <p:cNvSpPr>
            <a:spLocks noGrp="1"/>
          </p:cNvSpPr>
          <p:nvPr>
            <p:ph type="ftr" sz="quarter" idx="11"/>
          </p:nvPr>
        </p:nvSpPr>
        <p:spPr/>
        <p:txBody>
          <a:bodyPr/>
          <a:lstStyle/>
          <a:p>
            <a:pPr>
              <a:defRPr/>
            </a:pPr>
            <a:r>
              <a:rPr lang="en-US"/>
              <a:t>CNEL, University of Florida, University of Florida</a:t>
            </a:r>
          </a:p>
        </p:txBody>
      </p:sp>
      <p:sp>
        <p:nvSpPr>
          <p:cNvPr id="12293" name="Slide Number Placeholder 4"/>
          <p:cNvSpPr>
            <a:spLocks noGrp="1"/>
          </p:cNvSpPr>
          <p:nvPr>
            <p:ph type="sldNum" sz="quarter" idx="12"/>
          </p:nvPr>
        </p:nvSpPr>
        <p:spPr/>
        <p:txBody>
          <a:bodyPr/>
          <a:lstStyle/>
          <a:p>
            <a:pPr>
              <a:defRPr/>
            </a:pPr>
            <a:fld id="{6AF27EC1-6AEF-254E-A6C1-A481ECCA9CF9}" type="slidenum">
              <a:rPr lang="en-US">
                <a:ea typeface="MS PGothic" pitchFamily="34" charset="-128"/>
              </a:rPr>
              <a:pPr>
                <a:defRPr/>
              </a:pPr>
              <a:t>26</a:t>
            </a:fld>
            <a:endParaRPr lang="en-US">
              <a:ea typeface="MS PGothic" pitchFamily="34" charset="-128"/>
            </a:endParaRPr>
          </a:p>
        </p:txBody>
      </p:sp>
      <p:pic>
        <p:nvPicPr>
          <p:cNvPr id="5222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563" y="2749550"/>
            <a:ext cx="4421187" cy="142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16538" y="2544763"/>
            <a:ext cx="3643312"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r>
              <a:rPr lang="en-US" altLang="x-none"/>
              <a:t>Long Short Term Memory (LSTM)</a:t>
            </a:r>
          </a:p>
        </p:txBody>
      </p:sp>
      <p:pic>
        <p:nvPicPr>
          <p:cNvPr id="53250"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53050" y="4716463"/>
            <a:ext cx="3676650" cy="1666875"/>
          </a:xfrm>
        </p:spPr>
      </p:pic>
      <p:pic>
        <p:nvPicPr>
          <p:cNvPr id="5325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317875"/>
            <a:ext cx="5235575" cy="306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1013" y="2816225"/>
            <a:ext cx="3262312"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Box 3"/>
          <p:cNvSpPr txBox="1">
            <a:spLocks noChangeArrowheads="1"/>
          </p:cNvSpPr>
          <p:nvPr/>
        </p:nvSpPr>
        <p:spPr bwMode="auto">
          <a:xfrm>
            <a:off x="327025" y="1511300"/>
            <a:ext cx="848995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marL="0" lvl="1"/>
            <a:r>
              <a:rPr lang="en-US" altLang="x-none" sz="2000" dirty="0">
                <a:latin typeface="+mn-lt"/>
              </a:rPr>
              <a:t>Currently the standard memory block in deep learning is the LSTM introduced by </a:t>
            </a:r>
            <a:r>
              <a:rPr lang="en-US" altLang="x-none" sz="2000" dirty="0" err="1">
                <a:latin typeface="+mn-lt"/>
              </a:rPr>
              <a:t>Hochreiter</a:t>
            </a:r>
            <a:r>
              <a:rPr lang="en-US" altLang="x-none" sz="2000" dirty="0">
                <a:latin typeface="+mn-lt"/>
              </a:rPr>
              <a:t> and </a:t>
            </a:r>
            <a:r>
              <a:rPr lang="en-US" altLang="x-none" sz="2000" dirty="0" err="1">
                <a:latin typeface="+mn-lt"/>
              </a:rPr>
              <a:t>Schmidhuber</a:t>
            </a:r>
            <a:r>
              <a:rPr lang="en-US" altLang="x-none" sz="2000" dirty="0">
                <a:latin typeface="+mn-lt"/>
              </a:rPr>
              <a:t>. Its appeal is exactly to learn the best compromise memory / resolution for the application. But it requires lots of data and it is not easy to train. </a:t>
            </a:r>
          </a:p>
          <a:p>
            <a:endParaRPr lang="en-US" altLang="x-none" dirty="0">
              <a:latin typeface="+mn-lt"/>
            </a:endParaRPr>
          </a:p>
        </p:txBody>
      </p:sp>
      <p:sp>
        <p:nvSpPr>
          <p:cNvPr id="8"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rtlCol="0">
            <a:normAutofit/>
          </a:bodyPr>
          <a:lstStyle/>
          <a:p>
            <a:pPr eaLnBrk="1" fontAlgn="auto" hangingPunct="1">
              <a:spcAft>
                <a:spcPts val="0"/>
              </a:spcAft>
              <a:defRPr/>
            </a:pPr>
            <a:r>
              <a:rPr lang="en-US" dirty="0">
                <a:latin typeface="+mn-lt"/>
              </a:rPr>
              <a:t>How do Technologists Approach Perception?</a:t>
            </a:r>
          </a:p>
        </p:txBody>
      </p:sp>
      <p:sp>
        <p:nvSpPr>
          <p:cNvPr id="12291" name="Content Placeholder 2"/>
          <p:cNvSpPr>
            <a:spLocks noGrp="1"/>
          </p:cNvSpPr>
          <p:nvPr>
            <p:ph idx="1"/>
          </p:nvPr>
        </p:nvSpPr>
        <p:spPr/>
        <p:txBody>
          <a:bodyPr rtlCol="0">
            <a:normAutofit fontScale="92500" lnSpcReduction="10000"/>
          </a:bodyPr>
          <a:lstStyle/>
          <a:p>
            <a:pPr marL="0" lvl="1" indent="0" eaLnBrk="1" fontAlgn="auto" hangingPunct="1">
              <a:spcAft>
                <a:spcPts val="0"/>
              </a:spcAft>
              <a:buFont typeface="Arial"/>
              <a:buNone/>
              <a:defRPr/>
            </a:pPr>
            <a:r>
              <a:rPr lang="en-US" sz="2800" dirty="0"/>
              <a:t>Also very differently from biology:</a:t>
            </a:r>
          </a:p>
          <a:p>
            <a:pPr marL="342900" lvl="1" indent="-342900" eaLnBrk="1" fontAlgn="auto" hangingPunct="1">
              <a:spcAft>
                <a:spcPts val="0"/>
              </a:spcAft>
              <a:buFont typeface="Arial"/>
              <a:buChar char="•"/>
              <a:defRPr/>
            </a:pPr>
            <a:r>
              <a:rPr lang="en-US" sz="2800" dirty="0"/>
              <a:t>Computer vision and machine learning </a:t>
            </a:r>
            <a:r>
              <a:rPr lang="en-US" sz="2800" dirty="0">
                <a:solidFill>
                  <a:srgbClr val="0070C0"/>
                </a:solidFill>
              </a:rPr>
              <a:t>formulate perception as pattern recognition</a:t>
            </a:r>
            <a:r>
              <a:rPr lang="en-US" sz="2800" dirty="0"/>
              <a:t> using statistical learning!</a:t>
            </a:r>
          </a:p>
          <a:p>
            <a:pPr marL="342900" lvl="1" indent="-342900" eaLnBrk="1" fontAlgn="auto" hangingPunct="1">
              <a:spcAft>
                <a:spcPts val="0"/>
              </a:spcAft>
              <a:buFont typeface="Arial"/>
              <a:buChar char="•"/>
              <a:defRPr/>
            </a:pPr>
            <a:r>
              <a:rPr lang="en-US" sz="2800" dirty="0"/>
              <a:t>This is a passive process where the system reacts to data, i.e. strictly bottom up processing!</a:t>
            </a:r>
          </a:p>
          <a:p>
            <a:pPr marL="342900" lvl="1" indent="-342900" eaLnBrk="1" fontAlgn="auto" hangingPunct="1">
              <a:spcAft>
                <a:spcPts val="0"/>
              </a:spcAft>
              <a:buFont typeface="Arial"/>
              <a:buChar char="•"/>
              <a:defRPr/>
            </a:pPr>
            <a:r>
              <a:rPr lang="en-US" sz="2800" dirty="0"/>
              <a:t>The most developed methodology is </a:t>
            </a:r>
            <a:r>
              <a:rPr lang="en-US" sz="2800" dirty="0">
                <a:solidFill>
                  <a:srgbClr val="0070C0"/>
                </a:solidFill>
              </a:rPr>
              <a:t>supervised learning</a:t>
            </a:r>
            <a:r>
              <a:rPr lang="en-US" sz="2800" dirty="0"/>
              <a:t>, which is also very constraining </a:t>
            </a:r>
            <a:r>
              <a:rPr lang="mr-IN" sz="2800" dirty="0"/>
              <a:t>–</a:t>
            </a:r>
            <a:r>
              <a:rPr lang="en-US" sz="2800" dirty="0"/>
              <a:t> because it requires an artificial target! </a:t>
            </a:r>
          </a:p>
          <a:p>
            <a:pPr marL="342900" lvl="1" indent="-342900" eaLnBrk="1" fontAlgn="auto" hangingPunct="1">
              <a:spcAft>
                <a:spcPts val="0"/>
              </a:spcAft>
              <a:buFont typeface="Arial"/>
              <a:buChar char="•"/>
              <a:defRPr/>
            </a:pPr>
            <a:r>
              <a:rPr lang="en-US" sz="2800" dirty="0"/>
              <a:t>So designers are always in the learning loop and don’t allow models to learn from experience with new data</a:t>
            </a:r>
            <a:r>
              <a:rPr lang="mr-IN" sz="2800" dirty="0"/>
              <a:t>…</a:t>
            </a:r>
            <a:r>
              <a:rPr lang="en-US" sz="2800" dirty="0"/>
              <a:t>. Because of catastrophic forgetting</a:t>
            </a:r>
            <a:r>
              <a:rPr lang="mr-IN" sz="2800" dirty="0"/>
              <a:t>…</a:t>
            </a:r>
            <a:r>
              <a:rPr lang="en-US" sz="2800" dirty="0"/>
              <a:t>.</a:t>
            </a:r>
            <a:endParaRPr lang="en-US" dirty="0"/>
          </a:p>
        </p:txBody>
      </p:sp>
      <p:sp>
        <p:nvSpPr>
          <p:cNvPr id="4" name="Footer Placeholder 3"/>
          <p:cNvSpPr>
            <a:spLocks noGrp="1"/>
          </p:cNvSpPr>
          <p:nvPr>
            <p:ph type="ftr" sz="quarter" idx="11"/>
          </p:nvPr>
        </p:nvSpPr>
        <p:spPr/>
        <p:txBody>
          <a:bodyPr/>
          <a:lstStyle/>
          <a:p>
            <a:pPr>
              <a:defRPr/>
            </a:pPr>
            <a:r>
              <a:rPr lang="en-US"/>
              <a:t>CNEL, University of Florida, University of Florida</a:t>
            </a:r>
          </a:p>
        </p:txBody>
      </p:sp>
      <p:sp>
        <p:nvSpPr>
          <p:cNvPr id="12293" name="Slide Number Placeholder 4"/>
          <p:cNvSpPr>
            <a:spLocks noGrp="1"/>
          </p:cNvSpPr>
          <p:nvPr>
            <p:ph type="sldNum" sz="quarter" idx="12"/>
          </p:nvPr>
        </p:nvSpPr>
        <p:spPr/>
        <p:txBody>
          <a:bodyPr/>
          <a:lstStyle/>
          <a:p>
            <a:pPr>
              <a:defRPr/>
            </a:pPr>
            <a:fld id="{3BD4E92B-A4CD-D143-90AB-D934EED00FCA}" type="slidenum">
              <a:rPr lang="en-US">
                <a:ea typeface="MS PGothic" pitchFamily="34" charset="-128"/>
              </a:rPr>
              <a:pPr>
                <a:defRPr/>
              </a:pPr>
              <a:t>28</a:t>
            </a:fld>
            <a:endParaRPr lang="en-US">
              <a:ea typeface="MS PGothic" pitchFamily="34" charset="-128"/>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2"/>
          <p:cNvSpPr>
            <a:spLocks noGrp="1"/>
          </p:cNvSpPr>
          <p:nvPr>
            <p:ph type="title"/>
          </p:nvPr>
        </p:nvSpPr>
        <p:spPr/>
        <p:txBody>
          <a:bodyPr/>
          <a:lstStyle/>
          <a:p>
            <a:pPr eaLnBrk="1" hangingPunct="1"/>
            <a:r>
              <a:rPr lang="en-US" altLang="x-none" dirty="0"/>
              <a:t>Feature Selection</a:t>
            </a:r>
          </a:p>
        </p:txBody>
      </p:sp>
      <p:sp>
        <p:nvSpPr>
          <p:cNvPr id="55298" name="Content Placeholder 1"/>
          <p:cNvSpPr>
            <a:spLocks noGrp="1"/>
          </p:cNvSpPr>
          <p:nvPr>
            <p:ph idx="1"/>
          </p:nvPr>
        </p:nvSpPr>
        <p:spPr>
          <a:xfrm>
            <a:off x="457200" y="1481138"/>
            <a:ext cx="8229600" cy="4691062"/>
          </a:xfrm>
        </p:spPr>
        <p:txBody>
          <a:bodyPr/>
          <a:lstStyle/>
          <a:p>
            <a:pPr eaLnBrk="1" hangingPunct="1"/>
            <a:r>
              <a:rPr lang="en-US" altLang="x-none" sz="2400" b="1"/>
              <a:t>What are good features for sensory processing?</a:t>
            </a:r>
            <a:r>
              <a:rPr lang="en-US" altLang="x-none" sz="2400"/>
              <a:t> </a:t>
            </a:r>
          </a:p>
          <a:p>
            <a:pPr lvl="1" eaLnBrk="1" hangingPunct="1"/>
            <a:r>
              <a:rPr lang="en-US" altLang="x-none" sz="2000"/>
              <a:t>Note: this is crucial “ you cannot make good omelets with rotten eggs”</a:t>
            </a:r>
          </a:p>
          <a:p>
            <a:pPr eaLnBrk="1" hangingPunct="1"/>
            <a:r>
              <a:rPr lang="en-US" altLang="x-none" sz="2400" b="1"/>
              <a:t>We really don’t know! </a:t>
            </a:r>
            <a:r>
              <a:rPr lang="en-US" altLang="x-none" sz="2400"/>
              <a:t>but keep on using almost exclusively the sensory space (audio, video) to find them (SIFT, HOG). </a:t>
            </a:r>
          </a:p>
          <a:p>
            <a:pPr eaLnBrk="1" hangingPunct="1"/>
            <a:r>
              <a:rPr lang="en-US" altLang="x-none" sz="2400" b="1"/>
              <a:t>Does this approach make sense? </a:t>
            </a:r>
            <a:r>
              <a:rPr lang="en-US" altLang="x-none" sz="2400"/>
              <a:t>Probably not….. Because of the complexity and variability of the sensed signals (differences in illumination, shape, noise, context), while we only need invariants in MODEL space!</a:t>
            </a:r>
          </a:p>
          <a:p>
            <a:pPr eaLnBrk="1" hangingPunct="1"/>
            <a:r>
              <a:rPr lang="en-US" altLang="x-none" sz="2400" b="1"/>
              <a:t>Are there alternatives</a:t>
            </a:r>
            <a:r>
              <a:rPr lang="en-US" altLang="x-none" sz="2400"/>
              <a:t>? Of course there are, deep learning is one of them, but it is not the only one. We organisms are another one</a:t>
            </a:r>
            <a:r>
              <a:rPr lang="mr-IN" altLang="x-none" sz="2400">
                <a:ea typeface="Mangal" charset="0"/>
              </a:rPr>
              <a:t>…</a:t>
            </a:r>
            <a:r>
              <a:rPr lang="en-US" altLang="x-none" sz="2400"/>
              <a:t>.</a:t>
            </a:r>
          </a:p>
        </p:txBody>
      </p:sp>
      <p:sp>
        <p:nvSpPr>
          <p:cNvPr id="5"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1"/>
          <p:cNvSpPr>
            <a:spLocks noGrp="1"/>
          </p:cNvSpPr>
          <p:nvPr>
            <p:ph type="sldNum" sz="quarter" idx="12"/>
          </p:nvPr>
        </p:nvSpPr>
        <p:spPr/>
        <p:txBody>
          <a:bodyPr/>
          <a:lstStyle/>
          <a:p>
            <a:pPr>
              <a:defRPr/>
            </a:pPr>
            <a:fld id="{9D0BD7B4-B46C-A248-B9A7-656CC1081777}" type="slidenum">
              <a:rPr lang="en-US">
                <a:ea typeface="MS PGothic" pitchFamily="34" charset="-128"/>
              </a:rPr>
              <a:pPr>
                <a:defRPr/>
              </a:pPr>
              <a:t>3</a:t>
            </a:fld>
            <a:endParaRPr lang="en-US">
              <a:ea typeface="MS PGothic" pitchFamily="34" charset="-128"/>
            </a:endParaRPr>
          </a:p>
        </p:txBody>
      </p:sp>
      <p:sp>
        <p:nvSpPr>
          <p:cNvPr id="5123" name="Rectangle 1033"/>
          <p:cNvSpPr>
            <a:spLocks noChangeArrowheads="1"/>
          </p:cNvSpPr>
          <p:nvPr/>
        </p:nvSpPr>
        <p:spPr bwMode="auto">
          <a:xfrm>
            <a:off x="2149475" y="457200"/>
            <a:ext cx="5246688" cy="585788"/>
          </a:xfrm>
          <a:prstGeom prst="rect">
            <a:avLst/>
          </a:prstGeom>
          <a:noFill/>
          <a:ln w="9525">
            <a:noFill/>
            <a:miter lim="800000"/>
            <a:headEnd/>
            <a:tailEnd/>
          </a:ln>
        </p:spPr>
        <p:txBody>
          <a:bodyPr wrap="none" lIns="92075" tIns="46038" rIns="92075" bIns="46038">
            <a:spAutoFit/>
          </a:bodyPr>
          <a:lstStyle/>
          <a:p>
            <a:pPr algn="ctr">
              <a:spcBef>
                <a:spcPct val="20000"/>
              </a:spcBef>
              <a:defRPr/>
            </a:pPr>
            <a:r>
              <a:rPr lang="en-US" sz="3200" dirty="0">
                <a:latin typeface="+mn-lt"/>
                <a:cs typeface="Arial" pitchFamily="34" charset="0"/>
              </a:rPr>
              <a:t>Functions of Human Cognition</a:t>
            </a:r>
          </a:p>
        </p:txBody>
      </p:sp>
      <p:sp>
        <p:nvSpPr>
          <p:cNvPr id="20483" name="Rectangle 1034"/>
          <p:cNvSpPr>
            <a:spLocks noChangeArrowheads="1"/>
          </p:cNvSpPr>
          <p:nvPr/>
        </p:nvSpPr>
        <p:spPr bwMode="auto">
          <a:xfrm>
            <a:off x="153988" y="1497013"/>
            <a:ext cx="89916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a:defRPr sz="2400">
                <a:solidFill>
                  <a:schemeClr val="tx1"/>
                </a:solidFill>
                <a:latin typeface="Times New Roman" charset="0"/>
              </a:defRPr>
            </a:lvl5pPr>
            <a:lvl6pPr eaLnBrk="0" fontAlgn="base" hangingPunct="0">
              <a:spcBef>
                <a:spcPct val="0"/>
              </a:spcBef>
              <a:spcAft>
                <a:spcPct val="0"/>
              </a:spcAft>
              <a:defRPr sz="2400">
                <a:solidFill>
                  <a:schemeClr val="tx1"/>
                </a:solidFill>
                <a:latin typeface="Times New Roman" charset="0"/>
              </a:defRPr>
            </a:lvl6pPr>
            <a:lvl7pPr eaLnBrk="0" fontAlgn="base" hangingPunct="0">
              <a:spcBef>
                <a:spcPct val="0"/>
              </a:spcBef>
              <a:spcAft>
                <a:spcPct val="0"/>
              </a:spcAft>
              <a:defRPr sz="2400">
                <a:solidFill>
                  <a:schemeClr val="tx1"/>
                </a:solidFill>
                <a:latin typeface="Times New Roman" charset="0"/>
              </a:defRPr>
            </a:lvl7pPr>
            <a:lvl8pPr eaLnBrk="0" fontAlgn="base" hangingPunct="0">
              <a:spcBef>
                <a:spcPct val="0"/>
              </a:spcBef>
              <a:spcAft>
                <a:spcPct val="0"/>
              </a:spcAft>
              <a:defRPr sz="2400">
                <a:solidFill>
                  <a:schemeClr val="tx1"/>
                </a:solidFill>
                <a:latin typeface="Times New Roman" charset="0"/>
              </a:defRPr>
            </a:lvl8pPr>
            <a:lvl9pPr eaLnBrk="0" fontAlgn="base" hangingPunct="0">
              <a:spcBef>
                <a:spcPct val="0"/>
              </a:spcBef>
              <a:spcAft>
                <a:spcPct val="0"/>
              </a:spcAft>
              <a:defRPr sz="2400">
                <a:solidFill>
                  <a:schemeClr val="tx1"/>
                </a:solidFill>
                <a:latin typeface="Times New Roman" charset="0"/>
              </a:defRPr>
            </a:lvl9pPr>
          </a:lstStyle>
          <a:p>
            <a:pPr>
              <a:spcBef>
                <a:spcPct val="20000"/>
              </a:spcBef>
            </a:pPr>
            <a:r>
              <a:rPr lang="en-US" altLang="x-none" dirty="0">
                <a:latin typeface="Calibri" charset="0"/>
                <a:ea typeface="Arial" charset="0"/>
                <a:cs typeface="Arial" charset="0"/>
              </a:rPr>
              <a:t>Cognition is difficult to define: “The mental process by which </a:t>
            </a:r>
            <a:r>
              <a:rPr lang="en-US" altLang="x-none" b="1" dirty="0">
                <a:latin typeface="Calibri" charset="0"/>
                <a:ea typeface="Arial" charset="0"/>
                <a:cs typeface="Arial" charset="0"/>
              </a:rPr>
              <a:t>knowledge</a:t>
            </a:r>
            <a:r>
              <a:rPr lang="en-US" altLang="x-none" dirty="0">
                <a:latin typeface="Calibri" charset="0"/>
                <a:ea typeface="Arial" charset="0"/>
                <a:cs typeface="Arial" charset="0"/>
              </a:rPr>
              <a:t> is acquired, including perception, intuition, and reasoning”.</a:t>
            </a:r>
          </a:p>
          <a:p>
            <a:pPr>
              <a:spcBef>
                <a:spcPct val="20000"/>
              </a:spcBef>
            </a:pPr>
            <a:r>
              <a:rPr lang="en-US" altLang="x-none" dirty="0">
                <a:latin typeface="Calibri" charset="0"/>
                <a:ea typeface="Arial" charset="0"/>
                <a:cs typeface="Arial" charset="0"/>
              </a:rPr>
              <a:t>Cognition is known to exist in biological organisms, so it is perhaps more efficient to identify the cognitive system’s functions. There are four fundamental functions in cognition</a:t>
            </a:r>
          </a:p>
          <a:p>
            <a:pPr lvl="4">
              <a:spcBef>
                <a:spcPct val="20000"/>
              </a:spcBef>
            </a:pPr>
            <a:r>
              <a:rPr lang="en-US" altLang="x-none" dirty="0">
                <a:latin typeface="Calibri" charset="0"/>
                <a:ea typeface="Arial" charset="0"/>
                <a:cs typeface="Arial" charset="0"/>
              </a:rPr>
              <a:t>Attention</a:t>
            </a:r>
          </a:p>
          <a:p>
            <a:pPr lvl="4">
              <a:spcBef>
                <a:spcPct val="20000"/>
              </a:spcBef>
            </a:pPr>
            <a:r>
              <a:rPr lang="en-US" altLang="x-none" dirty="0">
                <a:latin typeface="Calibri" charset="0"/>
                <a:ea typeface="Arial" charset="0"/>
                <a:cs typeface="Arial" charset="0"/>
              </a:rPr>
              <a:t>Memory</a:t>
            </a:r>
          </a:p>
          <a:p>
            <a:pPr lvl="4">
              <a:spcBef>
                <a:spcPct val="20000"/>
              </a:spcBef>
            </a:pPr>
            <a:r>
              <a:rPr lang="en-US" altLang="x-none" dirty="0">
                <a:latin typeface="Calibri" charset="0"/>
                <a:ea typeface="Arial" charset="0"/>
                <a:cs typeface="Arial" charset="0"/>
              </a:rPr>
              <a:t>Perception action cycle</a:t>
            </a:r>
          </a:p>
          <a:p>
            <a:pPr lvl="4">
              <a:spcBef>
                <a:spcPct val="20000"/>
              </a:spcBef>
            </a:pPr>
            <a:r>
              <a:rPr lang="en-US" altLang="x-none" dirty="0">
                <a:latin typeface="Calibri" charset="0"/>
                <a:ea typeface="Arial" charset="0"/>
                <a:cs typeface="Arial" charset="0"/>
              </a:rPr>
              <a:t>Intelligence</a:t>
            </a:r>
          </a:p>
          <a:p>
            <a:pPr>
              <a:spcBef>
                <a:spcPct val="20000"/>
              </a:spcBef>
            </a:pPr>
            <a:r>
              <a:rPr lang="en-US" altLang="x-none" dirty="0">
                <a:latin typeface="Calibri" charset="0"/>
                <a:ea typeface="Arial" charset="0"/>
                <a:cs typeface="Arial" charset="0"/>
              </a:rPr>
              <a:t>In order to create cognitive engineering systems, they have to be understood and translated into architectures and algorithms.</a:t>
            </a:r>
            <a:endParaRPr lang="en-US" altLang="x-none" dirty="0">
              <a:solidFill>
                <a:srgbClr val="FFFFFF"/>
              </a:solidFill>
              <a:latin typeface="Calibri" charset="0"/>
              <a:ea typeface="Arial" charset="0"/>
              <a:cs typeface="Arial" charset="0"/>
            </a:endParaRPr>
          </a:p>
          <a:p>
            <a:pPr>
              <a:spcBef>
                <a:spcPct val="20000"/>
              </a:spcBef>
            </a:pPr>
            <a:endParaRPr lang="en-US" altLang="x-none" dirty="0">
              <a:latin typeface="Calibri" charset="0"/>
              <a:ea typeface="Arial" charset="0"/>
              <a:cs typeface="Arial" charset="0"/>
            </a:endParaRPr>
          </a:p>
        </p:txBody>
      </p:sp>
      <p:sp>
        <p:nvSpPr>
          <p:cNvPr id="5"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2"/>
          <p:cNvSpPr>
            <a:spLocks noGrp="1"/>
          </p:cNvSpPr>
          <p:nvPr>
            <p:ph type="title"/>
          </p:nvPr>
        </p:nvSpPr>
        <p:spPr/>
        <p:txBody>
          <a:bodyPr/>
          <a:lstStyle/>
          <a:p>
            <a:pPr eaLnBrk="1" hangingPunct="1"/>
            <a:r>
              <a:rPr lang="en-US" altLang="x-none" dirty="0"/>
              <a:t>Supervised Learning Machine Architecture</a:t>
            </a:r>
          </a:p>
        </p:txBody>
      </p:sp>
      <p:sp>
        <p:nvSpPr>
          <p:cNvPr id="55298" name="Content Placeholder 1"/>
          <p:cNvSpPr>
            <a:spLocks noGrp="1"/>
          </p:cNvSpPr>
          <p:nvPr>
            <p:ph idx="1"/>
          </p:nvPr>
        </p:nvSpPr>
        <p:spPr>
          <a:xfrm>
            <a:off x="457200" y="1599883"/>
            <a:ext cx="8229600" cy="4691062"/>
          </a:xfrm>
        </p:spPr>
        <p:txBody>
          <a:bodyPr/>
          <a:lstStyle/>
          <a:p>
            <a:pPr eaLnBrk="1" hangingPunct="1"/>
            <a:r>
              <a:rPr lang="en-US" altLang="x-none" sz="2400" dirty="0"/>
              <a:t>A learning machine is composed of 3 different parts</a:t>
            </a:r>
          </a:p>
          <a:p>
            <a:pPr eaLnBrk="1" hangingPunct="1"/>
            <a:endParaRPr lang="en-US" altLang="x-none" sz="2400" dirty="0"/>
          </a:p>
          <a:p>
            <a:pPr marL="0" indent="0" eaLnBrk="1" hangingPunct="1">
              <a:buNone/>
            </a:pPr>
            <a:r>
              <a:rPr lang="en-US" altLang="x-none" sz="2400" dirty="0"/>
              <a:t>MAPPER</a:t>
            </a:r>
          </a:p>
          <a:p>
            <a:pPr marL="0" indent="0" eaLnBrk="1" hangingPunct="1">
              <a:buNone/>
            </a:pPr>
            <a:r>
              <a:rPr lang="en-US" altLang="x-none" sz="2400" dirty="0"/>
              <a:t>COST</a:t>
            </a:r>
          </a:p>
          <a:p>
            <a:pPr marL="0" indent="0" eaLnBrk="1" hangingPunct="1">
              <a:buNone/>
            </a:pPr>
            <a:r>
              <a:rPr lang="en-US" altLang="x-none" sz="2400" dirty="0"/>
              <a:t>LEARNING </a:t>
            </a:r>
            <a:r>
              <a:rPr lang="en-US" altLang="x-none" sz="2400" dirty="0" err="1"/>
              <a:t>Alg</a:t>
            </a:r>
            <a:endParaRPr lang="en-US" altLang="x-none" sz="2400" dirty="0"/>
          </a:p>
        </p:txBody>
      </p:sp>
      <p:sp>
        <p:nvSpPr>
          <p:cNvPr id="5" name="Footer Placeholder 3"/>
          <p:cNvSpPr>
            <a:spLocks noGrp="1"/>
          </p:cNvSpPr>
          <p:nvPr>
            <p:ph type="ftr" sz="quarter" idx="11"/>
          </p:nvPr>
        </p:nvSpPr>
        <p:spPr/>
        <p:txBody>
          <a:bodyPr/>
          <a:lstStyle/>
          <a:p>
            <a:pPr>
              <a:defRPr/>
            </a:pPr>
            <a:r>
              <a:rPr lang="en-US"/>
              <a:t>CNEL, University of Florida, University of Florida</a:t>
            </a:r>
          </a:p>
        </p:txBody>
      </p:sp>
      <p:grpSp>
        <p:nvGrpSpPr>
          <p:cNvPr id="31" name="Group 30"/>
          <p:cNvGrpSpPr/>
          <p:nvPr/>
        </p:nvGrpSpPr>
        <p:grpSpPr>
          <a:xfrm>
            <a:off x="2719388" y="2472243"/>
            <a:ext cx="4474993" cy="2813625"/>
            <a:chOff x="2719388" y="2472243"/>
            <a:chExt cx="4474993" cy="2813625"/>
          </a:xfrm>
        </p:grpSpPr>
        <p:sp>
          <p:nvSpPr>
            <p:cNvPr id="9" name="Text Box 4"/>
            <p:cNvSpPr txBox="1">
              <a:spLocks noChangeArrowheads="1"/>
            </p:cNvSpPr>
            <p:nvPr/>
          </p:nvSpPr>
          <p:spPr bwMode="auto">
            <a:xfrm>
              <a:off x="3615854" y="4701093"/>
              <a:ext cx="1050288" cy="584775"/>
            </a:xfrm>
            <a:prstGeom prst="rect">
              <a:avLst/>
            </a:prstGeom>
            <a:noFill/>
            <a:ln w="25400">
              <a:solidFill>
                <a:srgbClr val="66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dirty="0">
                  <a:solidFill>
                    <a:schemeClr val="tx2"/>
                  </a:solidFill>
                  <a:latin typeface="Arial" charset="0"/>
                  <a:ea typeface="ＭＳ Ｐゴシック" charset="0"/>
                </a:rPr>
                <a:t>Learning </a:t>
              </a:r>
            </a:p>
            <a:p>
              <a:pPr algn="ctr">
                <a:defRPr/>
              </a:pPr>
              <a:r>
                <a:rPr lang="en-US" sz="1600" dirty="0">
                  <a:solidFill>
                    <a:schemeClr val="tx2"/>
                  </a:solidFill>
                  <a:latin typeface="Arial" charset="0"/>
                  <a:ea typeface="ＭＳ Ｐゴシック" charset="0"/>
                </a:rPr>
                <a:t>Algorithm</a:t>
              </a:r>
            </a:p>
          </p:txBody>
        </p:sp>
        <p:sp>
          <p:nvSpPr>
            <p:cNvPr id="10" name="Text Box 5"/>
            <p:cNvSpPr txBox="1">
              <a:spLocks noChangeArrowheads="1"/>
            </p:cNvSpPr>
            <p:nvPr/>
          </p:nvSpPr>
          <p:spPr bwMode="auto">
            <a:xfrm>
              <a:off x="3952875" y="3504118"/>
              <a:ext cx="998538" cy="655638"/>
            </a:xfrm>
            <a:prstGeom prst="rect">
              <a:avLst/>
            </a:prstGeom>
            <a:noFill/>
            <a:ln w="25400">
              <a:solidFill>
                <a:srgbClr val="66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solidFill>
                    <a:schemeClr val="tx2"/>
                  </a:solidFill>
                  <a:latin typeface="Arial" charset="0"/>
                  <a:ea typeface="ＭＳ Ｐゴシック" charset="0"/>
                </a:rPr>
                <a:t>Adaptive</a:t>
              </a:r>
            </a:p>
            <a:p>
              <a:pPr algn="ctr">
                <a:defRPr/>
              </a:pPr>
              <a:r>
                <a:rPr lang="en-US" sz="1600">
                  <a:solidFill>
                    <a:schemeClr val="tx2"/>
                  </a:solidFill>
                  <a:latin typeface="Arial" charset="0"/>
                  <a:ea typeface="ＭＳ Ｐゴシック" charset="0"/>
                </a:rPr>
                <a:t>System</a:t>
              </a:r>
            </a:p>
          </p:txBody>
        </p:sp>
        <p:sp>
          <p:nvSpPr>
            <p:cNvPr id="11" name="Line 6"/>
            <p:cNvSpPr>
              <a:spLocks noChangeShapeType="1"/>
            </p:cNvSpPr>
            <p:nvPr/>
          </p:nvSpPr>
          <p:spPr bwMode="auto">
            <a:xfrm>
              <a:off x="4943475" y="3824793"/>
              <a:ext cx="782638" cy="0"/>
            </a:xfrm>
            <a:prstGeom prst="line">
              <a:avLst/>
            </a:prstGeom>
            <a:noFill/>
            <a:ln w="25400">
              <a:solidFill>
                <a:srgbClr val="66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dirty="0">
                <a:ea typeface="ＭＳ Ｐゴシック" charset="0"/>
              </a:endParaRPr>
            </a:p>
          </p:txBody>
        </p:sp>
        <p:sp>
          <p:nvSpPr>
            <p:cNvPr id="12" name="Line 7"/>
            <p:cNvSpPr>
              <a:spLocks noChangeShapeType="1"/>
            </p:cNvSpPr>
            <p:nvPr/>
          </p:nvSpPr>
          <p:spPr bwMode="auto">
            <a:xfrm>
              <a:off x="2747963" y="3829556"/>
              <a:ext cx="1214437" cy="0"/>
            </a:xfrm>
            <a:prstGeom prst="line">
              <a:avLst/>
            </a:prstGeom>
            <a:noFill/>
            <a:ln w="25400">
              <a:solidFill>
                <a:srgbClr val="66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ea typeface="ＭＳ Ｐゴシック" charset="0"/>
              </a:endParaRPr>
            </a:p>
          </p:txBody>
        </p:sp>
        <p:sp>
          <p:nvSpPr>
            <p:cNvPr id="13" name="Text Box 8"/>
            <p:cNvSpPr txBox="1">
              <a:spLocks noChangeArrowheads="1"/>
            </p:cNvSpPr>
            <p:nvPr/>
          </p:nvSpPr>
          <p:spPr bwMode="auto">
            <a:xfrm>
              <a:off x="2719388" y="3489831"/>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rgbClr val="6633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Arial" charset="0"/>
                  <a:ea typeface="ＭＳ Ｐゴシック" charset="0"/>
                </a:rPr>
                <a:t>Data x</a:t>
              </a:r>
            </a:p>
          </p:txBody>
        </p:sp>
        <p:sp>
          <p:nvSpPr>
            <p:cNvPr id="14" name="Text Box 9"/>
            <p:cNvSpPr txBox="1">
              <a:spLocks noChangeArrowheads="1"/>
            </p:cNvSpPr>
            <p:nvPr/>
          </p:nvSpPr>
          <p:spPr bwMode="auto">
            <a:xfrm>
              <a:off x="4216400" y="4378831"/>
              <a:ext cx="1017588" cy="244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rgbClr val="6633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0" tIns="0" rIns="0" bIns="0">
              <a:spAutoFit/>
            </a:bodyPr>
            <a:lstStyle/>
            <a:p>
              <a:pPr algn="ctr">
                <a:defRPr/>
              </a:pPr>
              <a:r>
                <a:rPr lang="en-US" sz="1600">
                  <a:latin typeface="Arial" charset="0"/>
                  <a:ea typeface="ＭＳ Ｐゴシック" charset="0"/>
                </a:rPr>
                <a:t>Information</a:t>
              </a:r>
            </a:p>
          </p:txBody>
        </p:sp>
        <p:sp>
          <p:nvSpPr>
            <p:cNvPr id="15" name="Text Box 10"/>
            <p:cNvSpPr txBox="1">
              <a:spLocks noChangeArrowheads="1"/>
            </p:cNvSpPr>
            <p:nvPr/>
          </p:nvSpPr>
          <p:spPr bwMode="auto">
            <a:xfrm>
              <a:off x="4953000" y="3489831"/>
              <a:ext cx="79533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25400">
                  <a:solidFill>
                    <a:srgbClr val="6633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Arial" charset="0"/>
                  <a:ea typeface="ＭＳ Ｐゴシック" charset="0"/>
                </a:rPr>
                <a:t>Output</a:t>
              </a:r>
            </a:p>
          </p:txBody>
        </p:sp>
        <p:sp>
          <p:nvSpPr>
            <p:cNvPr id="17" name="Line 12"/>
            <p:cNvSpPr>
              <a:spLocks noChangeShapeType="1"/>
            </p:cNvSpPr>
            <p:nvPr/>
          </p:nvSpPr>
          <p:spPr bwMode="auto">
            <a:xfrm flipH="1">
              <a:off x="4738688" y="5037643"/>
              <a:ext cx="1495425" cy="0"/>
            </a:xfrm>
            <a:prstGeom prst="line">
              <a:avLst/>
            </a:prstGeom>
            <a:noFill/>
            <a:ln w="25400">
              <a:solidFill>
                <a:srgbClr val="6633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0" name="Line 15"/>
            <p:cNvSpPr>
              <a:spLocks noChangeShapeType="1"/>
            </p:cNvSpPr>
            <p:nvPr/>
          </p:nvSpPr>
          <p:spPr bwMode="auto">
            <a:xfrm flipV="1">
              <a:off x="4154488" y="3348543"/>
              <a:ext cx="660400" cy="1041400"/>
            </a:xfrm>
            <a:prstGeom prst="line">
              <a:avLst/>
            </a:prstGeom>
            <a:noFill/>
            <a:ln w="38100">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1" name="Line 16"/>
            <p:cNvSpPr>
              <a:spLocks noChangeShapeType="1"/>
            </p:cNvSpPr>
            <p:nvPr/>
          </p:nvSpPr>
          <p:spPr bwMode="auto">
            <a:xfrm flipV="1">
              <a:off x="4154488" y="4389943"/>
              <a:ext cx="0" cy="317500"/>
            </a:xfrm>
            <a:prstGeom prst="line">
              <a:avLst/>
            </a:prstGeom>
            <a:noFill/>
            <a:ln w="38100">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2" name="Line 17"/>
            <p:cNvSpPr>
              <a:spLocks noChangeShapeType="1"/>
            </p:cNvSpPr>
            <p:nvPr/>
          </p:nvSpPr>
          <p:spPr bwMode="auto">
            <a:xfrm>
              <a:off x="5864225" y="2716718"/>
              <a:ext cx="0" cy="92710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3" name="Text Box 18"/>
            <p:cNvSpPr txBox="1">
              <a:spLocks noChangeArrowheads="1"/>
            </p:cNvSpPr>
            <p:nvPr/>
          </p:nvSpPr>
          <p:spPr bwMode="auto">
            <a:xfrm>
              <a:off x="6059488" y="2472243"/>
              <a:ext cx="78263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defRPr/>
              </a:pPr>
              <a:r>
                <a:rPr lang="en-US" sz="1600">
                  <a:latin typeface="Arial" charset="0"/>
                  <a:ea typeface="ＭＳ Ｐゴシック" charset="0"/>
                </a:rPr>
                <a:t>Data d</a:t>
              </a:r>
            </a:p>
          </p:txBody>
        </p:sp>
        <p:sp>
          <p:nvSpPr>
            <p:cNvPr id="24" name="Oval 19"/>
            <p:cNvSpPr>
              <a:spLocks noChangeArrowheads="1"/>
            </p:cNvSpPr>
            <p:nvPr/>
          </p:nvSpPr>
          <p:spPr bwMode="auto">
            <a:xfrm>
              <a:off x="5694363" y="3604131"/>
              <a:ext cx="325437" cy="314325"/>
            </a:xfrm>
            <a:prstGeom prst="ellipse">
              <a:avLst/>
            </a:prstGeom>
            <a:noFill/>
            <a:ln w="9525">
              <a:solidFill>
                <a:schemeClr val="hlink"/>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ea typeface="ＭＳ Ｐゴシック" charset="0"/>
              </a:endParaRPr>
            </a:p>
          </p:txBody>
        </p:sp>
        <p:sp>
          <p:nvSpPr>
            <p:cNvPr id="25" name="Line 20"/>
            <p:cNvSpPr>
              <a:spLocks noChangeShapeType="1"/>
            </p:cNvSpPr>
            <p:nvPr/>
          </p:nvSpPr>
          <p:spPr bwMode="auto">
            <a:xfrm>
              <a:off x="6059488" y="3788281"/>
              <a:ext cx="22225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 name="Rectangle 1"/>
            <p:cNvSpPr/>
            <p:nvPr/>
          </p:nvSpPr>
          <p:spPr>
            <a:xfrm>
              <a:off x="5843588" y="4159756"/>
              <a:ext cx="914400" cy="54133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924214" y="4177873"/>
              <a:ext cx="915635" cy="584775"/>
            </a:xfrm>
            <a:prstGeom prst="rect">
              <a:avLst/>
            </a:prstGeom>
            <a:noFill/>
          </p:spPr>
          <p:txBody>
            <a:bodyPr wrap="none" rtlCol="0">
              <a:spAutoFit/>
            </a:bodyPr>
            <a:lstStyle/>
            <a:p>
              <a:r>
                <a:rPr lang="en-US" sz="1600" dirty="0">
                  <a:latin typeface="+mn-lt"/>
                </a:rPr>
                <a:t>Cost</a:t>
              </a:r>
            </a:p>
            <a:p>
              <a:r>
                <a:rPr lang="en-US" sz="1600" dirty="0">
                  <a:latin typeface="+mn-lt"/>
                </a:rPr>
                <a:t>Function</a:t>
              </a:r>
            </a:p>
          </p:txBody>
        </p:sp>
        <p:sp>
          <p:nvSpPr>
            <p:cNvPr id="27" name="Line 17"/>
            <p:cNvSpPr>
              <a:spLocks noChangeShapeType="1"/>
            </p:cNvSpPr>
            <p:nvPr/>
          </p:nvSpPr>
          <p:spPr bwMode="auto">
            <a:xfrm>
              <a:off x="6303961" y="3780343"/>
              <a:ext cx="1" cy="373063"/>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28" name="Line 17"/>
            <p:cNvSpPr>
              <a:spLocks noChangeShapeType="1"/>
            </p:cNvSpPr>
            <p:nvPr/>
          </p:nvSpPr>
          <p:spPr bwMode="auto">
            <a:xfrm>
              <a:off x="6281736" y="4701094"/>
              <a:ext cx="1" cy="33655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ea typeface="ＭＳ Ｐゴシック" charset="0"/>
              </a:endParaRPr>
            </a:p>
          </p:txBody>
        </p:sp>
        <p:sp>
          <p:nvSpPr>
            <p:cNvPr id="4" name="TextBox 3"/>
            <p:cNvSpPr txBox="1"/>
            <p:nvPr/>
          </p:nvSpPr>
          <p:spPr>
            <a:xfrm>
              <a:off x="5274447" y="3945414"/>
              <a:ext cx="300082" cy="400110"/>
            </a:xfrm>
            <a:prstGeom prst="rect">
              <a:avLst/>
            </a:prstGeom>
            <a:noFill/>
          </p:spPr>
          <p:txBody>
            <a:bodyPr wrap="none" rtlCol="0">
              <a:spAutoFit/>
            </a:bodyPr>
            <a:lstStyle/>
            <a:p>
              <a:r>
                <a:rPr lang="en-US" sz="2000" dirty="0">
                  <a:latin typeface="+mn-lt"/>
                </a:rPr>
                <a:t>y</a:t>
              </a:r>
            </a:p>
          </p:txBody>
        </p:sp>
        <p:sp>
          <p:nvSpPr>
            <p:cNvPr id="30" name="TextBox 29"/>
            <p:cNvSpPr txBox="1"/>
            <p:nvPr/>
          </p:nvSpPr>
          <p:spPr>
            <a:xfrm>
              <a:off x="6426927" y="3502530"/>
              <a:ext cx="767454" cy="400110"/>
            </a:xfrm>
            <a:prstGeom prst="rect">
              <a:avLst/>
            </a:prstGeom>
            <a:noFill/>
          </p:spPr>
          <p:txBody>
            <a:bodyPr wrap="none" rtlCol="0">
              <a:spAutoFit/>
            </a:bodyPr>
            <a:lstStyle/>
            <a:p>
              <a:r>
                <a:rPr lang="en-US" sz="2000" dirty="0">
                  <a:latin typeface="+mn-lt"/>
                </a:rPr>
                <a:t>e=d-y</a:t>
              </a:r>
            </a:p>
          </p:txBody>
        </p:sp>
        <p:sp>
          <p:nvSpPr>
            <p:cNvPr id="29" name="TextBox 28"/>
            <p:cNvSpPr txBox="1"/>
            <p:nvPr/>
          </p:nvSpPr>
          <p:spPr>
            <a:xfrm>
              <a:off x="5683380" y="3522384"/>
              <a:ext cx="357790" cy="461665"/>
            </a:xfrm>
            <a:prstGeom prst="rect">
              <a:avLst/>
            </a:prstGeom>
            <a:noFill/>
          </p:spPr>
          <p:txBody>
            <a:bodyPr wrap="none" rtlCol="0">
              <a:spAutoFit/>
            </a:bodyPr>
            <a:lstStyle/>
            <a:p>
              <a:r>
                <a:rPr lang="en-US"/>
                <a:t>+</a:t>
              </a:r>
            </a:p>
          </p:txBody>
        </p:sp>
      </p:grpSp>
    </p:spTree>
    <p:extLst>
      <p:ext uri="{BB962C8B-B14F-4D97-AF65-F5344CB8AC3E}">
        <p14:creationId xmlns:p14="http://schemas.microsoft.com/office/powerpoint/2010/main" val="271819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2163" y="6227763"/>
            <a:ext cx="7559675" cy="130175"/>
          </a:xfrm>
          <a:custGeom>
            <a:avLst/>
            <a:gdLst/>
            <a:ahLst/>
            <a:cxnLst/>
            <a:rect l="l" t="t" r="r" b="b"/>
            <a:pathLst>
              <a:path w="8839200" h="152400">
                <a:moveTo>
                  <a:pt x="0" y="0"/>
                </a:moveTo>
                <a:lnTo>
                  <a:pt x="0" y="152400"/>
                </a:lnTo>
                <a:lnTo>
                  <a:pt x="8839187" y="152400"/>
                </a:lnTo>
                <a:lnTo>
                  <a:pt x="8839187" y="0"/>
                </a:lnTo>
                <a:lnTo>
                  <a:pt x="0" y="0"/>
                </a:lnTo>
                <a:close/>
              </a:path>
            </a:pathLst>
          </a:custGeom>
          <a:solidFill>
            <a:srgbClr val="FFFFFF"/>
          </a:solidFill>
        </p:spPr>
        <p:txBody>
          <a:bodyPr lIns="0" tIns="0" rIns="0" bIns="0"/>
          <a:lstStyle/>
          <a:p>
            <a:pPr>
              <a:defRPr/>
            </a:pPr>
            <a:endParaRPr sz="2052"/>
          </a:p>
        </p:txBody>
      </p:sp>
      <p:sp>
        <p:nvSpPr>
          <p:cNvPr id="3" name="object 3"/>
          <p:cNvSpPr/>
          <p:nvPr/>
        </p:nvSpPr>
        <p:spPr>
          <a:xfrm>
            <a:off x="727075" y="231775"/>
            <a:ext cx="7559675" cy="1192213"/>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a:defRPr/>
            </a:pPr>
            <a:endParaRPr sz="2052"/>
          </a:p>
        </p:txBody>
      </p:sp>
      <p:sp>
        <p:nvSpPr>
          <p:cNvPr id="4" name="object 4"/>
          <p:cNvSpPr/>
          <p:nvPr/>
        </p:nvSpPr>
        <p:spPr>
          <a:xfrm>
            <a:off x="661988" y="493713"/>
            <a:ext cx="130175" cy="5864225"/>
          </a:xfrm>
          <a:custGeom>
            <a:avLst/>
            <a:gdLst/>
            <a:ahLst/>
            <a:cxnLst/>
            <a:rect l="l" t="t" r="r" b="b"/>
            <a:pathLst>
              <a:path w="152400" h="6858000">
                <a:moveTo>
                  <a:pt x="0" y="0"/>
                </a:moveTo>
                <a:lnTo>
                  <a:pt x="0" y="6858000"/>
                </a:lnTo>
                <a:lnTo>
                  <a:pt x="152400" y="6858000"/>
                </a:lnTo>
                <a:lnTo>
                  <a:pt x="152399" y="0"/>
                </a:lnTo>
                <a:lnTo>
                  <a:pt x="0" y="0"/>
                </a:lnTo>
                <a:close/>
              </a:path>
            </a:pathLst>
          </a:custGeom>
          <a:solidFill>
            <a:srgbClr val="FFFFFF"/>
          </a:solidFill>
        </p:spPr>
        <p:txBody>
          <a:bodyPr lIns="0" tIns="0" rIns="0" bIns="0"/>
          <a:lstStyle/>
          <a:p>
            <a:pPr>
              <a:defRPr/>
            </a:pPr>
            <a:endParaRPr sz="2052"/>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a:defRPr/>
            </a:pPr>
            <a:endParaRPr sz="2052"/>
          </a:p>
        </p:txBody>
      </p:sp>
      <p:sp>
        <p:nvSpPr>
          <p:cNvPr id="13" name="object 13"/>
          <p:cNvSpPr txBox="1">
            <a:spLocks noGrp="1"/>
          </p:cNvSpPr>
          <p:nvPr>
            <p:ph type="title"/>
          </p:nvPr>
        </p:nvSpPr>
        <p:spPr>
          <a:xfrm>
            <a:off x="1042988" y="654050"/>
            <a:ext cx="7058025" cy="639763"/>
          </a:xfrm>
        </p:spPr>
        <p:txBody>
          <a:bodyPr lIns="0" tIns="181515" rIns="0" bIns="0" rtlCol="0">
            <a:spAutoFit/>
          </a:bodyPr>
          <a:lstStyle/>
          <a:p>
            <a:pPr eaLnBrk="1" hangingPunct="1">
              <a:defRPr/>
            </a:pPr>
            <a:r>
              <a:rPr lang="en-US" spc="-18" dirty="0"/>
              <a:t>Space-</a:t>
            </a:r>
            <a:r>
              <a:rPr spc="-18" dirty="0"/>
              <a:t>Time Dependenc</a:t>
            </a:r>
            <a:r>
              <a:rPr lang="en-US" spc="-18" dirty="0"/>
              <a:t>ies</a:t>
            </a:r>
            <a:endParaRPr spc="-18" dirty="0"/>
          </a:p>
        </p:txBody>
      </p:sp>
      <p:sp>
        <p:nvSpPr>
          <p:cNvPr id="14" name="object 14"/>
          <p:cNvSpPr/>
          <p:nvPr/>
        </p:nvSpPr>
        <p:spPr>
          <a:xfrm>
            <a:off x="920750" y="1800225"/>
            <a:ext cx="7272338" cy="3908425"/>
          </a:xfrm>
          <a:custGeom>
            <a:avLst/>
            <a:gdLst/>
            <a:ahLst/>
            <a:cxnLst/>
            <a:rect l="l" t="t" r="r" b="b"/>
            <a:pathLst>
              <a:path w="8503920" h="4572000">
                <a:moveTo>
                  <a:pt x="0" y="0"/>
                </a:moveTo>
                <a:lnTo>
                  <a:pt x="0" y="4572000"/>
                </a:lnTo>
                <a:lnTo>
                  <a:pt x="8503919" y="4572000"/>
                </a:lnTo>
                <a:lnTo>
                  <a:pt x="8503919" y="0"/>
                </a:lnTo>
                <a:lnTo>
                  <a:pt x="0" y="0"/>
                </a:lnTo>
                <a:close/>
              </a:path>
            </a:pathLst>
          </a:custGeom>
          <a:solidFill>
            <a:srgbClr val="FFFFFF"/>
          </a:solidFill>
        </p:spPr>
        <p:txBody>
          <a:bodyPr lIns="0" tIns="0" rIns="0" bIns="0"/>
          <a:lstStyle/>
          <a:p>
            <a:pPr>
              <a:defRPr/>
            </a:pPr>
            <a:endParaRPr sz="2052"/>
          </a:p>
        </p:txBody>
      </p:sp>
      <p:sp>
        <p:nvSpPr>
          <p:cNvPr id="56327" name="object 15"/>
          <p:cNvSpPr txBox="1">
            <a:spLocks noChangeArrowheads="1"/>
          </p:cNvSpPr>
          <p:nvPr/>
        </p:nvSpPr>
        <p:spPr bwMode="auto">
          <a:xfrm>
            <a:off x="989013" y="1800225"/>
            <a:ext cx="7896225"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4475" indent="-233363">
              <a:tabLst>
                <a:tab pos="244475" algn="l"/>
              </a:tabLst>
              <a:defRPr sz="2400">
                <a:solidFill>
                  <a:schemeClr val="tx1"/>
                </a:solidFill>
                <a:latin typeface="Times New Roman" charset="0"/>
              </a:defRPr>
            </a:lvl1pPr>
            <a:lvl2pPr marL="244475">
              <a:tabLst>
                <a:tab pos="244475" algn="l"/>
              </a:tabLst>
              <a:defRPr sz="2400">
                <a:solidFill>
                  <a:schemeClr val="tx1"/>
                </a:solidFill>
                <a:latin typeface="Times New Roman" charset="0"/>
              </a:defRPr>
            </a:lvl2pPr>
            <a:lvl3pPr marL="1143000" indent="-228600">
              <a:tabLst>
                <a:tab pos="244475" algn="l"/>
              </a:tabLst>
              <a:defRPr sz="2400">
                <a:solidFill>
                  <a:schemeClr val="tx1"/>
                </a:solidFill>
                <a:latin typeface="Times New Roman" charset="0"/>
              </a:defRPr>
            </a:lvl3pPr>
            <a:lvl4pPr marL="1600200" indent="-228600">
              <a:tabLst>
                <a:tab pos="244475" algn="l"/>
              </a:tabLst>
              <a:defRPr sz="2400">
                <a:solidFill>
                  <a:schemeClr val="tx1"/>
                </a:solidFill>
                <a:latin typeface="Times New Roman" charset="0"/>
              </a:defRPr>
            </a:lvl4pPr>
            <a:lvl5pPr marL="2057400" indent="-228600">
              <a:tabLst>
                <a:tab pos="244475" algn="l"/>
              </a:tabLst>
              <a:defRPr sz="2400">
                <a:solidFill>
                  <a:schemeClr val="tx1"/>
                </a:solidFill>
                <a:latin typeface="Times New Roman" charset="0"/>
              </a:defRPr>
            </a:lvl5pPr>
            <a:lvl6pPr marL="2514600" indent="-228600" eaLnBrk="0" fontAlgn="base" hangingPunct="0">
              <a:spcBef>
                <a:spcPct val="0"/>
              </a:spcBef>
              <a:spcAft>
                <a:spcPct val="0"/>
              </a:spcAft>
              <a:tabLst>
                <a:tab pos="244475" algn="l"/>
              </a:tabLst>
              <a:defRPr sz="2400">
                <a:solidFill>
                  <a:schemeClr val="tx1"/>
                </a:solidFill>
                <a:latin typeface="Times New Roman" charset="0"/>
              </a:defRPr>
            </a:lvl6pPr>
            <a:lvl7pPr marL="2971800" indent="-228600" eaLnBrk="0" fontAlgn="base" hangingPunct="0">
              <a:spcBef>
                <a:spcPct val="0"/>
              </a:spcBef>
              <a:spcAft>
                <a:spcPct val="0"/>
              </a:spcAft>
              <a:tabLst>
                <a:tab pos="244475" algn="l"/>
              </a:tabLst>
              <a:defRPr sz="2400">
                <a:solidFill>
                  <a:schemeClr val="tx1"/>
                </a:solidFill>
                <a:latin typeface="Times New Roman" charset="0"/>
              </a:defRPr>
            </a:lvl7pPr>
            <a:lvl8pPr marL="3429000" indent="-228600" eaLnBrk="0" fontAlgn="base" hangingPunct="0">
              <a:spcBef>
                <a:spcPct val="0"/>
              </a:spcBef>
              <a:spcAft>
                <a:spcPct val="0"/>
              </a:spcAft>
              <a:tabLst>
                <a:tab pos="244475" algn="l"/>
              </a:tabLst>
              <a:defRPr sz="2400">
                <a:solidFill>
                  <a:schemeClr val="tx1"/>
                </a:solidFill>
                <a:latin typeface="Times New Roman" charset="0"/>
              </a:defRPr>
            </a:lvl8pPr>
            <a:lvl9pPr marL="3886200" indent="-228600" eaLnBrk="0" fontAlgn="base" hangingPunct="0">
              <a:spcBef>
                <a:spcPct val="0"/>
              </a:spcBef>
              <a:spcAft>
                <a:spcPct val="0"/>
              </a:spcAft>
              <a:tabLst>
                <a:tab pos="244475" algn="l"/>
              </a:tabLst>
              <a:defRPr sz="2400">
                <a:solidFill>
                  <a:schemeClr val="tx1"/>
                </a:solidFill>
                <a:latin typeface="Times New Roman" charset="0"/>
              </a:defRPr>
            </a:lvl9pPr>
          </a:lstStyle>
          <a:p>
            <a:pPr>
              <a:buClr>
                <a:srgbClr val="126D92"/>
              </a:buClr>
              <a:buSzPct val="85000"/>
              <a:buFont typeface="Wingdings 2" charset="2"/>
              <a:buChar char=""/>
            </a:pPr>
            <a:r>
              <a:rPr lang="en-US" altLang="x-none" sz="2300">
                <a:latin typeface="Calibri" charset="0"/>
                <a:ea typeface="Georgia" charset="0"/>
                <a:cs typeface="Georgia" charset="0"/>
              </a:rPr>
              <a:t>The world and us are high dimensional, hugely complex dynamical systems, i.e. movies in high dimensions</a:t>
            </a:r>
          </a:p>
          <a:p>
            <a:pPr>
              <a:buClr>
                <a:srgbClr val="126D92"/>
              </a:buClr>
              <a:buSzPct val="85000"/>
              <a:buFont typeface="Wingdings 2" charset="2"/>
              <a:buChar char=""/>
            </a:pPr>
            <a:endParaRPr lang="x-none" altLang="x-none" sz="2300">
              <a:latin typeface="Georgia" charset="0"/>
              <a:ea typeface="Georgia" charset="0"/>
              <a:cs typeface="Georgia" charset="0"/>
            </a:endParaRPr>
          </a:p>
          <a:p>
            <a:pPr lvl="1">
              <a:spcBef>
                <a:spcPts val="463"/>
              </a:spcBef>
              <a:buClr>
                <a:srgbClr val="126D92"/>
              </a:buClr>
              <a:buSzPct val="70000"/>
            </a:pPr>
            <a:r>
              <a:rPr lang="en-US" altLang="x-none" sz="1800">
                <a:latin typeface="Georgia" charset="0"/>
                <a:ea typeface="Georgia" charset="0"/>
                <a:cs typeface="Georgia" charset="0"/>
              </a:rPr>
              <a:t>Cosmos</a:t>
            </a:r>
          </a:p>
          <a:p>
            <a:pPr lvl="1">
              <a:spcBef>
                <a:spcPts val="463"/>
              </a:spcBef>
              <a:buClr>
                <a:srgbClr val="126D92"/>
              </a:buClr>
              <a:buSzPct val="70000"/>
              <a:buFont typeface="Wingdings" charset="2"/>
              <a:buChar char=""/>
            </a:pPr>
            <a:r>
              <a:rPr lang="en-US" altLang="x-none" sz="1800">
                <a:latin typeface="Georgia" charset="0"/>
                <a:ea typeface="Georgia" charset="0"/>
                <a:cs typeface="Georgia" charset="0"/>
              </a:rPr>
              <a:t>                                       Seasons, </a:t>
            </a:r>
            <a:r>
              <a:rPr lang="x-none" altLang="x-none" sz="1800">
                <a:latin typeface="Georgia" charset="0"/>
                <a:ea typeface="Georgia" charset="0"/>
                <a:cs typeface="Georgia" charset="0"/>
              </a:rPr>
              <a:t>Circadian cycles</a:t>
            </a:r>
          </a:p>
          <a:p>
            <a:pPr lvl="1">
              <a:spcBef>
                <a:spcPts val="450"/>
              </a:spcBef>
              <a:buClr>
                <a:srgbClr val="126D92"/>
              </a:buClr>
              <a:buSzPct val="70000"/>
              <a:buFont typeface="Wingdings" charset="2"/>
              <a:buChar char=""/>
            </a:pPr>
            <a:r>
              <a:rPr lang="en-US" altLang="x-none" sz="1800">
                <a:latin typeface="Georgia" charset="0"/>
                <a:ea typeface="Georgia" charset="0"/>
                <a:cs typeface="Georgia" charset="0"/>
              </a:rPr>
              <a:t>                                                                                        Heart s</a:t>
            </a:r>
            <a:r>
              <a:rPr lang="x-none" altLang="x-none" sz="1800">
                <a:latin typeface="Georgia" charset="0"/>
                <a:ea typeface="Georgia" charset="0"/>
                <a:cs typeface="Georgia" charset="0"/>
              </a:rPr>
              <a:t>inus rhythm</a:t>
            </a:r>
          </a:p>
        </p:txBody>
      </p:sp>
      <p:pic>
        <p:nvPicPr>
          <p:cNvPr id="56328"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8988" y="3271838"/>
            <a:ext cx="267017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9"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00775" y="4400550"/>
            <a:ext cx="29432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bject 16"/>
          <p:cNvSpPr/>
          <p:nvPr/>
        </p:nvSpPr>
        <p:spPr>
          <a:xfrm>
            <a:off x="3463925" y="3857625"/>
            <a:ext cx="2862263" cy="1566863"/>
          </a:xfrm>
          <a:prstGeom prst="rect">
            <a:avLst/>
          </a:prstGeom>
          <a:blipFill>
            <a:blip r:embed="rId5" cstate="print"/>
            <a:stretch>
              <a:fillRect/>
            </a:stretch>
          </a:blipFill>
        </p:spPr>
        <p:txBody>
          <a:bodyPr lIns="0" tIns="0" rIns="0" bIns="0"/>
          <a:lstStyle/>
          <a:p>
            <a:pPr>
              <a:defRPr/>
            </a:pPr>
            <a:endParaRPr sz="2052"/>
          </a:p>
        </p:txBody>
      </p:sp>
      <p:sp>
        <p:nvSpPr>
          <p:cNvPr id="12"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3425" y="277813"/>
            <a:ext cx="7558088" cy="1192212"/>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a:defRPr/>
            </a:pPr>
            <a:endParaRPr sz="2052"/>
          </a:p>
        </p:txBody>
      </p:sp>
      <p:sp>
        <p:nvSpPr>
          <p:cNvPr id="4" name="object 4"/>
          <p:cNvSpPr/>
          <p:nvPr/>
        </p:nvSpPr>
        <p:spPr>
          <a:xfrm>
            <a:off x="371475" y="6248400"/>
            <a:ext cx="4575175" cy="377825"/>
          </a:xfrm>
          <a:custGeom>
            <a:avLst/>
            <a:gdLst/>
            <a:ahLst/>
            <a:cxnLst/>
            <a:rect l="l" t="t" r="r" b="b"/>
            <a:pathLst>
              <a:path w="152400" h="6858000">
                <a:moveTo>
                  <a:pt x="0" y="0"/>
                </a:moveTo>
                <a:lnTo>
                  <a:pt x="0" y="6858000"/>
                </a:lnTo>
                <a:lnTo>
                  <a:pt x="152400" y="6858000"/>
                </a:lnTo>
                <a:lnTo>
                  <a:pt x="152399" y="0"/>
                </a:lnTo>
                <a:lnTo>
                  <a:pt x="0" y="0"/>
                </a:lnTo>
                <a:close/>
              </a:path>
            </a:pathLst>
          </a:custGeom>
          <a:solidFill>
            <a:srgbClr val="FFFFFF"/>
          </a:solidFill>
        </p:spPr>
        <p:txBody>
          <a:bodyPr lIns="0" tIns="0" rIns="0" bIns="0"/>
          <a:lstStyle/>
          <a:p>
            <a:pPr>
              <a:defRPr/>
            </a:pPr>
            <a:r>
              <a:rPr lang="en-US" sz="2052" dirty="0">
                <a:latin typeface="+mn-lt"/>
              </a:rPr>
              <a:t>Cross correlation / convolution</a:t>
            </a:r>
            <a:endParaRPr sz="2052" dirty="0">
              <a:latin typeface="+mn-lt"/>
            </a:endParaRPr>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a:defRPr/>
            </a:pPr>
            <a:endParaRPr sz="2052"/>
          </a:p>
        </p:txBody>
      </p:sp>
      <p:sp>
        <p:nvSpPr>
          <p:cNvPr id="9" name="object 9"/>
          <p:cNvSpPr/>
          <p:nvPr/>
        </p:nvSpPr>
        <p:spPr>
          <a:xfrm>
            <a:off x="4311650" y="1311275"/>
            <a:ext cx="520700" cy="522288"/>
          </a:xfrm>
          <a:custGeom>
            <a:avLst/>
            <a:gdLst/>
            <a:ahLst/>
            <a:cxnLst/>
            <a:rect l="l" t="t" r="r" b="b"/>
            <a:pathLst>
              <a:path w="609600" h="609600">
                <a:moveTo>
                  <a:pt x="609600" y="304799"/>
                </a:moveTo>
                <a:lnTo>
                  <a:pt x="605612" y="255343"/>
                </a:lnTo>
                <a:lnTo>
                  <a:pt x="594067" y="208434"/>
                </a:lnTo>
                <a:lnTo>
                  <a:pt x="575591" y="164697"/>
                </a:lnTo>
                <a:lnTo>
                  <a:pt x="550810" y="124760"/>
                </a:lnTo>
                <a:lnTo>
                  <a:pt x="520350" y="89249"/>
                </a:lnTo>
                <a:lnTo>
                  <a:pt x="484839" y="58789"/>
                </a:lnTo>
                <a:lnTo>
                  <a:pt x="444902" y="34008"/>
                </a:lnTo>
                <a:lnTo>
                  <a:pt x="401165" y="15532"/>
                </a:lnTo>
                <a:lnTo>
                  <a:pt x="354256" y="3987"/>
                </a:lnTo>
                <a:lnTo>
                  <a:pt x="304800" y="0"/>
                </a:lnTo>
                <a:lnTo>
                  <a:pt x="279895" y="1009"/>
                </a:lnTo>
                <a:lnTo>
                  <a:pt x="231779" y="8854"/>
                </a:lnTo>
                <a:lnTo>
                  <a:pt x="186451" y="23943"/>
                </a:lnTo>
                <a:lnTo>
                  <a:pt x="144553" y="45650"/>
                </a:lnTo>
                <a:lnTo>
                  <a:pt x="106723" y="73348"/>
                </a:lnTo>
                <a:lnTo>
                  <a:pt x="73603" y="106412"/>
                </a:lnTo>
                <a:lnTo>
                  <a:pt x="45832" y="144215"/>
                </a:lnTo>
                <a:lnTo>
                  <a:pt x="24050" y="186130"/>
                </a:lnTo>
                <a:lnTo>
                  <a:pt x="8898" y="231531"/>
                </a:lnTo>
                <a:lnTo>
                  <a:pt x="1015" y="279792"/>
                </a:lnTo>
                <a:lnTo>
                  <a:pt x="0" y="304800"/>
                </a:lnTo>
                <a:lnTo>
                  <a:pt x="1015" y="329807"/>
                </a:lnTo>
                <a:lnTo>
                  <a:pt x="8898" y="378068"/>
                </a:lnTo>
                <a:lnTo>
                  <a:pt x="24050" y="423469"/>
                </a:lnTo>
                <a:lnTo>
                  <a:pt x="45832" y="465384"/>
                </a:lnTo>
                <a:lnTo>
                  <a:pt x="73603" y="503187"/>
                </a:lnTo>
                <a:lnTo>
                  <a:pt x="106723" y="536251"/>
                </a:lnTo>
                <a:lnTo>
                  <a:pt x="144553" y="563949"/>
                </a:lnTo>
                <a:lnTo>
                  <a:pt x="186451" y="585656"/>
                </a:lnTo>
                <a:lnTo>
                  <a:pt x="231779" y="600745"/>
                </a:lnTo>
                <a:lnTo>
                  <a:pt x="279895" y="608590"/>
                </a:lnTo>
                <a:lnTo>
                  <a:pt x="304800" y="609600"/>
                </a:lnTo>
                <a:lnTo>
                  <a:pt x="329807" y="608590"/>
                </a:lnTo>
                <a:lnTo>
                  <a:pt x="378068" y="600745"/>
                </a:lnTo>
                <a:lnTo>
                  <a:pt x="423469" y="585656"/>
                </a:lnTo>
                <a:lnTo>
                  <a:pt x="465384" y="563949"/>
                </a:lnTo>
                <a:lnTo>
                  <a:pt x="503187" y="536251"/>
                </a:lnTo>
                <a:lnTo>
                  <a:pt x="536251" y="503187"/>
                </a:lnTo>
                <a:lnTo>
                  <a:pt x="563949" y="465384"/>
                </a:lnTo>
                <a:lnTo>
                  <a:pt x="585656" y="423469"/>
                </a:lnTo>
                <a:lnTo>
                  <a:pt x="600745" y="378068"/>
                </a:lnTo>
                <a:lnTo>
                  <a:pt x="608590" y="329807"/>
                </a:lnTo>
                <a:lnTo>
                  <a:pt x="609600" y="304799"/>
                </a:lnTo>
                <a:close/>
              </a:path>
            </a:pathLst>
          </a:custGeom>
          <a:solidFill>
            <a:srgbClr val="FFFFFF"/>
          </a:solidFill>
        </p:spPr>
        <p:txBody>
          <a:bodyPr lIns="0" tIns="0" rIns="0" bIns="0"/>
          <a:lstStyle/>
          <a:p>
            <a:pPr>
              <a:defRPr/>
            </a:pPr>
            <a:endParaRPr sz="2052"/>
          </a:p>
        </p:txBody>
      </p:sp>
      <p:sp>
        <p:nvSpPr>
          <p:cNvPr id="10" name="object 10"/>
          <p:cNvSpPr/>
          <p:nvPr/>
        </p:nvSpPr>
        <p:spPr>
          <a:xfrm>
            <a:off x="4392613" y="1392238"/>
            <a:ext cx="360362" cy="360362"/>
          </a:xfrm>
          <a:custGeom>
            <a:avLst/>
            <a:gdLst/>
            <a:ahLst/>
            <a:cxnLst/>
            <a:rect l="l" t="t" r="r" b="b"/>
            <a:pathLst>
              <a:path w="421004" h="421005">
                <a:moveTo>
                  <a:pt x="420623" y="210311"/>
                </a:moveTo>
                <a:lnTo>
                  <a:pt x="414536" y="159878"/>
                </a:lnTo>
                <a:lnTo>
                  <a:pt x="397231" y="113806"/>
                </a:lnTo>
                <a:lnTo>
                  <a:pt x="370143" y="73577"/>
                </a:lnTo>
                <a:lnTo>
                  <a:pt x="334706" y="40672"/>
                </a:lnTo>
                <a:lnTo>
                  <a:pt x="292357" y="16573"/>
                </a:lnTo>
                <a:lnTo>
                  <a:pt x="244531" y="2761"/>
                </a:lnTo>
                <a:lnTo>
                  <a:pt x="210311" y="0"/>
                </a:lnTo>
                <a:lnTo>
                  <a:pt x="193107" y="699"/>
                </a:lnTo>
                <a:lnTo>
                  <a:pt x="143963" y="10753"/>
                </a:lnTo>
                <a:lnTo>
                  <a:pt x="99674" y="31587"/>
                </a:lnTo>
                <a:lnTo>
                  <a:pt x="61721" y="61722"/>
                </a:lnTo>
                <a:lnTo>
                  <a:pt x="31587" y="99674"/>
                </a:lnTo>
                <a:lnTo>
                  <a:pt x="10753" y="143963"/>
                </a:lnTo>
                <a:lnTo>
                  <a:pt x="699" y="193107"/>
                </a:lnTo>
                <a:lnTo>
                  <a:pt x="0" y="210312"/>
                </a:lnTo>
                <a:lnTo>
                  <a:pt x="699" y="227619"/>
                </a:lnTo>
                <a:lnTo>
                  <a:pt x="10753" y="276953"/>
                </a:lnTo>
                <a:lnTo>
                  <a:pt x="31587" y="321287"/>
                </a:lnTo>
                <a:lnTo>
                  <a:pt x="61722" y="359187"/>
                </a:lnTo>
                <a:lnTo>
                  <a:pt x="99674" y="389218"/>
                </a:lnTo>
                <a:lnTo>
                  <a:pt x="143963" y="409943"/>
                </a:lnTo>
                <a:lnTo>
                  <a:pt x="193107" y="419929"/>
                </a:lnTo>
                <a:lnTo>
                  <a:pt x="210311" y="420624"/>
                </a:lnTo>
                <a:lnTo>
                  <a:pt x="227619" y="419929"/>
                </a:lnTo>
                <a:lnTo>
                  <a:pt x="276953" y="409943"/>
                </a:lnTo>
                <a:lnTo>
                  <a:pt x="321287" y="389218"/>
                </a:lnTo>
                <a:lnTo>
                  <a:pt x="359187" y="359187"/>
                </a:lnTo>
                <a:lnTo>
                  <a:pt x="389218" y="321287"/>
                </a:lnTo>
                <a:lnTo>
                  <a:pt x="409943" y="276953"/>
                </a:lnTo>
                <a:lnTo>
                  <a:pt x="419929" y="227619"/>
                </a:lnTo>
                <a:lnTo>
                  <a:pt x="420623" y="210311"/>
                </a:lnTo>
                <a:close/>
              </a:path>
            </a:pathLst>
          </a:custGeom>
          <a:solidFill>
            <a:srgbClr val="FFFFFF"/>
          </a:solidFill>
        </p:spPr>
        <p:txBody>
          <a:bodyPr lIns="0" tIns="0" rIns="0" bIns="0"/>
          <a:lstStyle/>
          <a:p>
            <a:pPr>
              <a:defRPr/>
            </a:pPr>
            <a:endParaRPr sz="2052"/>
          </a:p>
        </p:txBody>
      </p:sp>
      <p:sp>
        <p:nvSpPr>
          <p:cNvPr id="13" name="object 13"/>
          <p:cNvSpPr txBox="1">
            <a:spLocks noGrp="1"/>
          </p:cNvSpPr>
          <p:nvPr>
            <p:ph type="title"/>
          </p:nvPr>
        </p:nvSpPr>
        <p:spPr>
          <a:xfrm>
            <a:off x="1042988" y="654050"/>
            <a:ext cx="7058025" cy="639763"/>
          </a:xfrm>
        </p:spPr>
        <p:txBody>
          <a:bodyPr lIns="0" tIns="181515" rIns="0" bIns="0" rtlCol="0">
            <a:spAutoFit/>
          </a:bodyPr>
          <a:lstStyle/>
          <a:p>
            <a:pPr eaLnBrk="1" hangingPunct="1">
              <a:defRPr/>
            </a:pPr>
            <a:r>
              <a:rPr lang="en-US" spc="-4" dirty="0"/>
              <a:t>Static</a:t>
            </a:r>
            <a:r>
              <a:rPr spc="18" dirty="0"/>
              <a:t> </a:t>
            </a:r>
            <a:r>
              <a:rPr dirty="0"/>
              <a:t>Topology</a:t>
            </a:r>
          </a:p>
        </p:txBody>
      </p:sp>
      <p:sp>
        <p:nvSpPr>
          <p:cNvPr id="58375" name="object 15"/>
          <p:cNvSpPr txBox="1">
            <a:spLocks noChangeArrowheads="1"/>
          </p:cNvSpPr>
          <p:nvPr/>
        </p:nvSpPr>
        <p:spPr bwMode="auto">
          <a:xfrm>
            <a:off x="661988" y="1355725"/>
            <a:ext cx="7667625"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4475" indent="-233363">
              <a:tabLst>
                <a:tab pos="244475" algn="l"/>
              </a:tabLst>
              <a:defRPr sz="2400">
                <a:solidFill>
                  <a:schemeClr val="tx1"/>
                </a:solidFill>
                <a:latin typeface="Times New Roman" charset="0"/>
              </a:defRPr>
            </a:lvl1pPr>
            <a:lvl2pPr marL="742950" indent="-285750">
              <a:tabLst>
                <a:tab pos="244475" algn="l"/>
              </a:tabLst>
              <a:defRPr sz="2400">
                <a:solidFill>
                  <a:schemeClr val="tx1"/>
                </a:solidFill>
                <a:latin typeface="Times New Roman" charset="0"/>
              </a:defRPr>
            </a:lvl2pPr>
            <a:lvl3pPr marL="1143000" indent="-228600">
              <a:tabLst>
                <a:tab pos="244475" algn="l"/>
              </a:tabLst>
              <a:defRPr sz="2400">
                <a:solidFill>
                  <a:schemeClr val="tx1"/>
                </a:solidFill>
                <a:latin typeface="Times New Roman" charset="0"/>
              </a:defRPr>
            </a:lvl3pPr>
            <a:lvl4pPr marL="1600200" indent="-228600">
              <a:tabLst>
                <a:tab pos="244475" algn="l"/>
              </a:tabLst>
              <a:defRPr sz="2400">
                <a:solidFill>
                  <a:schemeClr val="tx1"/>
                </a:solidFill>
                <a:latin typeface="Times New Roman" charset="0"/>
              </a:defRPr>
            </a:lvl4pPr>
            <a:lvl5pPr marL="2057400" indent="-228600">
              <a:tabLst>
                <a:tab pos="244475" algn="l"/>
              </a:tabLst>
              <a:defRPr sz="2400">
                <a:solidFill>
                  <a:schemeClr val="tx1"/>
                </a:solidFill>
                <a:latin typeface="Times New Roman" charset="0"/>
              </a:defRPr>
            </a:lvl5pPr>
            <a:lvl6pPr marL="2514600" indent="-228600" eaLnBrk="0" fontAlgn="base" hangingPunct="0">
              <a:spcBef>
                <a:spcPct val="0"/>
              </a:spcBef>
              <a:spcAft>
                <a:spcPct val="0"/>
              </a:spcAft>
              <a:tabLst>
                <a:tab pos="244475" algn="l"/>
              </a:tabLst>
              <a:defRPr sz="2400">
                <a:solidFill>
                  <a:schemeClr val="tx1"/>
                </a:solidFill>
                <a:latin typeface="Times New Roman" charset="0"/>
              </a:defRPr>
            </a:lvl6pPr>
            <a:lvl7pPr marL="2971800" indent="-228600" eaLnBrk="0" fontAlgn="base" hangingPunct="0">
              <a:spcBef>
                <a:spcPct val="0"/>
              </a:spcBef>
              <a:spcAft>
                <a:spcPct val="0"/>
              </a:spcAft>
              <a:tabLst>
                <a:tab pos="244475" algn="l"/>
              </a:tabLst>
              <a:defRPr sz="2400">
                <a:solidFill>
                  <a:schemeClr val="tx1"/>
                </a:solidFill>
                <a:latin typeface="Times New Roman" charset="0"/>
              </a:defRPr>
            </a:lvl7pPr>
            <a:lvl8pPr marL="3429000" indent="-228600" eaLnBrk="0" fontAlgn="base" hangingPunct="0">
              <a:spcBef>
                <a:spcPct val="0"/>
              </a:spcBef>
              <a:spcAft>
                <a:spcPct val="0"/>
              </a:spcAft>
              <a:tabLst>
                <a:tab pos="244475" algn="l"/>
              </a:tabLst>
              <a:defRPr sz="2400">
                <a:solidFill>
                  <a:schemeClr val="tx1"/>
                </a:solidFill>
                <a:latin typeface="Times New Roman" charset="0"/>
              </a:defRPr>
            </a:lvl8pPr>
            <a:lvl9pPr marL="3886200" indent="-228600" eaLnBrk="0" fontAlgn="base" hangingPunct="0">
              <a:spcBef>
                <a:spcPct val="0"/>
              </a:spcBef>
              <a:spcAft>
                <a:spcPct val="0"/>
              </a:spcAft>
              <a:tabLst>
                <a:tab pos="244475" algn="l"/>
              </a:tabLst>
              <a:defRPr sz="2400">
                <a:solidFill>
                  <a:schemeClr val="tx1"/>
                </a:solidFill>
                <a:latin typeface="Times New Roman" charset="0"/>
              </a:defRPr>
            </a:lvl9pPr>
          </a:lstStyle>
          <a:p>
            <a:pPr>
              <a:buClr>
                <a:srgbClr val="126D92"/>
              </a:buClr>
              <a:buSzPct val="85000"/>
              <a:buFont typeface="Wingdings 2" charset="2"/>
              <a:buChar char=""/>
            </a:pPr>
            <a:r>
              <a:rPr lang="en-US" altLang="x-none" sz="2300" dirty="0">
                <a:latin typeface="Calibri" charset="0"/>
                <a:ea typeface="Georgia" charset="0"/>
                <a:cs typeface="Georgia" charset="0"/>
              </a:rPr>
              <a:t>If we are only interested in one frame of the movie </a:t>
            </a:r>
            <a:r>
              <a:rPr lang="mr-IN" altLang="x-none" sz="2300" dirty="0">
                <a:latin typeface="Calibri" charset="0"/>
                <a:ea typeface="Georgia" charset="0"/>
                <a:cs typeface="Georgia" charset="0"/>
              </a:rPr>
              <a:t>–</a:t>
            </a:r>
            <a:r>
              <a:rPr lang="en-US" altLang="x-none" sz="2300" dirty="0">
                <a:latin typeface="Calibri" charset="0"/>
                <a:ea typeface="Georgia" charset="0"/>
                <a:cs typeface="Georgia" charset="0"/>
              </a:rPr>
              <a:t> </a:t>
            </a:r>
            <a:r>
              <a:rPr lang="en-US" altLang="x-none" sz="2300" b="1" dirty="0">
                <a:latin typeface="Calibri" charset="0"/>
                <a:ea typeface="Georgia" charset="0"/>
                <a:cs typeface="Georgia" charset="0"/>
              </a:rPr>
              <a:t>image processing</a:t>
            </a:r>
            <a:r>
              <a:rPr lang="mr-IN" altLang="x-none" sz="2300" dirty="0">
                <a:latin typeface="Calibri" charset="0"/>
                <a:ea typeface="Georgia" charset="0"/>
                <a:cs typeface="Georgia" charset="0"/>
              </a:rPr>
              <a:t>–</a:t>
            </a:r>
            <a:r>
              <a:rPr lang="en-US" altLang="x-none" sz="2300" dirty="0">
                <a:latin typeface="Calibri" charset="0"/>
                <a:ea typeface="Georgia" charset="0"/>
                <a:cs typeface="Georgia" charset="0"/>
              </a:rPr>
              <a:t> the goal is to characterize the arrangement of the pixels in the frame. </a:t>
            </a:r>
            <a:endParaRPr lang="x-none" altLang="x-none" sz="2300" dirty="0">
              <a:latin typeface="Calibri" charset="0"/>
              <a:ea typeface="Georgia" charset="0"/>
              <a:cs typeface="Georgia" charset="0"/>
            </a:endParaRPr>
          </a:p>
          <a:p>
            <a:pPr>
              <a:spcBef>
                <a:spcPts val="550"/>
              </a:spcBef>
              <a:buClr>
                <a:srgbClr val="126D92"/>
              </a:buClr>
              <a:buSzPct val="85000"/>
              <a:buFont typeface="Wingdings 2" charset="2"/>
              <a:buChar char=""/>
            </a:pPr>
            <a:r>
              <a:rPr lang="en-US" altLang="x-none" sz="2300" dirty="0">
                <a:latin typeface="Calibri" charset="0"/>
                <a:ea typeface="Georgia" charset="0"/>
                <a:cs typeface="Georgia" charset="0"/>
              </a:rPr>
              <a:t>Key idea is to characterize </a:t>
            </a:r>
            <a:r>
              <a:rPr lang="en-US" altLang="x-none" sz="2300" dirty="0">
                <a:solidFill>
                  <a:srgbClr val="0070C0"/>
                </a:solidFill>
                <a:latin typeface="Calibri" charset="0"/>
                <a:ea typeface="Georgia" charset="0"/>
                <a:cs typeface="Georgia" charset="0"/>
              </a:rPr>
              <a:t>spatial patterns in neighborhoods</a:t>
            </a:r>
          </a:p>
          <a:p>
            <a:pPr>
              <a:spcBef>
                <a:spcPts val="550"/>
              </a:spcBef>
              <a:buClr>
                <a:srgbClr val="126D92"/>
              </a:buClr>
              <a:buSzPct val="85000"/>
              <a:buFont typeface="Wingdings 2" charset="2"/>
              <a:buChar char=""/>
            </a:pPr>
            <a:r>
              <a:rPr lang="en-US" altLang="x-none" sz="2300" dirty="0">
                <a:latin typeface="Calibri" charset="0"/>
                <a:ea typeface="Georgia" charset="0"/>
                <a:cs typeface="Georgia" charset="0"/>
              </a:rPr>
              <a:t>Filtering or discrimination between patterns in frames</a:t>
            </a:r>
            <a:endParaRPr lang="x-none" altLang="x-none" sz="2300" dirty="0">
              <a:latin typeface="Calibri" charset="0"/>
              <a:ea typeface="Georgia" charset="0"/>
              <a:cs typeface="Georgia" charset="0"/>
            </a:endParaRPr>
          </a:p>
        </p:txBody>
      </p:sp>
      <p:sp>
        <p:nvSpPr>
          <p:cNvPr id="18" name="object 18"/>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19" name="object 19"/>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0" name="object 20"/>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1" name="object 21"/>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2" name="object 22"/>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3" name="object 23"/>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4" name="object 24"/>
          <p:cNvSpPr/>
          <p:nvPr/>
        </p:nvSpPr>
        <p:spPr>
          <a:xfrm>
            <a:off x="4714875" y="5308600"/>
            <a:ext cx="15875"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5" name="object 25"/>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6" name="object 26"/>
          <p:cNvSpPr/>
          <p:nvPr/>
        </p:nvSpPr>
        <p:spPr>
          <a:xfrm>
            <a:off x="4833938" y="5308600"/>
            <a:ext cx="14287"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7" name="object 27"/>
          <p:cNvSpPr/>
          <p:nvPr/>
        </p:nvSpPr>
        <p:spPr>
          <a:xfrm>
            <a:off x="4714875" y="5308600"/>
            <a:ext cx="15875"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8" name="object 28"/>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9" name="object 29"/>
          <p:cNvSpPr/>
          <p:nvPr/>
        </p:nvSpPr>
        <p:spPr>
          <a:xfrm>
            <a:off x="4833938" y="5308600"/>
            <a:ext cx="14287"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pic>
        <p:nvPicPr>
          <p:cNvPr id="58388"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V="1">
            <a:off x="1185863" y="3673475"/>
            <a:ext cx="2335212"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Arrow Connector 36"/>
          <p:cNvCxnSpPr/>
          <p:nvPr/>
        </p:nvCxnSpPr>
        <p:spPr>
          <a:xfrm>
            <a:off x="3146425" y="4697413"/>
            <a:ext cx="1800225"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a:spLocks noRot="1" noChangeAspect="1" noMove="1" noResize="1" noEditPoints="1" noAdjustHandles="1" noChangeArrowheads="1" noChangeShapeType="1" noTextEdit="1"/>
          </p:cNvSpPr>
          <p:nvPr/>
        </p:nvSpPr>
        <p:spPr>
          <a:xfrm>
            <a:off x="4132198" y="6079325"/>
            <a:ext cx="4349459" cy="543867"/>
          </a:xfrm>
          <a:prstGeom prst="rect">
            <a:avLst/>
          </a:prstGeom>
          <a:blipFill rotWithShape="0">
            <a:blip r:embed="rId4"/>
            <a:stretch>
              <a:fillRect b="-1124"/>
            </a:stretch>
          </a:blipFill>
        </p:spPr>
        <p:txBody>
          <a:bodyPr/>
          <a:lstStyle/>
          <a:p>
            <a:pPr>
              <a:defRPr/>
            </a:pPr>
            <a:r>
              <a:rPr lang="en-US">
                <a:noFill/>
              </a:rPr>
              <a:t> </a:t>
            </a:r>
          </a:p>
        </p:txBody>
      </p:sp>
      <p:pic>
        <p:nvPicPr>
          <p:cNvPr id="58391" name="Picture 2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425825"/>
            <a:ext cx="4443413" cy="213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2" name="TextBox 31"/>
          <p:cNvSpPr txBox="1">
            <a:spLocks noChangeArrowheads="1"/>
          </p:cNvSpPr>
          <p:nvPr/>
        </p:nvSpPr>
        <p:spPr bwMode="auto">
          <a:xfrm flipV="1">
            <a:off x="6589713" y="3894138"/>
            <a:ext cx="4079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a:t>H</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3425" y="277813"/>
            <a:ext cx="7558088" cy="1192212"/>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a:defRPr/>
            </a:pPr>
            <a:endParaRPr sz="2052"/>
          </a:p>
        </p:txBody>
      </p:sp>
      <p:sp>
        <p:nvSpPr>
          <p:cNvPr id="4" name="object 4"/>
          <p:cNvSpPr/>
          <p:nvPr/>
        </p:nvSpPr>
        <p:spPr>
          <a:xfrm>
            <a:off x="661988" y="493713"/>
            <a:ext cx="130175" cy="5864225"/>
          </a:xfrm>
          <a:custGeom>
            <a:avLst/>
            <a:gdLst/>
            <a:ahLst/>
            <a:cxnLst/>
            <a:rect l="l" t="t" r="r" b="b"/>
            <a:pathLst>
              <a:path w="152400" h="6858000">
                <a:moveTo>
                  <a:pt x="0" y="0"/>
                </a:moveTo>
                <a:lnTo>
                  <a:pt x="0" y="6858000"/>
                </a:lnTo>
                <a:lnTo>
                  <a:pt x="152400" y="6858000"/>
                </a:lnTo>
                <a:lnTo>
                  <a:pt x="152399" y="0"/>
                </a:lnTo>
                <a:lnTo>
                  <a:pt x="0" y="0"/>
                </a:lnTo>
                <a:close/>
              </a:path>
            </a:pathLst>
          </a:custGeom>
          <a:solidFill>
            <a:srgbClr val="FFFFFF"/>
          </a:solidFill>
        </p:spPr>
        <p:txBody>
          <a:bodyPr lIns="0" tIns="0" rIns="0" bIns="0"/>
          <a:lstStyle/>
          <a:p>
            <a:pPr>
              <a:defRPr/>
            </a:pPr>
            <a:endParaRPr sz="2052"/>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a:defRPr/>
            </a:pPr>
            <a:endParaRPr sz="2052"/>
          </a:p>
        </p:txBody>
      </p:sp>
      <p:sp>
        <p:nvSpPr>
          <p:cNvPr id="9" name="object 9"/>
          <p:cNvSpPr/>
          <p:nvPr/>
        </p:nvSpPr>
        <p:spPr>
          <a:xfrm>
            <a:off x="4311650" y="1311275"/>
            <a:ext cx="520700" cy="522288"/>
          </a:xfrm>
          <a:custGeom>
            <a:avLst/>
            <a:gdLst/>
            <a:ahLst/>
            <a:cxnLst/>
            <a:rect l="l" t="t" r="r" b="b"/>
            <a:pathLst>
              <a:path w="609600" h="609600">
                <a:moveTo>
                  <a:pt x="609600" y="304799"/>
                </a:moveTo>
                <a:lnTo>
                  <a:pt x="605612" y="255343"/>
                </a:lnTo>
                <a:lnTo>
                  <a:pt x="594067" y="208434"/>
                </a:lnTo>
                <a:lnTo>
                  <a:pt x="575591" y="164697"/>
                </a:lnTo>
                <a:lnTo>
                  <a:pt x="550810" y="124760"/>
                </a:lnTo>
                <a:lnTo>
                  <a:pt x="520350" y="89249"/>
                </a:lnTo>
                <a:lnTo>
                  <a:pt x="484839" y="58789"/>
                </a:lnTo>
                <a:lnTo>
                  <a:pt x="444902" y="34008"/>
                </a:lnTo>
                <a:lnTo>
                  <a:pt x="401165" y="15532"/>
                </a:lnTo>
                <a:lnTo>
                  <a:pt x="354256" y="3987"/>
                </a:lnTo>
                <a:lnTo>
                  <a:pt x="304800" y="0"/>
                </a:lnTo>
                <a:lnTo>
                  <a:pt x="279895" y="1009"/>
                </a:lnTo>
                <a:lnTo>
                  <a:pt x="231779" y="8854"/>
                </a:lnTo>
                <a:lnTo>
                  <a:pt x="186451" y="23943"/>
                </a:lnTo>
                <a:lnTo>
                  <a:pt x="144553" y="45650"/>
                </a:lnTo>
                <a:lnTo>
                  <a:pt x="106723" y="73348"/>
                </a:lnTo>
                <a:lnTo>
                  <a:pt x="73603" y="106412"/>
                </a:lnTo>
                <a:lnTo>
                  <a:pt x="45832" y="144215"/>
                </a:lnTo>
                <a:lnTo>
                  <a:pt x="24050" y="186130"/>
                </a:lnTo>
                <a:lnTo>
                  <a:pt x="8898" y="231531"/>
                </a:lnTo>
                <a:lnTo>
                  <a:pt x="1015" y="279792"/>
                </a:lnTo>
                <a:lnTo>
                  <a:pt x="0" y="304800"/>
                </a:lnTo>
                <a:lnTo>
                  <a:pt x="1015" y="329807"/>
                </a:lnTo>
                <a:lnTo>
                  <a:pt x="8898" y="378068"/>
                </a:lnTo>
                <a:lnTo>
                  <a:pt x="24050" y="423469"/>
                </a:lnTo>
                <a:lnTo>
                  <a:pt x="45832" y="465384"/>
                </a:lnTo>
                <a:lnTo>
                  <a:pt x="73603" y="503187"/>
                </a:lnTo>
                <a:lnTo>
                  <a:pt x="106723" y="536251"/>
                </a:lnTo>
                <a:lnTo>
                  <a:pt x="144553" y="563949"/>
                </a:lnTo>
                <a:lnTo>
                  <a:pt x="186451" y="585656"/>
                </a:lnTo>
                <a:lnTo>
                  <a:pt x="231779" y="600745"/>
                </a:lnTo>
                <a:lnTo>
                  <a:pt x="279895" y="608590"/>
                </a:lnTo>
                <a:lnTo>
                  <a:pt x="304800" y="609600"/>
                </a:lnTo>
                <a:lnTo>
                  <a:pt x="329807" y="608590"/>
                </a:lnTo>
                <a:lnTo>
                  <a:pt x="378068" y="600745"/>
                </a:lnTo>
                <a:lnTo>
                  <a:pt x="423469" y="585656"/>
                </a:lnTo>
                <a:lnTo>
                  <a:pt x="465384" y="563949"/>
                </a:lnTo>
                <a:lnTo>
                  <a:pt x="503187" y="536251"/>
                </a:lnTo>
                <a:lnTo>
                  <a:pt x="536251" y="503187"/>
                </a:lnTo>
                <a:lnTo>
                  <a:pt x="563949" y="465384"/>
                </a:lnTo>
                <a:lnTo>
                  <a:pt x="585656" y="423469"/>
                </a:lnTo>
                <a:lnTo>
                  <a:pt x="600745" y="378068"/>
                </a:lnTo>
                <a:lnTo>
                  <a:pt x="608590" y="329807"/>
                </a:lnTo>
                <a:lnTo>
                  <a:pt x="609600" y="304799"/>
                </a:lnTo>
                <a:close/>
              </a:path>
            </a:pathLst>
          </a:custGeom>
          <a:solidFill>
            <a:srgbClr val="FFFFFF"/>
          </a:solidFill>
        </p:spPr>
        <p:txBody>
          <a:bodyPr lIns="0" tIns="0" rIns="0" bIns="0"/>
          <a:lstStyle/>
          <a:p>
            <a:pPr>
              <a:defRPr/>
            </a:pPr>
            <a:endParaRPr sz="2052"/>
          </a:p>
        </p:txBody>
      </p:sp>
      <p:sp>
        <p:nvSpPr>
          <p:cNvPr id="10" name="object 10"/>
          <p:cNvSpPr/>
          <p:nvPr/>
        </p:nvSpPr>
        <p:spPr>
          <a:xfrm>
            <a:off x="4392613" y="1392238"/>
            <a:ext cx="360362" cy="360362"/>
          </a:xfrm>
          <a:custGeom>
            <a:avLst/>
            <a:gdLst/>
            <a:ahLst/>
            <a:cxnLst/>
            <a:rect l="l" t="t" r="r" b="b"/>
            <a:pathLst>
              <a:path w="421004" h="421005">
                <a:moveTo>
                  <a:pt x="420623" y="210311"/>
                </a:moveTo>
                <a:lnTo>
                  <a:pt x="414536" y="159878"/>
                </a:lnTo>
                <a:lnTo>
                  <a:pt x="397231" y="113806"/>
                </a:lnTo>
                <a:lnTo>
                  <a:pt x="370143" y="73577"/>
                </a:lnTo>
                <a:lnTo>
                  <a:pt x="334706" y="40672"/>
                </a:lnTo>
                <a:lnTo>
                  <a:pt x="292357" y="16573"/>
                </a:lnTo>
                <a:lnTo>
                  <a:pt x="244531" y="2761"/>
                </a:lnTo>
                <a:lnTo>
                  <a:pt x="210311" y="0"/>
                </a:lnTo>
                <a:lnTo>
                  <a:pt x="193107" y="699"/>
                </a:lnTo>
                <a:lnTo>
                  <a:pt x="143963" y="10753"/>
                </a:lnTo>
                <a:lnTo>
                  <a:pt x="99674" y="31587"/>
                </a:lnTo>
                <a:lnTo>
                  <a:pt x="61721" y="61722"/>
                </a:lnTo>
                <a:lnTo>
                  <a:pt x="31587" y="99674"/>
                </a:lnTo>
                <a:lnTo>
                  <a:pt x="10753" y="143963"/>
                </a:lnTo>
                <a:lnTo>
                  <a:pt x="699" y="193107"/>
                </a:lnTo>
                <a:lnTo>
                  <a:pt x="0" y="210312"/>
                </a:lnTo>
                <a:lnTo>
                  <a:pt x="699" y="227619"/>
                </a:lnTo>
                <a:lnTo>
                  <a:pt x="10753" y="276953"/>
                </a:lnTo>
                <a:lnTo>
                  <a:pt x="31587" y="321287"/>
                </a:lnTo>
                <a:lnTo>
                  <a:pt x="61722" y="359187"/>
                </a:lnTo>
                <a:lnTo>
                  <a:pt x="99674" y="389218"/>
                </a:lnTo>
                <a:lnTo>
                  <a:pt x="143963" y="409943"/>
                </a:lnTo>
                <a:lnTo>
                  <a:pt x="193107" y="419929"/>
                </a:lnTo>
                <a:lnTo>
                  <a:pt x="210311" y="420624"/>
                </a:lnTo>
                <a:lnTo>
                  <a:pt x="227619" y="419929"/>
                </a:lnTo>
                <a:lnTo>
                  <a:pt x="276953" y="409943"/>
                </a:lnTo>
                <a:lnTo>
                  <a:pt x="321287" y="389218"/>
                </a:lnTo>
                <a:lnTo>
                  <a:pt x="359187" y="359187"/>
                </a:lnTo>
                <a:lnTo>
                  <a:pt x="389218" y="321287"/>
                </a:lnTo>
                <a:lnTo>
                  <a:pt x="409943" y="276953"/>
                </a:lnTo>
                <a:lnTo>
                  <a:pt x="419929" y="227619"/>
                </a:lnTo>
                <a:lnTo>
                  <a:pt x="420623" y="210311"/>
                </a:lnTo>
                <a:close/>
              </a:path>
            </a:pathLst>
          </a:custGeom>
          <a:solidFill>
            <a:srgbClr val="FFFFFF"/>
          </a:solidFill>
        </p:spPr>
        <p:txBody>
          <a:bodyPr lIns="0" tIns="0" rIns="0" bIns="0"/>
          <a:lstStyle/>
          <a:p>
            <a:pPr>
              <a:defRPr/>
            </a:pPr>
            <a:endParaRPr sz="2052"/>
          </a:p>
        </p:txBody>
      </p:sp>
      <p:sp>
        <p:nvSpPr>
          <p:cNvPr id="13" name="object 13"/>
          <p:cNvSpPr txBox="1">
            <a:spLocks noGrp="1"/>
          </p:cNvSpPr>
          <p:nvPr>
            <p:ph type="title"/>
          </p:nvPr>
        </p:nvSpPr>
        <p:spPr>
          <a:xfrm>
            <a:off x="1042988" y="654050"/>
            <a:ext cx="7058025" cy="639763"/>
          </a:xfrm>
        </p:spPr>
        <p:txBody>
          <a:bodyPr lIns="0" tIns="181515" rIns="0" bIns="0" rtlCol="0">
            <a:spAutoFit/>
          </a:bodyPr>
          <a:lstStyle/>
          <a:p>
            <a:pPr eaLnBrk="1" hangingPunct="1">
              <a:defRPr/>
            </a:pPr>
            <a:r>
              <a:rPr lang="en-US" spc="-4" dirty="0"/>
              <a:t>Static</a:t>
            </a:r>
            <a:r>
              <a:rPr spc="18" dirty="0"/>
              <a:t> </a:t>
            </a:r>
            <a:r>
              <a:rPr dirty="0"/>
              <a:t>Topology</a:t>
            </a:r>
            <a:r>
              <a:rPr lang="en-US" dirty="0"/>
              <a:t>- Convolution nets</a:t>
            </a:r>
            <a:endParaRPr dirty="0"/>
          </a:p>
        </p:txBody>
      </p:sp>
      <p:sp>
        <p:nvSpPr>
          <p:cNvPr id="60423" name="object 15"/>
          <p:cNvSpPr txBox="1">
            <a:spLocks noChangeArrowheads="1"/>
          </p:cNvSpPr>
          <p:nvPr/>
        </p:nvSpPr>
        <p:spPr bwMode="auto">
          <a:xfrm>
            <a:off x="661988" y="1355725"/>
            <a:ext cx="766762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4475" indent="-233363">
              <a:tabLst>
                <a:tab pos="244475" algn="l"/>
              </a:tabLst>
              <a:defRPr sz="2400">
                <a:solidFill>
                  <a:schemeClr val="tx1"/>
                </a:solidFill>
                <a:latin typeface="Times New Roman" charset="0"/>
              </a:defRPr>
            </a:lvl1pPr>
            <a:lvl2pPr marL="742950" indent="-285750">
              <a:tabLst>
                <a:tab pos="244475" algn="l"/>
              </a:tabLst>
              <a:defRPr sz="2400">
                <a:solidFill>
                  <a:schemeClr val="tx1"/>
                </a:solidFill>
                <a:latin typeface="Times New Roman" charset="0"/>
              </a:defRPr>
            </a:lvl2pPr>
            <a:lvl3pPr marL="1143000" indent="-228600">
              <a:tabLst>
                <a:tab pos="244475" algn="l"/>
              </a:tabLst>
              <a:defRPr sz="2400">
                <a:solidFill>
                  <a:schemeClr val="tx1"/>
                </a:solidFill>
                <a:latin typeface="Times New Roman" charset="0"/>
              </a:defRPr>
            </a:lvl3pPr>
            <a:lvl4pPr marL="1600200" indent="-228600">
              <a:tabLst>
                <a:tab pos="244475" algn="l"/>
              </a:tabLst>
              <a:defRPr sz="2400">
                <a:solidFill>
                  <a:schemeClr val="tx1"/>
                </a:solidFill>
                <a:latin typeface="Times New Roman" charset="0"/>
              </a:defRPr>
            </a:lvl4pPr>
            <a:lvl5pPr marL="2057400" indent="-228600">
              <a:tabLst>
                <a:tab pos="244475" algn="l"/>
              </a:tabLst>
              <a:defRPr sz="2400">
                <a:solidFill>
                  <a:schemeClr val="tx1"/>
                </a:solidFill>
                <a:latin typeface="Times New Roman" charset="0"/>
              </a:defRPr>
            </a:lvl5pPr>
            <a:lvl6pPr marL="2514600" indent="-228600" eaLnBrk="0" fontAlgn="base" hangingPunct="0">
              <a:spcBef>
                <a:spcPct val="0"/>
              </a:spcBef>
              <a:spcAft>
                <a:spcPct val="0"/>
              </a:spcAft>
              <a:tabLst>
                <a:tab pos="244475" algn="l"/>
              </a:tabLst>
              <a:defRPr sz="2400">
                <a:solidFill>
                  <a:schemeClr val="tx1"/>
                </a:solidFill>
                <a:latin typeface="Times New Roman" charset="0"/>
              </a:defRPr>
            </a:lvl6pPr>
            <a:lvl7pPr marL="2971800" indent="-228600" eaLnBrk="0" fontAlgn="base" hangingPunct="0">
              <a:spcBef>
                <a:spcPct val="0"/>
              </a:spcBef>
              <a:spcAft>
                <a:spcPct val="0"/>
              </a:spcAft>
              <a:tabLst>
                <a:tab pos="244475" algn="l"/>
              </a:tabLst>
              <a:defRPr sz="2400">
                <a:solidFill>
                  <a:schemeClr val="tx1"/>
                </a:solidFill>
                <a:latin typeface="Times New Roman" charset="0"/>
              </a:defRPr>
            </a:lvl7pPr>
            <a:lvl8pPr marL="3429000" indent="-228600" eaLnBrk="0" fontAlgn="base" hangingPunct="0">
              <a:spcBef>
                <a:spcPct val="0"/>
              </a:spcBef>
              <a:spcAft>
                <a:spcPct val="0"/>
              </a:spcAft>
              <a:tabLst>
                <a:tab pos="244475" algn="l"/>
              </a:tabLst>
              <a:defRPr sz="2400">
                <a:solidFill>
                  <a:schemeClr val="tx1"/>
                </a:solidFill>
                <a:latin typeface="Times New Roman" charset="0"/>
              </a:defRPr>
            </a:lvl8pPr>
            <a:lvl9pPr marL="3886200" indent="-228600" eaLnBrk="0" fontAlgn="base" hangingPunct="0">
              <a:spcBef>
                <a:spcPct val="0"/>
              </a:spcBef>
              <a:spcAft>
                <a:spcPct val="0"/>
              </a:spcAft>
              <a:tabLst>
                <a:tab pos="244475" algn="l"/>
              </a:tabLst>
              <a:defRPr sz="2400">
                <a:solidFill>
                  <a:schemeClr val="tx1"/>
                </a:solidFill>
                <a:latin typeface="Times New Roman" charset="0"/>
              </a:defRPr>
            </a:lvl9pPr>
          </a:lstStyle>
          <a:p>
            <a:pPr>
              <a:buClr>
                <a:srgbClr val="126D92"/>
              </a:buClr>
              <a:buSzPct val="85000"/>
              <a:buFont typeface="Wingdings 2" charset="2"/>
              <a:buChar char=""/>
            </a:pPr>
            <a:r>
              <a:rPr lang="en-US" altLang="x-none" sz="2300">
                <a:latin typeface="Calibri" charset="0"/>
                <a:ea typeface="Georgia" charset="0"/>
                <a:cs typeface="Georgia" charset="0"/>
              </a:rPr>
              <a:t>An example of discrimination is the convolution network that combines multiple filters nonlinearily with sparseness</a:t>
            </a:r>
            <a:endParaRPr lang="x-none" altLang="x-none" sz="2300">
              <a:latin typeface="Calibri" charset="0"/>
              <a:ea typeface="Georgia" charset="0"/>
              <a:cs typeface="Georgia" charset="0"/>
            </a:endParaRPr>
          </a:p>
        </p:txBody>
      </p:sp>
      <p:sp>
        <p:nvSpPr>
          <p:cNvPr id="18" name="object 18"/>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19" name="object 19"/>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0" name="object 20"/>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1" name="object 21"/>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2" name="object 22"/>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3" name="object 23"/>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5" name="object 25"/>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7" name="object 27"/>
          <p:cNvSpPr/>
          <p:nvPr/>
        </p:nvSpPr>
        <p:spPr>
          <a:xfrm>
            <a:off x="4714875" y="5308600"/>
            <a:ext cx="15875"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8" name="object 28"/>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9" name="object 29"/>
          <p:cNvSpPr/>
          <p:nvPr/>
        </p:nvSpPr>
        <p:spPr>
          <a:xfrm>
            <a:off x="4833938" y="5308600"/>
            <a:ext cx="14287"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pic>
        <p:nvPicPr>
          <p:cNvPr id="6043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9863" y="2046288"/>
            <a:ext cx="675798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3425" y="277813"/>
            <a:ext cx="7558088" cy="1192212"/>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a:defRPr/>
            </a:pPr>
            <a:endParaRPr sz="2052"/>
          </a:p>
        </p:txBody>
      </p:sp>
      <p:sp>
        <p:nvSpPr>
          <p:cNvPr id="4" name="object 4"/>
          <p:cNvSpPr/>
          <p:nvPr/>
        </p:nvSpPr>
        <p:spPr>
          <a:xfrm>
            <a:off x="661988" y="493713"/>
            <a:ext cx="130175" cy="5864225"/>
          </a:xfrm>
          <a:custGeom>
            <a:avLst/>
            <a:gdLst/>
            <a:ahLst/>
            <a:cxnLst/>
            <a:rect l="l" t="t" r="r" b="b"/>
            <a:pathLst>
              <a:path w="152400" h="6858000">
                <a:moveTo>
                  <a:pt x="0" y="0"/>
                </a:moveTo>
                <a:lnTo>
                  <a:pt x="0" y="6858000"/>
                </a:lnTo>
                <a:lnTo>
                  <a:pt x="152400" y="6858000"/>
                </a:lnTo>
                <a:lnTo>
                  <a:pt x="152399" y="0"/>
                </a:lnTo>
                <a:lnTo>
                  <a:pt x="0" y="0"/>
                </a:lnTo>
                <a:close/>
              </a:path>
            </a:pathLst>
          </a:custGeom>
          <a:solidFill>
            <a:srgbClr val="FFFFFF"/>
          </a:solidFill>
        </p:spPr>
        <p:txBody>
          <a:bodyPr lIns="0" tIns="0" rIns="0" bIns="0"/>
          <a:lstStyle/>
          <a:p>
            <a:pPr>
              <a:defRPr/>
            </a:pPr>
            <a:endParaRPr sz="2052"/>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a:defRPr/>
            </a:pPr>
            <a:endParaRPr sz="2052"/>
          </a:p>
        </p:txBody>
      </p:sp>
      <p:sp>
        <p:nvSpPr>
          <p:cNvPr id="9" name="object 9"/>
          <p:cNvSpPr/>
          <p:nvPr/>
        </p:nvSpPr>
        <p:spPr>
          <a:xfrm>
            <a:off x="4311650" y="1311275"/>
            <a:ext cx="520700" cy="522288"/>
          </a:xfrm>
          <a:custGeom>
            <a:avLst/>
            <a:gdLst/>
            <a:ahLst/>
            <a:cxnLst/>
            <a:rect l="l" t="t" r="r" b="b"/>
            <a:pathLst>
              <a:path w="609600" h="609600">
                <a:moveTo>
                  <a:pt x="609600" y="304799"/>
                </a:moveTo>
                <a:lnTo>
                  <a:pt x="605612" y="255343"/>
                </a:lnTo>
                <a:lnTo>
                  <a:pt x="594067" y="208434"/>
                </a:lnTo>
                <a:lnTo>
                  <a:pt x="575591" y="164697"/>
                </a:lnTo>
                <a:lnTo>
                  <a:pt x="550810" y="124760"/>
                </a:lnTo>
                <a:lnTo>
                  <a:pt x="520350" y="89249"/>
                </a:lnTo>
                <a:lnTo>
                  <a:pt x="484839" y="58789"/>
                </a:lnTo>
                <a:lnTo>
                  <a:pt x="444902" y="34008"/>
                </a:lnTo>
                <a:lnTo>
                  <a:pt x="401165" y="15532"/>
                </a:lnTo>
                <a:lnTo>
                  <a:pt x="354256" y="3987"/>
                </a:lnTo>
                <a:lnTo>
                  <a:pt x="304800" y="0"/>
                </a:lnTo>
                <a:lnTo>
                  <a:pt x="279895" y="1009"/>
                </a:lnTo>
                <a:lnTo>
                  <a:pt x="231779" y="8854"/>
                </a:lnTo>
                <a:lnTo>
                  <a:pt x="186451" y="23943"/>
                </a:lnTo>
                <a:lnTo>
                  <a:pt x="144553" y="45650"/>
                </a:lnTo>
                <a:lnTo>
                  <a:pt x="106723" y="73348"/>
                </a:lnTo>
                <a:lnTo>
                  <a:pt x="73603" y="106412"/>
                </a:lnTo>
                <a:lnTo>
                  <a:pt x="45832" y="144215"/>
                </a:lnTo>
                <a:lnTo>
                  <a:pt x="24050" y="186130"/>
                </a:lnTo>
                <a:lnTo>
                  <a:pt x="8898" y="231531"/>
                </a:lnTo>
                <a:lnTo>
                  <a:pt x="1015" y="279792"/>
                </a:lnTo>
                <a:lnTo>
                  <a:pt x="0" y="304800"/>
                </a:lnTo>
                <a:lnTo>
                  <a:pt x="1015" y="329807"/>
                </a:lnTo>
                <a:lnTo>
                  <a:pt x="8898" y="378068"/>
                </a:lnTo>
                <a:lnTo>
                  <a:pt x="24050" y="423469"/>
                </a:lnTo>
                <a:lnTo>
                  <a:pt x="45832" y="465384"/>
                </a:lnTo>
                <a:lnTo>
                  <a:pt x="73603" y="503187"/>
                </a:lnTo>
                <a:lnTo>
                  <a:pt x="106723" y="536251"/>
                </a:lnTo>
                <a:lnTo>
                  <a:pt x="144553" y="563949"/>
                </a:lnTo>
                <a:lnTo>
                  <a:pt x="186451" y="585656"/>
                </a:lnTo>
                <a:lnTo>
                  <a:pt x="231779" y="600745"/>
                </a:lnTo>
                <a:lnTo>
                  <a:pt x="279895" y="608590"/>
                </a:lnTo>
                <a:lnTo>
                  <a:pt x="304800" y="609600"/>
                </a:lnTo>
                <a:lnTo>
                  <a:pt x="329807" y="608590"/>
                </a:lnTo>
                <a:lnTo>
                  <a:pt x="378068" y="600745"/>
                </a:lnTo>
                <a:lnTo>
                  <a:pt x="423469" y="585656"/>
                </a:lnTo>
                <a:lnTo>
                  <a:pt x="465384" y="563949"/>
                </a:lnTo>
                <a:lnTo>
                  <a:pt x="503187" y="536251"/>
                </a:lnTo>
                <a:lnTo>
                  <a:pt x="536251" y="503187"/>
                </a:lnTo>
                <a:lnTo>
                  <a:pt x="563949" y="465384"/>
                </a:lnTo>
                <a:lnTo>
                  <a:pt x="585656" y="423469"/>
                </a:lnTo>
                <a:lnTo>
                  <a:pt x="600745" y="378068"/>
                </a:lnTo>
                <a:lnTo>
                  <a:pt x="608590" y="329807"/>
                </a:lnTo>
                <a:lnTo>
                  <a:pt x="609600" y="304799"/>
                </a:lnTo>
                <a:close/>
              </a:path>
            </a:pathLst>
          </a:custGeom>
          <a:solidFill>
            <a:srgbClr val="FFFFFF"/>
          </a:solidFill>
        </p:spPr>
        <p:txBody>
          <a:bodyPr lIns="0" tIns="0" rIns="0" bIns="0"/>
          <a:lstStyle/>
          <a:p>
            <a:pPr>
              <a:defRPr/>
            </a:pPr>
            <a:endParaRPr sz="2052"/>
          </a:p>
        </p:txBody>
      </p:sp>
      <p:sp>
        <p:nvSpPr>
          <p:cNvPr id="10" name="object 10"/>
          <p:cNvSpPr/>
          <p:nvPr/>
        </p:nvSpPr>
        <p:spPr>
          <a:xfrm>
            <a:off x="4392613" y="1392238"/>
            <a:ext cx="360362" cy="360362"/>
          </a:xfrm>
          <a:custGeom>
            <a:avLst/>
            <a:gdLst/>
            <a:ahLst/>
            <a:cxnLst/>
            <a:rect l="l" t="t" r="r" b="b"/>
            <a:pathLst>
              <a:path w="421004" h="421005">
                <a:moveTo>
                  <a:pt x="420623" y="210311"/>
                </a:moveTo>
                <a:lnTo>
                  <a:pt x="414536" y="159878"/>
                </a:lnTo>
                <a:lnTo>
                  <a:pt x="397231" y="113806"/>
                </a:lnTo>
                <a:lnTo>
                  <a:pt x="370143" y="73577"/>
                </a:lnTo>
                <a:lnTo>
                  <a:pt x="334706" y="40672"/>
                </a:lnTo>
                <a:lnTo>
                  <a:pt x="292357" y="16573"/>
                </a:lnTo>
                <a:lnTo>
                  <a:pt x="244531" y="2761"/>
                </a:lnTo>
                <a:lnTo>
                  <a:pt x="210311" y="0"/>
                </a:lnTo>
                <a:lnTo>
                  <a:pt x="193107" y="699"/>
                </a:lnTo>
                <a:lnTo>
                  <a:pt x="143963" y="10753"/>
                </a:lnTo>
                <a:lnTo>
                  <a:pt x="99674" y="31587"/>
                </a:lnTo>
                <a:lnTo>
                  <a:pt x="61721" y="61722"/>
                </a:lnTo>
                <a:lnTo>
                  <a:pt x="31587" y="99674"/>
                </a:lnTo>
                <a:lnTo>
                  <a:pt x="10753" y="143963"/>
                </a:lnTo>
                <a:lnTo>
                  <a:pt x="699" y="193107"/>
                </a:lnTo>
                <a:lnTo>
                  <a:pt x="0" y="210312"/>
                </a:lnTo>
                <a:lnTo>
                  <a:pt x="699" y="227619"/>
                </a:lnTo>
                <a:lnTo>
                  <a:pt x="10753" y="276953"/>
                </a:lnTo>
                <a:lnTo>
                  <a:pt x="31587" y="321287"/>
                </a:lnTo>
                <a:lnTo>
                  <a:pt x="61722" y="359187"/>
                </a:lnTo>
                <a:lnTo>
                  <a:pt x="99674" y="389218"/>
                </a:lnTo>
                <a:lnTo>
                  <a:pt x="143963" y="409943"/>
                </a:lnTo>
                <a:lnTo>
                  <a:pt x="193107" y="419929"/>
                </a:lnTo>
                <a:lnTo>
                  <a:pt x="210311" y="420624"/>
                </a:lnTo>
                <a:lnTo>
                  <a:pt x="227619" y="419929"/>
                </a:lnTo>
                <a:lnTo>
                  <a:pt x="276953" y="409943"/>
                </a:lnTo>
                <a:lnTo>
                  <a:pt x="321287" y="389218"/>
                </a:lnTo>
                <a:lnTo>
                  <a:pt x="359187" y="359187"/>
                </a:lnTo>
                <a:lnTo>
                  <a:pt x="389218" y="321287"/>
                </a:lnTo>
                <a:lnTo>
                  <a:pt x="409943" y="276953"/>
                </a:lnTo>
                <a:lnTo>
                  <a:pt x="419929" y="227619"/>
                </a:lnTo>
                <a:lnTo>
                  <a:pt x="420623" y="210311"/>
                </a:lnTo>
                <a:close/>
              </a:path>
            </a:pathLst>
          </a:custGeom>
          <a:solidFill>
            <a:srgbClr val="FFFFFF"/>
          </a:solidFill>
        </p:spPr>
        <p:txBody>
          <a:bodyPr lIns="0" tIns="0" rIns="0" bIns="0"/>
          <a:lstStyle/>
          <a:p>
            <a:pPr>
              <a:defRPr/>
            </a:pPr>
            <a:endParaRPr sz="2052"/>
          </a:p>
        </p:txBody>
      </p:sp>
      <p:sp>
        <p:nvSpPr>
          <p:cNvPr id="13" name="object 13"/>
          <p:cNvSpPr txBox="1">
            <a:spLocks noGrp="1"/>
          </p:cNvSpPr>
          <p:nvPr>
            <p:ph type="title"/>
          </p:nvPr>
        </p:nvSpPr>
        <p:spPr>
          <a:xfrm>
            <a:off x="1042988" y="654050"/>
            <a:ext cx="7058025" cy="639763"/>
          </a:xfrm>
        </p:spPr>
        <p:txBody>
          <a:bodyPr lIns="0" tIns="181515" rIns="0" bIns="0" rtlCol="0">
            <a:spAutoFit/>
          </a:bodyPr>
          <a:lstStyle/>
          <a:p>
            <a:pPr eaLnBrk="1" hangingPunct="1">
              <a:defRPr/>
            </a:pPr>
            <a:r>
              <a:rPr lang="en-US" spc="-4" dirty="0"/>
              <a:t>Static</a:t>
            </a:r>
            <a:r>
              <a:rPr spc="18" dirty="0"/>
              <a:t> </a:t>
            </a:r>
            <a:r>
              <a:rPr dirty="0"/>
              <a:t>Topology</a:t>
            </a:r>
            <a:r>
              <a:rPr lang="en-US" dirty="0"/>
              <a:t>- Convolution nets</a:t>
            </a:r>
            <a:endParaRPr dirty="0"/>
          </a:p>
        </p:txBody>
      </p:sp>
      <p:sp>
        <p:nvSpPr>
          <p:cNvPr id="18" name="object 18"/>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19" name="object 19"/>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0" name="object 20"/>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1" name="object 21"/>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2" name="object 22"/>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3" name="object 23"/>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5" name="object 25"/>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7" name="object 27"/>
          <p:cNvSpPr/>
          <p:nvPr/>
        </p:nvSpPr>
        <p:spPr>
          <a:xfrm>
            <a:off x="4714875" y="5308600"/>
            <a:ext cx="15875"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8" name="object 28"/>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9" name="object 29"/>
          <p:cNvSpPr/>
          <p:nvPr/>
        </p:nvSpPr>
        <p:spPr>
          <a:xfrm>
            <a:off x="4833938" y="5308600"/>
            <a:ext cx="14287"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4" name="Footer Placeholder 3"/>
          <p:cNvSpPr>
            <a:spLocks noGrp="1"/>
          </p:cNvSpPr>
          <p:nvPr>
            <p:ph type="ftr" sz="quarter" idx="11"/>
          </p:nvPr>
        </p:nvSpPr>
        <p:spPr/>
        <p:txBody>
          <a:bodyPr/>
          <a:lstStyle/>
          <a:p>
            <a:pPr>
              <a:defRPr/>
            </a:pPr>
            <a:r>
              <a:rPr lang="en-US"/>
              <a:t>CNEL, University of Florida, University of Florida</a:t>
            </a:r>
          </a:p>
        </p:txBody>
      </p:sp>
      <p:pic>
        <p:nvPicPr>
          <p:cNvPr id="2" name="Picture 1"/>
          <p:cNvPicPr>
            <a:picLocks noChangeAspect="1"/>
          </p:cNvPicPr>
          <p:nvPr/>
        </p:nvPicPr>
        <p:blipFill>
          <a:blip r:embed="rId3"/>
          <a:stretch>
            <a:fillRect/>
          </a:stretch>
        </p:blipFill>
        <p:spPr>
          <a:xfrm>
            <a:off x="560388" y="1469606"/>
            <a:ext cx="8280400" cy="4766484"/>
          </a:xfrm>
          <a:prstGeom prst="rect">
            <a:avLst/>
          </a:prstGeom>
        </p:spPr>
      </p:pic>
    </p:spTree>
    <p:extLst>
      <p:ext uri="{BB962C8B-B14F-4D97-AF65-F5344CB8AC3E}">
        <p14:creationId xmlns:p14="http://schemas.microsoft.com/office/powerpoint/2010/main" val="1168913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3425" y="277813"/>
            <a:ext cx="7558088" cy="1192212"/>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a:defRPr/>
            </a:pPr>
            <a:endParaRPr sz="2052"/>
          </a:p>
        </p:txBody>
      </p:sp>
      <p:sp>
        <p:nvSpPr>
          <p:cNvPr id="4" name="object 4"/>
          <p:cNvSpPr/>
          <p:nvPr/>
        </p:nvSpPr>
        <p:spPr>
          <a:xfrm>
            <a:off x="661988" y="493713"/>
            <a:ext cx="130175" cy="5864225"/>
          </a:xfrm>
          <a:custGeom>
            <a:avLst/>
            <a:gdLst/>
            <a:ahLst/>
            <a:cxnLst/>
            <a:rect l="l" t="t" r="r" b="b"/>
            <a:pathLst>
              <a:path w="152400" h="6858000">
                <a:moveTo>
                  <a:pt x="0" y="0"/>
                </a:moveTo>
                <a:lnTo>
                  <a:pt x="0" y="6858000"/>
                </a:lnTo>
                <a:lnTo>
                  <a:pt x="152400" y="6858000"/>
                </a:lnTo>
                <a:lnTo>
                  <a:pt x="152399" y="0"/>
                </a:lnTo>
                <a:lnTo>
                  <a:pt x="0" y="0"/>
                </a:lnTo>
                <a:close/>
              </a:path>
            </a:pathLst>
          </a:custGeom>
          <a:solidFill>
            <a:srgbClr val="FFFFFF"/>
          </a:solidFill>
        </p:spPr>
        <p:txBody>
          <a:bodyPr lIns="0" tIns="0" rIns="0" bIns="0"/>
          <a:lstStyle/>
          <a:p>
            <a:pPr>
              <a:defRPr/>
            </a:pPr>
            <a:endParaRPr sz="2052"/>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a:defRPr/>
            </a:pPr>
            <a:endParaRPr sz="2052"/>
          </a:p>
        </p:txBody>
      </p:sp>
      <p:sp>
        <p:nvSpPr>
          <p:cNvPr id="9" name="object 9"/>
          <p:cNvSpPr/>
          <p:nvPr/>
        </p:nvSpPr>
        <p:spPr>
          <a:xfrm>
            <a:off x="4311650" y="1311275"/>
            <a:ext cx="520700" cy="522288"/>
          </a:xfrm>
          <a:custGeom>
            <a:avLst/>
            <a:gdLst/>
            <a:ahLst/>
            <a:cxnLst/>
            <a:rect l="l" t="t" r="r" b="b"/>
            <a:pathLst>
              <a:path w="609600" h="609600">
                <a:moveTo>
                  <a:pt x="609600" y="304799"/>
                </a:moveTo>
                <a:lnTo>
                  <a:pt x="605612" y="255343"/>
                </a:lnTo>
                <a:lnTo>
                  <a:pt x="594067" y="208434"/>
                </a:lnTo>
                <a:lnTo>
                  <a:pt x="575591" y="164697"/>
                </a:lnTo>
                <a:lnTo>
                  <a:pt x="550810" y="124760"/>
                </a:lnTo>
                <a:lnTo>
                  <a:pt x="520350" y="89249"/>
                </a:lnTo>
                <a:lnTo>
                  <a:pt x="484839" y="58789"/>
                </a:lnTo>
                <a:lnTo>
                  <a:pt x="444902" y="34008"/>
                </a:lnTo>
                <a:lnTo>
                  <a:pt x="401165" y="15532"/>
                </a:lnTo>
                <a:lnTo>
                  <a:pt x="354256" y="3987"/>
                </a:lnTo>
                <a:lnTo>
                  <a:pt x="304800" y="0"/>
                </a:lnTo>
                <a:lnTo>
                  <a:pt x="279895" y="1009"/>
                </a:lnTo>
                <a:lnTo>
                  <a:pt x="231779" y="8854"/>
                </a:lnTo>
                <a:lnTo>
                  <a:pt x="186451" y="23943"/>
                </a:lnTo>
                <a:lnTo>
                  <a:pt x="144553" y="45650"/>
                </a:lnTo>
                <a:lnTo>
                  <a:pt x="106723" y="73348"/>
                </a:lnTo>
                <a:lnTo>
                  <a:pt x="73603" y="106412"/>
                </a:lnTo>
                <a:lnTo>
                  <a:pt x="45832" y="144215"/>
                </a:lnTo>
                <a:lnTo>
                  <a:pt x="24050" y="186130"/>
                </a:lnTo>
                <a:lnTo>
                  <a:pt x="8898" y="231531"/>
                </a:lnTo>
                <a:lnTo>
                  <a:pt x="1015" y="279792"/>
                </a:lnTo>
                <a:lnTo>
                  <a:pt x="0" y="304800"/>
                </a:lnTo>
                <a:lnTo>
                  <a:pt x="1015" y="329807"/>
                </a:lnTo>
                <a:lnTo>
                  <a:pt x="8898" y="378068"/>
                </a:lnTo>
                <a:lnTo>
                  <a:pt x="24050" y="423469"/>
                </a:lnTo>
                <a:lnTo>
                  <a:pt x="45832" y="465384"/>
                </a:lnTo>
                <a:lnTo>
                  <a:pt x="73603" y="503187"/>
                </a:lnTo>
                <a:lnTo>
                  <a:pt x="106723" y="536251"/>
                </a:lnTo>
                <a:lnTo>
                  <a:pt x="144553" y="563949"/>
                </a:lnTo>
                <a:lnTo>
                  <a:pt x="186451" y="585656"/>
                </a:lnTo>
                <a:lnTo>
                  <a:pt x="231779" y="600745"/>
                </a:lnTo>
                <a:lnTo>
                  <a:pt x="279895" y="608590"/>
                </a:lnTo>
                <a:lnTo>
                  <a:pt x="304800" y="609600"/>
                </a:lnTo>
                <a:lnTo>
                  <a:pt x="329807" y="608590"/>
                </a:lnTo>
                <a:lnTo>
                  <a:pt x="378068" y="600745"/>
                </a:lnTo>
                <a:lnTo>
                  <a:pt x="423469" y="585656"/>
                </a:lnTo>
                <a:lnTo>
                  <a:pt x="465384" y="563949"/>
                </a:lnTo>
                <a:lnTo>
                  <a:pt x="503187" y="536251"/>
                </a:lnTo>
                <a:lnTo>
                  <a:pt x="536251" y="503187"/>
                </a:lnTo>
                <a:lnTo>
                  <a:pt x="563949" y="465384"/>
                </a:lnTo>
                <a:lnTo>
                  <a:pt x="585656" y="423469"/>
                </a:lnTo>
                <a:lnTo>
                  <a:pt x="600745" y="378068"/>
                </a:lnTo>
                <a:lnTo>
                  <a:pt x="608590" y="329807"/>
                </a:lnTo>
                <a:lnTo>
                  <a:pt x="609600" y="304799"/>
                </a:lnTo>
                <a:close/>
              </a:path>
            </a:pathLst>
          </a:custGeom>
          <a:solidFill>
            <a:srgbClr val="FFFFFF"/>
          </a:solidFill>
        </p:spPr>
        <p:txBody>
          <a:bodyPr lIns="0" tIns="0" rIns="0" bIns="0"/>
          <a:lstStyle/>
          <a:p>
            <a:pPr>
              <a:defRPr/>
            </a:pPr>
            <a:endParaRPr sz="2052"/>
          </a:p>
        </p:txBody>
      </p:sp>
      <p:sp>
        <p:nvSpPr>
          <p:cNvPr id="10" name="object 10"/>
          <p:cNvSpPr/>
          <p:nvPr/>
        </p:nvSpPr>
        <p:spPr>
          <a:xfrm>
            <a:off x="4392613" y="1392238"/>
            <a:ext cx="360362" cy="360362"/>
          </a:xfrm>
          <a:custGeom>
            <a:avLst/>
            <a:gdLst/>
            <a:ahLst/>
            <a:cxnLst/>
            <a:rect l="l" t="t" r="r" b="b"/>
            <a:pathLst>
              <a:path w="421004" h="421005">
                <a:moveTo>
                  <a:pt x="420623" y="210311"/>
                </a:moveTo>
                <a:lnTo>
                  <a:pt x="414536" y="159878"/>
                </a:lnTo>
                <a:lnTo>
                  <a:pt x="397231" y="113806"/>
                </a:lnTo>
                <a:lnTo>
                  <a:pt x="370143" y="73577"/>
                </a:lnTo>
                <a:lnTo>
                  <a:pt x="334706" y="40672"/>
                </a:lnTo>
                <a:lnTo>
                  <a:pt x="292357" y="16573"/>
                </a:lnTo>
                <a:lnTo>
                  <a:pt x="244531" y="2761"/>
                </a:lnTo>
                <a:lnTo>
                  <a:pt x="210311" y="0"/>
                </a:lnTo>
                <a:lnTo>
                  <a:pt x="193107" y="699"/>
                </a:lnTo>
                <a:lnTo>
                  <a:pt x="143963" y="10753"/>
                </a:lnTo>
                <a:lnTo>
                  <a:pt x="99674" y="31587"/>
                </a:lnTo>
                <a:lnTo>
                  <a:pt x="61721" y="61722"/>
                </a:lnTo>
                <a:lnTo>
                  <a:pt x="31587" y="99674"/>
                </a:lnTo>
                <a:lnTo>
                  <a:pt x="10753" y="143963"/>
                </a:lnTo>
                <a:lnTo>
                  <a:pt x="699" y="193107"/>
                </a:lnTo>
                <a:lnTo>
                  <a:pt x="0" y="210312"/>
                </a:lnTo>
                <a:lnTo>
                  <a:pt x="699" y="227619"/>
                </a:lnTo>
                <a:lnTo>
                  <a:pt x="10753" y="276953"/>
                </a:lnTo>
                <a:lnTo>
                  <a:pt x="31587" y="321287"/>
                </a:lnTo>
                <a:lnTo>
                  <a:pt x="61722" y="359187"/>
                </a:lnTo>
                <a:lnTo>
                  <a:pt x="99674" y="389218"/>
                </a:lnTo>
                <a:lnTo>
                  <a:pt x="143963" y="409943"/>
                </a:lnTo>
                <a:lnTo>
                  <a:pt x="193107" y="419929"/>
                </a:lnTo>
                <a:lnTo>
                  <a:pt x="210311" y="420624"/>
                </a:lnTo>
                <a:lnTo>
                  <a:pt x="227619" y="419929"/>
                </a:lnTo>
                <a:lnTo>
                  <a:pt x="276953" y="409943"/>
                </a:lnTo>
                <a:lnTo>
                  <a:pt x="321287" y="389218"/>
                </a:lnTo>
                <a:lnTo>
                  <a:pt x="359187" y="359187"/>
                </a:lnTo>
                <a:lnTo>
                  <a:pt x="389218" y="321287"/>
                </a:lnTo>
                <a:lnTo>
                  <a:pt x="409943" y="276953"/>
                </a:lnTo>
                <a:lnTo>
                  <a:pt x="419929" y="227619"/>
                </a:lnTo>
                <a:lnTo>
                  <a:pt x="420623" y="210311"/>
                </a:lnTo>
                <a:close/>
              </a:path>
            </a:pathLst>
          </a:custGeom>
          <a:solidFill>
            <a:srgbClr val="FFFFFF"/>
          </a:solidFill>
        </p:spPr>
        <p:txBody>
          <a:bodyPr lIns="0" tIns="0" rIns="0" bIns="0"/>
          <a:lstStyle/>
          <a:p>
            <a:pPr>
              <a:defRPr/>
            </a:pPr>
            <a:endParaRPr sz="2052"/>
          </a:p>
        </p:txBody>
      </p:sp>
      <p:sp>
        <p:nvSpPr>
          <p:cNvPr id="13" name="object 13"/>
          <p:cNvSpPr txBox="1">
            <a:spLocks noGrp="1"/>
          </p:cNvSpPr>
          <p:nvPr>
            <p:ph type="title"/>
          </p:nvPr>
        </p:nvSpPr>
        <p:spPr>
          <a:xfrm>
            <a:off x="1042988" y="654050"/>
            <a:ext cx="7058025" cy="639763"/>
          </a:xfrm>
        </p:spPr>
        <p:txBody>
          <a:bodyPr lIns="0" tIns="181515" rIns="0" bIns="0" rtlCol="0">
            <a:spAutoFit/>
          </a:bodyPr>
          <a:lstStyle/>
          <a:p>
            <a:pPr eaLnBrk="1" hangingPunct="1">
              <a:defRPr/>
            </a:pPr>
            <a:r>
              <a:rPr lang="en-US" spc="-4" dirty="0"/>
              <a:t>Static</a:t>
            </a:r>
            <a:r>
              <a:rPr spc="18" dirty="0"/>
              <a:t> </a:t>
            </a:r>
            <a:r>
              <a:rPr dirty="0"/>
              <a:t>Topology</a:t>
            </a:r>
            <a:r>
              <a:rPr lang="en-US" dirty="0"/>
              <a:t>- Convolution nets</a:t>
            </a:r>
            <a:endParaRPr dirty="0"/>
          </a:p>
        </p:txBody>
      </p:sp>
      <p:sp>
        <p:nvSpPr>
          <p:cNvPr id="18" name="object 18"/>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19" name="object 19"/>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0" name="object 20"/>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1" name="object 21"/>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2" name="object 22"/>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3" name="object 23"/>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5" name="object 25"/>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7" name="object 27"/>
          <p:cNvSpPr/>
          <p:nvPr/>
        </p:nvSpPr>
        <p:spPr>
          <a:xfrm>
            <a:off x="4714875" y="5308600"/>
            <a:ext cx="15875"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8" name="object 28"/>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9" name="object 29"/>
          <p:cNvSpPr/>
          <p:nvPr/>
        </p:nvSpPr>
        <p:spPr>
          <a:xfrm>
            <a:off x="4833938" y="5308600"/>
            <a:ext cx="14287"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4" name="Footer Placeholder 3"/>
          <p:cNvSpPr>
            <a:spLocks noGrp="1"/>
          </p:cNvSpPr>
          <p:nvPr>
            <p:ph type="ftr" sz="quarter" idx="11"/>
          </p:nvPr>
        </p:nvSpPr>
        <p:spPr/>
        <p:txBody>
          <a:bodyPr/>
          <a:lstStyle/>
          <a:p>
            <a:pPr>
              <a:defRPr/>
            </a:pPr>
            <a:r>
              <a:rPr lang="en-US"/>
              <a:t>CNEL, University of Florida, University of Florida</a:t>
            </a:r>
          </a:p>
        </p:txBody>
      </p:sp>
      <p:pic>
        <p:nvPicPr>
          <p:cNvPr id="6" name="Picture 5"/>
          <p:cNvPicPr>
            <a:picLocks noChangeAspect="1"/>
          </p:cNvPicPr>
          <p:nvPr/>
        </p:nvPicPr>
        <p:blipFill>
          <a:blip r:embed="rId3"/>
          <a:stretch>
            <a:fillRect/>
          </a:stretch>
        </p:blipFill>
        <p:spPr>
          <a:xfrm>
            <a:off x="661988" y="5203032"/>
            <a:ext cx="2838450" cy="1098550"/>
          </a:xfrm>
          <a:prstGeom prst="rect">
            <a:avLst/>
          </a:prstGeom>
        </p:spPr>
      </p:pic>
      <p:pic>
        <p:nvPicPr>
          <p:cNvPr id="7" name="Picture 6"/>
          <p:cNvPicPr>
            <a:picLocks noChangeAspect="1"/>
          </p:cNvPicPr>
          <p:nvPr/>
        </p:nvPicPr>
        <p:blipFill>
          <a:blip r:embed="rId4"/>
          <a:stretch>
            <a:fillRect/>
          </a:stretch>
        </p:blipFill>
        <p:spPr>
          <a:xfrm>
            <a:off x="571500" y="1399089"/>
            <a:ext cx="8001000" cy="3733299"/>
          </a:xfrm>
          <a:prstGeom prst="rect">
            <a:avLst/>
          </a:prstGeom>
        </p:spPr>
      </p:pic>
      <p:pic>
        <p:nvPicPr>
          <p:cNvPr id="8" name="Picture 7"/>
          <p:cNvPicPr>
            <a:picLocks noChangeAspect="1"/>
          </p:cNvPicPr>
          <p:nvPr/>
        </p:nvPicPr>
        <p:blipFill>
          <a:blip r:embed="rId5"/>
          <a:stretch>
            <a:fillRect/>
          </a:stretch>
        </p:blipFill>
        <p:spPr>
          <a:xfrm>
            <a:off x="3500438" y="5239574"/>
            <a:ext cx="5510336" cy="512733"/>
          </a:xfrm>
          <a:prstGeom prst="rect">
            <a:avLst/>
          </a:prstGeom>
        </p:spPr>
      </p:pic>
      <p:pic>
        <p:nvPicPr>
          <p:cNvPr id="11" name="Picture 10"/>
          <p:cNvPicPr>
            <a:picLocks noChangeAspect="1"/>
          </p:cNvPicPr>
          <p:nvPr/>
        </p:nvPicPr>
        <p:blipFill>
          <a:blip r:embed="rId6"/>
          <a:stretch>
            <a:fillRect/>
          </a:stretch>
        </p:blipFill>
        <p:spPr>
          <a:xfrm>
            <a:off x="3557588" y="5986336"/>
            <a:ext cx="4749800" cy="228420"/>
          </a:xfrm>
          <a:prstGeom prst="rect">
            <a:avLst/>
          </a:prstGeom>
        </p:spPr>
      </p:pic>
    </p:spTree>
    <p:extLst>
      <p:ext uri="{BB962C8B-B14F-4D97-AF65-F5344CB8AC3E}">
        <p14:creationId xmlns:p14="http://schemas.microsoft.com/office/powerpoint/2010/main" val="1636663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3425" y="277813"/>
            <a:ext cx="7558088" cy="1192212"/>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a:defRPr/>
            </a:pPr>
            <a:endParaRPr sz="2052"/>
          </a:p>
        </p:txBody>
      </p:sp>
      <p:sp>
        <p:nvSpPr>
          <p:cNvPr id="4" name="object 4"/>
          <p:cNvSpPr/>
          <p:nvPr/>
        </p:nvSpPr>
        <p:spPr>
          <a:xfrm>
            <a:off x="661988" y="493713"/>
            <a:ext cx="130175" cy="5864225"/>
          </a:xfrm>
          <a:custGeom>
            <a:avLst/>
            <a:gdLst/>
            <a:ahLst/>
            <a:cxnLst/>
            <a:rect l="l" t="t" r="r" b="b"/>
            <a:pathLst>
              <a:path w="152400" h="6858000">
                <a:moveTo>
                  <a:pt x="0" y="0"/>
                </a:moveTo>
                <a:lnTo>
                  <a:pt x="0" y="6858000"/>
                </a:lnTo>
                <a:lnTo>
                  <a:pt x="152400" y="6858000"/>
                </a:lnTo>
                <a:lnTo>
                  <a:pt x="152399" y="0"/>
                </a:lnTo>
                <a:lnTo>
                  <a:pt x="0" y="0"/>
                </a:lnTo>
                <a:close/>
              </a:path>
            </a:pathLst>
          </a:custGeom>
          <a:solidFill>
            <a:srgbClr val="FFFFFF"/>
          </a:solidFill>
        </p:spPr>
        <p:txBody>
          <a:bodyPr lIns="0" tIns="0" rIns="0" bIns="0"/>
          <a:lstStyle/>
          <a:p>
            <a:pPr>
              <a:defRPr/>
            </a:pPr>
            <a:endParaRPr sz="2052"/>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a:defRPr/>
            </a:pPr>
            <a:endParaRPr sz="2052"/>
          </a:p>
        </p:txBody>
      </p:sp>
      <p:sp>
        <p:nvSpPr>
          <p:cNvPr id="9" name="object 9"/>
          <p:cNvSpPr/>
          <p:nvPr/>
        </p:nvSpPr>
        <p:spPr>
          <a:xfrm>
            <a:off x="4311650" y="1311275"/>
            <a:ext cx="520700" cy="522288"/>
          </a:xfrm>
          <a:custGeom>
            <a:avLst/>
            <a:gdLst/>
            <a:ahLst/>
            <a:cxnLst/>
            <a:rect l="l" t="t" r="r" b="b"/>
            <a:pathLst>
              <a:path w="609600" h="609600">
                <a:moveTo>
                  <a:pt x="609600" y="304799"/>
                </a:moveTo>
                <a:lnTo>
                  <a:pt x="605612" y="255343"/>
                </a:lnTo>
                <a:lnTo>
                  <a:pt x="594067" y="208434"/>
                </a:lnTo>
                <a:lnTo>
                  <a:pt x="575591" y="164697"/>
                </a:lnTo>
                <a:lnTo>
                  <a:pt x="550810" y="124760"/>
                </a:lnTo>
                <a:lnTo>
                  <a:pt x="520350" y="89249"/>
                </a:lnTo>
                <a:lnTo>
                  <a:pt x="484839" y="58789"/>
                </a:lnTo>
                <a:lnTo>
                  <a:pt x="444902" y="34008"/>
                </a:lnTo>
                <a:lnTo>
                  <a:pt x="401165" y="15532"/>
                </a:lnTo>
                <a:lnTo>
                  <a:pt x="354256" y="3987"/>
                </a:lnTo>
                <a:lnTo>
                  <a:pt x="304800" y="0"/>
                </a:lnTo>
                <a:lnTo>
                  <a:pt x="279895" y="1009"/>
                </a:lnTo>
                <a:lnTo>
                  <a:pt x="231779" y="8854"/>
                </a:lnTo>
                <a:lnTo>
                  <a:pt x="186451" y="23943"/>
                </a:lnTo>
                <a:lnTo>
                  <a:pt x="144553" y="45650"/>
                </a:lnTo>
                <a:lnTo>
                  <a:pt x="106723" y="73348"/>
                </a:lnTo>
                <a:lnTo>
                  <a:pt x="73603" y="106412"/>
                </a:lnTo>
                <a:lnTo>
                  <a:pt x="45832" y="144215"/>
                </a:lnTo>
                <a:lnTo>
                  <a:pt x="24050" y="186130"/>
                </a:lnTo>
                <a:lnTo>
                  <a:pt x="8898" y="231531"/>
                </a:lnTo>
                <a:lnTo>
                  <a:pt x="1015" y="279792"/>
                </a:lnTo>
                <a:lnTo>
                  <a:pt x="0" y="304800"/>
                </a:lnTo>
                <a:lnTo>
                  <a:pt x="1015" y="329807"/>
                </a:lnTo>
                <a:lnTo>
                  <a:pt x="8898" y="378068"/>
                </a:lnTo>
                <a:lnTo>
                  <a:pt x="24050" y="423469"/>
                </a:lnTo>
                <a:lnTo>
                  <a:pt x="45832" y="465384"/>
                </a:lnTo>
                <a:lnTo>
                  <a:pt x="73603" y="503187"/>
                </a:lnTo>
                <a:lnTo>
                  <a:pt x="106723" y="536251"/>
                </a:lnTo>
                <a:lnTo>
                  <a:pt x="144553" y="563949"/>
                </a:lnTo>
                <a:lnTo>
                  <a:pt x="186451" y="585656"/>
                </a:lnTo>
                <a:lnTo>
                  <a:pt x="231779" y="600745"/>
                </a:lnTo>
                <a:lnTo>
                  <a:pt x="279895" y="608590"/>
                </a:lnTo>
                <a:lnTo>
                  <a:pt x="304800" y="609600"/>
                </a:lnTo>
                <a:lnTo>
                  <a:pt x="329807" y="608590"/>
                </a:lnTo>
                <a:lnTo>
                  <a:pt x="378068" y="600745"/>
                </a:lnTo>
                <a:lnTo>
                  <a:pt x="423469" y="585656"/>
                </a:lnTo>
                <a:lnTo>
                  <a:pt x="465384" y="563949"/>
                </a:lnTo>
                <a:lnTo>
                  <a:pt x="503187" y="536251"/>
                </a:lnTo>
                <a:lnTo>
                  <a:pt x="536251" y="503187"/>
                </a:lnTo>
                <a:lnTo>
                  <a:pt x="563949" y="465384"/>
                </a:lnTo>
                <a:lnTo>
                  <a:pt x="585656" y="423469"/>
                </a:lnTo>
                <a:lnTo>
                  <a:pt x="600745" y="378068"/>
                </a:lnTo>
                <a:lnTo>
                  <a:pt x="608590" y="329807"/>
                </a:lnTo>
                <a:lnTo>
                  <a:pt x="609600" y="304799"/>
                </a:lnTo>
                <a:close/>
              </a:path>
            </a:pathLst>
          </a:custGeom>
          <a:solidFill>
            <a:srgbClr val="FFFFFF"/>
          </a:solidFill>
        </p:spPr>
        <p:txBody>
          <a:bodyPr lIns="0" tIns="0" rIns="0" bIns="0"/>
          <a:lstStyle/>
          <a:p>
            <a:pPr>
              <a:defRPr/>
            </a:pPr>
            <a:endParaRPr sz="2052"/>
          </a:p>
        </p:txBody>
      </p:sp>
      <p:sp>
        <p:nvSpPr>
          <p:cNvPr id="10" name="object 10"/>
          <p:cNvSpPr/>
          <p:nvPr/>
        </p:nvSpPr>
        <p:spPr>
          <a:xfrm>
            <a:off x="4392613" y="1392238"/>
            <a:ext cx="360362" cy="360362"/>
          </a:xfrm>
          <a:custGeom>
            <a:avLst/>
            <a:gdLst/>
            <a:ahLst/>
            <a:cxnLst/>
            <a:rect l="l" t="t" r="r" b="b"/>
            <a:pathLst>
              <a:path w="421004" h="421005">
                <a:moveTo>
                  <a:pt x="420623" y="210311"/>
                </a:moveTo>
                <a:lnTo>
                  <a:pt x="414536" y="159878"/>
                </a:lnTo>
                <a:lnTo>
                  <a:pt x="397231" y="113806"/>
                </a:lnTo>
                <a:lnTo>
                  <a:pt x="370143" y="73577"/>
                </a:lnTo>
                <a:lnTo>
                  <a:pt x="334706" y="40672"/>
                </a:lnTo>
                <a:lnTo>
                  <a:pt x="292357" y="16573"/>
                </a:lnTo>
                <a:lnTo>
                  <a:pt x="244531" y="2761"/>
                </a:lnTo>
                <a:lnTo>
                  <a:pt x="210311" y="0"/>
                </a:lnTo>
                <a:lnTo>
                  <a:pt x="193107" y="699"/>
                </a:lnTo>
                <a:lnTo>
                  <a:pt x="143963" y="10753"/>
                </a:lnTo>
                <a:lnTo>
                  <a:pt x="99674" y="31587"/>
                </a:lnTo>
                <a:lnTo>
                  <a:pt x="61721" y="61722"/>
                </a:lnTo>
                <a:lnTo>
                  <a:pt x="31587" y="99674"/>
                </a:lnTo>
                <a:lnTo>
                  <a:pt x="10753" y="143963"/>
                </a:lnTo>
                <a:lnTo>
                  <a:pt x="699" y="193107"/>
                </a:lnTo>
                <a:lnTo>
                  <a:pt x="0" y="210312"/>
                </a:lnTo>
                <a:lnTo>
                  <a:pt x="699" y="227619"/>
                </a:lnTo>
                <a:lnTo>
                  <a:pt x="10753" y="276953"/>
                </a:lnTo>
                <a:lnTo>
                  <a:pt x="31587" y="321287"/>
                </a:lnTo>
                <a:lnTo>
                  <a:pt x="61722" y="359187"/>
                </a:lnTo>
                <a:lnTo>
                  <a:pt x="99674" y="389218"/>
                </a:lnTo>
                <a:lnTo>
                  <a:pt x="143963" y="409943"/>
                </a:lnTo>
                <a:lnTo>
                  <a:pt x="193107" y="419929"/>
                </a:lnTo>
                <a:lnTo>
                  <a:pt x="210311" y="420624"/>
                </a:lnTo>
                <a:lnTo>
                  <a:pt x="227619" y="419929"/>
                </a:lnTo>
                <a:lnTo>
                  <a:pt x="276953" y="409943"/>
                </a:lnTo>
                <a:lnTo>
                  <a:pt x="321287" y="389218"/>
                </a:lnTo>
                <a:lnTo>
                  <a:pt x="359187" y="359187"/>
                </a:lnTo>
                <a:lnTo>
                  <a:pt x="389218" y="321287"/>
                </a:lnTo>
                <a:lnTo>
                  <a:pt x="409943" y="276953"/>
                </a:lnTo>
                <a:lnTo>
                  <a:pt x="419929" y="227619"/>
                </a:lnTo>
                <a:lnTo>
                  <a:pt x="420623" y="210311"/>
                </a:lnTo>
                <a:close/>
              </a:path>
            </a:pathLst>
          </a:custGeom>
          <a:solidFill>
            <a:srgbClr val="FFFFFF"/>
          </a:solidFill>
        </p:spPr>
        <p:txBody>
          <a:bodyPr lIns="0" tIns="0" rIns="0" bIns="0"/>
          <a:lstStyle/>
          <a:p>
            <a:pPr>
              <a:defRPr/>
            </a:pPr>
            <a:endParaRPr sz="2052"/>
          </a:p>
        </p:txBody>
      </p:sp>
      <p:sp>
        <p:nvSpPr>
          <p:cNvPr id="13" name="object 13"/>
          <p:cNvSpPr txBox="1">
            <a:spLocks noGrp="1"/>
          </p:cNvSpPr>
          <p:nvPr>
            <p:ph type="title"/>
          </p:nvPr>
        </p:nvSpPr>
        <p:spPr>
          <a:xfrm>
            <a:off x="1042988" y="654050"/>
            <a:ext cx="7058025" cy="639763"/>
          </a:xfrm>
        </p:spPr>
        <p:txBody>
          <a:bodyPr lIns="0" tIns="181515" rIns="0" bIns="0" rtlCol="0">
            <a:spAutoFit/>
          </a:bodyPr>
          <a:lstStyle/>
          <a:p>
            <a:pPr eaLnBrk="1" hangingPunct="1">
              <a:defRPr/>
            </a:pPr>
            <a:r>
              <a:rPr lang="en-US" spc="-4" dirty="0"/>
              <a:t>Static</a:t>
            </a:r>
            <a:r>
              <a:rPr spc="18" dirty="0"/>
              <a:t> </a:t>
            </a:r>
            <a:r>
              <a:rPr dirty="0"/>
              <a:t>Topology</a:t>
            </a:r>
            <a:r>
              <a:rPr lang="en-US" dirty="0"/>
              <a:t>- Markov Random Fields</a:t>
            </a:r>
            <a:endParaRPr dirty="0"/>
          </a:p>
        </p:txBody>
      </p:sp>
      <p:sp>
        <p:nvSpPr>
          <p:cNvPr id="15" name="object 15"/>
          <p:cNvSpPr txBox="1">
            <a:spLocks noRot="1" noChangeAspect="1" noMove="1" noResize="1" noEditPoints="1" noAdjustHandles="1" noChangeArrowheads="1" noChangeShapeType="1" noTextEdit="1"/>
          </p:cNvSpPr>
          <p:nvPr/>
        </p:nvSpPr>
        <p:spPr>
          <a:xfrm>
            <a:off x="380315" y="1793451"/>
            <a:ext cx="8639032" cy="4145237"/>
          </a:xfrm>
          <a:prstGeom prst="rect">
            <a:avLst/>
          </a:prstGeom>
          <a:blipFill rotWithShape="0">
            <a:blip r:embed="rId3"/>
            <a:stretch>
              <a:fillRect l="-1199" t="-1912"/>
            </a:stretch>
          </a:blipFill>
        </p:spPr>
        <p:txBody>
          <a:bodyPr/>
          <a:lstStyle/>
          <a:p>
            <a:pPr>
              <a:defRPr/>
            </a:pPr>
            <a:r>
              <a:rPr lang="en-US">
                <a:noFill/>
              </a:rPr>
              <a:t> </a:t>
            </a:r>
          </a:p>
        </p:txBody>
      </p:sp>
      <p:sp>
        <p:nvSpPr>
          <p:cNvPr id="18" name="object 18"/>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19" name="object 19"/>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0" name="object 20"/>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1" name="object 21"/>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2" name="object 22"/>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3" name="object 23"/>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5" name="object 25"/>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7" name="object 27"/>
          <p:cNvSpPr/>
          <p:nvPr/>
        </p:nvSpPr>
        <p:spPr>
          <a:xfrm>
            <a:off x="4714875" y="5308600"/>
            <a:ext cx="15875"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8" name="object 28"/>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9" name="object 29"/>
          <p:cNvSpPr/>
          <p:nvPr/>
        </p:nvSpPr>
        <p:spPr>
          <a:xfrm>
            <a:off x="4833938" y="5308600"/>
            <a:ext cx="14287"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4"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3425" y="277813"/>
            <a:ext cx="7558088" cy="1192212"/>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a:defRPr/>
            </a:pPr>
            <a:endParaRPr sz="2052"/>
          </a:p>
        </p:txBody>
      </p:sp>
      <p:sp>
        <p:nvSpPr>
          <p:cNvPr id="4" name="object 4"/>
          <p:cNvSpPr/>
          <p:nvPr/>
        </p:nvSpPr>
        <p:spPr>
          <a:xfrm>
            <a:off x="1096963" y="6211888"/>
            <a:ext cx="3509962" cy="555625"/>
          </a:xfrm>
          <a:custGeom>
            <a:avLst/>
            <a:gdLst/>
            <a:ahLst/>
            <a:cxnLst/>
            <a:rect l="l" t="t" r="r" b="b"/>
            <a:pathLst>
              <a:path w="152400" h="6858000">
                <a:moveTo>
                  <a:pt x="0" y="0"/>
                </a:moveTo>
                <a:lnTo>
                  <a:pt x="0" y="6858000"/>
                </a:lnTo>
                <a:lnTo>
                  <a:pt x="152400" y="6858000"/>
                </a:lnTo>
                <a:lnTo>
                  <a:pt x="152399" y="0"/>
                </a:lnTo>
                <a:lnTo>
                  <a:pt x="0" y="0"/>
                </a:lnTo>
                <a:close/>
              </a:path>
            </a:pathLst>
          </a:custGeom>
          <a:solidFill>
            <a:srgbClr val="FFFFFF"/>
          </a:solidFill>
        </p:spPr>
        <p:txBody>
          <a:bodyPr lIns="0" tIns="0" rIns="0" bIns="0"/>
          <a:lstStyle/>
          <a:p>
            <a:pPr>
              <a:defRPr/>
            </a:pPr>
            <a:r>
              <a:rPr lang="en-US" sz="2052" dirty="0">
                <a:latin typeface="+mn-lt"/>
              </a:rPr>
              <a:t>Finite impulse Response filter</a:t>
            </a:r>
            <a:endParaRPr sz="2052" dirty="0">
              <a:latin typeface="+mn-lt"/>
            </a:endParaRPr>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a:defRPr/>
            </a:pPr>
            <a:endParaRPr sz="2052"/>
          </a:p>
        </p:txBody>
      </p:sp>
      <p:sp>
        <p:nvSpPr>
          <p:cNvPr id="9" name="object 9"/>
          <p:cNvSpPr/>
          <p:nvPr/>
        </p:nvSpPr>
        <p:spPr>
          <a:xfrm>
            <a:off x="4311650" y="1311275"/>
            <a:ext cx="520700" cy="522288"/>
          </a:xfrm>
          <a:custGeom>
            <a:avLst/>
            <a:gdLst/>
            <a:ahLst/>
            <a:cxnLst/>
            <a:rect l="l" t="t" r="r" b="b"/>
            <a:pathLst>
              <a:path w="609600" h="609600">
                <a:moveTo>
                  <a:pt x="609600" y="304799"/>
                </a:moveTo>
                <a:lnTo>
                  <a:pt x="605612" y="255343"/>
                </a:lnTo>
                <a:lnTo>
                  <a:pt x="594067" y="208434"/>
                </a:lnTo>
                <a:lnTo>
                  <a:pt x="575591" y="164697"/>
                </a:lnTo>
                <a:lnTo>
                  <a:pt x="550810" y="124760"/>
                </a:lnTo>
                <a:lnTo>
                  <a:pt x="520350" y="89249"/>
                </a:lnTo>
                <a:lnTo>
                  <a:pt x="484839" y="58789"/>
                </a:lnTo>
                <a:lnTo>
                  <a:pt x="444902" y="34008"/>
                </a:lnTo>
                <a:lnTo>
                  <a:pt x="401165" y="15532"/>
                </a:lnTo>
                <a:lnTo>
                  <a:pt x="354256" y="3987"/>
                </a:lnTo>
                <a:lnTo>
                  <a:pt x="304800" y="0"/>
                </a:lnTo>
                <a:lnTo>
                  <a:pt x="279895" y="1009"/>
                </a:lnTo>
                <a:lnTo>
                  <a:pt x="231779" y="8854"/>
                </a:lnTo>
                <a:lnTo>
                  <a:pt x="186451" y="23943"/>
                </a:lnTo>
                <a:lnTo>
                  <a:pt x="144553" y="45650"/>
                </a:lnTo>
                <a:lnTo>
                  <a:pt x="106723" y="73348"/>
                </a:lnTo>
                <a:lnTo>
                  <a:pt x="73603" y="106412"/>
                </a:lnTo>
                <a:lnTo>
                  <a:pt x="45832" y="144215"/>
                </a:lnTo>
                <a:lnTo>
                  <a:pt x="24050" y="186130"/>
                </a:lnTo>
                <a:lnTo>
                  <a:pt x="8898" y="231531"/>
                </a:lnTo>
                <a:lnTo>
                  <a:pt x="1015" y="279792"/>
                </a:lnTo>
                <a:lnTo>
                  <a:pt x="0" y="304800"/>
                </a:lnTo>
                <a:lnTo>
                  <a:pt x="1015" y="329807"/>
                </a:lnTo>
                <a:lnTo>
                  <a:pt x="8898" y="378068"/>
                </a:lnTo>
                <a:lnTo>
                  <a:pt x="24050" y="423469"/>
                </a:lnTo>
                <a:lnTo>
                  <a:pt x="45832" y="465384"/>
                </a:lnTo>
                <a:lnTo>
                  <a:pt x="73603" y="503187"/>
                </a:lnTo>
                <a:lnTo>
                  <a:pt x="106723" y="536251"/>
                </a:lnTo>
                <a:lnTo>
                  <a:pt x="144553" y="563949"/>
                </a:lnTo>
                <a:lnTo>
                  <a:pt x="186451" y="585656"/>
                </a:lnTo>
                <a:lnTo>
                  <a:pt x="231779" y="600745"/>
                </a:lnTo>
                <a:lnTo>
                  <a:pt x="279895" y="608590"/>
                </a:lnTo>
                <a:lnTo>
                  <a:pt x="304800" y="609600"/>
                </a:lnTo>
                <a:lnTo>
                  <a:pt x="329807" y="608590"/>
                </a:lnTo>
                <a:lnTo>
                  <a:pt x="378068" y="600745"/>
                </a:lnTo>
                <a:lnTo>
                  <a:pt x="423469" y="585656"/>
                </a:lnTo>
                <a:lnTo>
                  <a:pt x="465384" y="563949"/>
                </a:lnTo>
                <a:lnTo>
                  <a:pt x="503187" y="536251"/>
                </a:lnTo>
                <a:lnTo>
                  <a:pt x="536251" y="503187"/>
                </a:lnTo>
                <a:lnTo>
                  <a:pt x="563949" y="465384"/>
                </a:lnTo>
                <a:lnTo>
                  <a:pt x="585656" y="423469"/>
                </a:lnTo>
                <a:lnTo>
                  <a:pt x="600745" y="378068"/>
                </a:lnTo>
                <a:lnTo>
                  <a:pt x="608590" y="329807"/>
                </a:lnTo>
                <a:lnTo>
                  <a:pt x="609600" y="304799"/>
                </a:lnTo>
                <a:close/>
              </a:path>
            </a:pathLst>
          </a:custGeom>
          <a:solidFill>
            <a:srgbClr val="FFFFFF"/>
          </a:solidFill>
        </p:spPr>
        <p:txBody>
          <a:bodyPr lIns="0" tIns="0" rIns="0" bIns="0"/>
          <a:lstStyle/>
          <a:p>
            <a:pPr>
              <a:defRPr/>
            </a:pPr>
            <a:endParaRPr sz="2052"/>
          </a:p>
        </p:txBody>
      </p:sp>
      <p:sp>
        <p:nvSpPr>
          <p:cNvPr id="10" name="object 10"/>
          <p:cNvSpPr/>
          <p:nvPr/>
        </p:nvSpPr>
        <p:spPr>
          <a:xfrm>
            <a:off x="4392613" y="1392238"/>
            <a:ext cx="360362" cy="360362"/>
          </a:xfrm>
          <a:custGeom>
            <a:avLst/>
            <a:gdLst/>
            <a:ahLst/>
            <a:cxnLst/>
            <a:rect l="l" t="t" r="r" b="b"/>
            <a:pathLst>
              <a:path w="421004" h="421005">
                <a:moveTo>
                  <a:pt x="420623" y="210311"/>
                </a:moveTo>
                <a:lnTo>
                  <a:pt x="414536" y="159878"/>
                </a:lnTo>
                <a:lnTo>
                  <a:pt x="397231" y="113806"/>
                </a:lnTo>
                <a:lnTo>
                  <a:pt x="370143" y="73577"/>
                </a:lnTo>
                <a:lnTo>
                  <a:pt x="334706" y="40672"/>
                </a:lnTo>
                <a:lnTo>
                  <a:pt x="292357" y="16573"/>
                </a:lnTo>
                <a:lnTo>
                  <a:pt x="244531" y="2761"/>
                </a:lnTo>
                <a:lnTo>
                  <a:pt x="210311" y="0"/>
                </a:lnTo>
                <a:lnTo>
                  <a:pt x="193107" y="699"/>
                </a:lnTo>
                <a:lnTo>
                  <a:pt x="143963" y="10753"/>
                </a:lnTo>
                <a:lnTo>
                  <a:pt x="99674" y="31587"/>
                </a:lnTo>
                <a:lnTo>
                  <a:pt x="61721" y="61722"/>
                </a:lnTo>
                <a:lnTo>
                  <a:pt x="31587" y="99674"/>
                </a:lnTo>
                <a:lnTo>
                  <a:pt x="10753" y="143963"/>
                </a:lnTo>
                <a:lnTo>
                  <a:pt x="699" y="193107"/>
                </a:lnTo>
                <a:lnTo>
                  <a:pt x="0" y="210312"/>
                </a:lnTo>
                <a:lnTo>
                  <a:pt x="699" y="227619"/>
                </a:lnTo>
                <a:lnTo>
                  <a:pt x="10753" y="276953"/>
                </a:lnTo>
                <a:lnTo>
                  <a:pt x="31587" y="321287"/>
                </a:lnTo>
                <a:lnTo>
                  <a:pt x="61722" y="359187"/>
                </a:lnTo>
                <a:lnTo>
                  <a:pt x="99674" y="389218"/>
                </a:lnTo>
                <a:lnTo>
                  <a:pt x="143963" y="409943"/>
                </a:lnTo>
                <a:lnTo>
                  <a:pt x="193107" y="419929"/>
                </a:lnTo>
                <a:lnTo>
                  <a:pt x="210311" y="420624"/>
                </a:lnTo>
                <a:lnTo>
                  <a:pt x="227619" y="419929"/>
                </a:lnTo>
                <a:lnTo>
                  <a:pt x="276953" y="409943"/>
                </a:lnTo>
                <a:lnTo>
                  <a:pt x="321287" y="389218"/>
                </a:lnTo>
                <a:lnTo>
                  <a:pt x="359187" y="359187"/>
                </a:lnTo>
                <a:lnTo>
                  <a:pt x="389218" y="321287"/>
                </a:lnTo>
                <a:lnTo>
                  <a:pt x="409943" y="276953"/>
                </a:lnTo>
                <a:lnTo>
                  <a:pt x="419929" y="227619"/>
                </a:lnTo>
                <a:lnTo>
                  <a:pt x="420623" y="210311"/>
                </a:lnTo>
                <a:close/>
              </a:path>
            </a:pathLst>
          </a:custGeom>
          <a:solidFill>
            <a:srgbClr val="FFFFFF"/>
          </a:solidFill>
        </p:spPr>
        <p:txBody>
          <a:bodyPr lIns="0" tIns="0" rIns="0" bIns="0"/>
          <a:lstStyle/>
          <a:p>
            <a:pPr>
              <a:defRPr/>
            </a:pPr>
            <a:endParaRPr sz="2052"/>
          </a:p>
        </p:txBody>
      </p:sp>
      <p:sp>
        <p:nvSpPr>
          <p:cNvPr id="13" name="object 13"/>
          <p:cNvSpPr txBox="1">
            <a:spLocks noGrp="1"/>
          </p:cNvSpPr>
          <p:nvPr>
            <p:ph type="title"/>
          </p:nvPr>
        </p:nvSpPr>
        <p:spPr>
          <a:xfrm>
            <a:off x="1042988" y="654050"/>
            <a:ext cx="7058025" cy="639763"/>
          </a:xfrm>
        </p:spPr>
        <p:txBody>
          <a:bodyPr lIns="0" tIns="181515" rIns="0" bIns="0" rtlCol="0">
            <a:spAutoFit/>
          </a:bodyPr>
          <a:lstStyle/>
          <a:p>
            <a:pPr eaLnBrk="1" hangingPunct="1">
              <a:defRPr/>
            </a:pPr>
            <a:r>
              <a:rPr spc="-4" dirty="0"/>
              <a:t>Feedforwar</a:t>
            </a:r>
            <a:r>
              <a:rPr dirty="0"/>
              <a:t>d</a:t>
            </a:r>
            <a:r>
              <a:rPr spc="18" dirty="0"/>
              <a:t> </a:t>
            </a:r>
            <a:r>
              <a:rPr dirty="0"/>
              <a:t>Topology</a:t>
            </a:r>
          </a:p>
        </p:txBody>
      </p:sp>
      <p:sp>
        <p:nvSpPr>
          <p:cNvPr id="14" name="object 14"/>
          <p:cNvSpPr/>
          <p:nvPr/>
        </p:nvSpPr>
        <p:spPr>
          <a:xfrm>
            <a:off x="792163" y="1735138"/>
            <a:ext cx="7272337" cy="3910012"/>
          </a:xfrm>
          <a:custGeom>
            <a:avLst/>
            <a:gdLst/>
            <a:ahLst/>
            <a:cxnLst/>
            <a:rect l="l" t="t" r="r" b="b"/>
            <a:pathLst>
              <a:path w="8503920" h="4572000">
                <a:moveTo>
                  <a:pt x="0" y="0"/>
                </a:moveTo>
                <a:lnTo>
                  <a:pt x="0" y="4572000"/>
                </a:lnTo>
                <a:lnTo>
                  <a:pt x="8503919" y="4572000"/>
                </a:lnTo>
                <a:lnTo>
                  <a:pt x="8503919" y="0"/>
                </a:lnTo>
                <a:lnTo>
                  <a:pt x="0" y="0"/>
                </a:lnTo>
                <a:close/>
              </a:path>
            </a:pathLst>
          </a:custGeom>
          <a:solidFill>
            <a:srgbClr val="FFFFFF"/>
          </a:solidFill>
        </p:spPr>
        <p:txBody>
          <a:bodyPr lIns="0" tIns="0" rIns="0" bIns="0"/>
          <a:lstStyle/>
          <a:p>
            <a:pPr>
              <a:defRPr/>
            </a:pPr>
            <a:endParaRPr sz="2052" dirty="0"/>
          </a:p>
        </p:txBody>
      </p:sp>
      <p:sp>
        <p:nvSpPr>
          <p:cNvPr id="64520" name="object 15"/>
          <p:cNvSpPr txBox="1">
            <a:spLocks noChangeArrowheads="1"/>
          </p:cNvSpPr>
          <p:nvPr/>
        </p:nvSpPr>
        <p:spPr bwMode="auto">
          <a:xfrm>
            <a:off x="1096963" y="1355725"/>
            <a:ext cx="72326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44475" indent="-233363">
              <a:tabLst>
                <a:tab pos="244475" algn="l"/>
              </a:tabLst>
              <a:defRPr sz="2400">
                <a:solidFill>
                  <a:schemeClr val="tx1"/>
                </a:solidFill>
                <a:latin typeface="Times New Roman" charset="0"/>
              </a:defRPr>
            </a:lvl1pPr>
            <a:lvl2pPr marL="742950" indent="-285750">
              <a:tabLst>
                <a:tab pos="244475" algn="l"/>
              </a:tabLst>
              <a:defRPr sz="2400">
                <a:solidFill>
                  <a:schemeClr val="tx1"/>
                </a:solidFill>
                <a:latin typeface="Times New Roman" charset="0"/>
              </a:defRPr>
            </a:lvl2pPr>
            <a:lvl3pPr marL="1143000" indent="-228600">
              <a:tabLst>
                <a:tab pos="244475" algn="l"/>
              </a:tabLst>
              <a:defRPr sz="2400">
                <a:solidFill>
                  <a:schemeClr val="tx1"/>
                </a:solidFill>
                <a:latin typeface="Times New Roman" charset="0"/>
              </a:defRPr>
            </a:lvl3pPr>
            <a:lvl4pPr marL="1600200" indent="-228600">
              <a:tabLst>
                <a:tab pos="244475" algn="l"/>
              </a:tabLst>
              <a:defRPr sz="2400">
                <a:solidFill>
                  <a:schemeClr val="tx1"/>
                </a:solidFill>
                <a:latin typeface="Times New Roman" charset="0"/>
              </a:defRPr>
            </a:lvl4pPr>
            <a:lvl5pPr marL="2057400" indent="-228600">
              <a:tabLst>
                <a:tab pos="244475" algn="l"/>
              </a:tabLst>
              <a:defRPr sz="2400">
                <a:solidFill>
                  <a:schemeClr val="tx1"/>
                </a:solidFill>
                <a:latin typeface="Times New Roman" charset="0"/>
              </a:defRPr>
            </a:lvl5pPr>
            <a:lvl6pPr marL="2514600" indent="-228600" eaLnBrk="0" fontAlgn="base" hangingPunct="0">
              <a:spcBef>
                <a:spcPct val="0"/>
              </a:spcBef>
              <a:spcAft>
                <a:spcPct val="0"/>
              </a:spcAft>
              <a:tabLst>
                <a:tab pos="244475" algn="l"/>
              </a:tabLst>
              <a:defRPr sz="2400">
                <a:solidFill>
                  <a:schemeClr val="tx1"/>
                </a:solidFill>
                <a:latin typeface="Times New Roman" charset="0"/>
              </a:defRPr>
            </a:lvl6pPr>
            <a:lvl7pPr marL="2971800" indent="-228600" eaLnBrk="0" fontAlgn="base" hangingPunct="0">
              <a:spcBef>
                <a:spcPct val="0"/>
              </a:spcBef>
              <a:spcAft>
                <a:spcPct val="0"/>
              </a:spcAft>
              <a:tabLst>
                <a:tab pos="244475" algn="l"/>
              </a:tabLst>
              <a:defRPr sz="2400">
                <a:solidFill>
                  <a:schemeClr val="tx1"/>
                </a:solidFill>
                <a:latin typeface="Times New Roman" charset="0"/>
              </a:defRPr>
            </a:lvl7pPr>
            <a:lvl8pPr marL="3429000" indent="-228600" eaLnBrk="0" fontAlgn="base" hangingPunct="0">
              <a:spcBef>
                <a:spcPct val="0"/>
              </a:spcBef>
              <a:spcAft>
                <a:spcPct val="0"/>
              </a:spcAft>
              <a:tabLst>
                <a:tab pos="244475" algn="l"/>
              </a:tabLst>
              <a:defRPr sz="2400">
                <a:solidFill>
                  <a:schemeClr val="tx1"/>
                </a:solidFill>
                <a:latin typeface="Times New Roman" charset="0"/>
              </a:defRPr>
            </a:lvl8pPr>
            <a:lvl9pPr marL="3886200" indent="-228600" eaLnBrk="0" fontAlgn="base" hangingPunct="0">
              <a:spcBef>
                <a:spcPct val="0"/>
              </a:spcBef>
              <a:spcAft>
                <a:spcPct val="0"/>
              </a:spcAft>
              <a:tabLst>
                <a:tab pos="244475" algn="l"/>
              </a:tabLst>
              <a:defRPr sz="2400">
                <a:solidFill>
                  <a:schemeClr val="tx1"/>
                </a:solidFill>
                <a:latin typeface="Times New Roman" charset="0"/>
              </a:defRPr>
            </a:lvl9pPr>
          </a:lstStyle>
          <a:p>
            <a:pPr>
              <a:buClr>
                <a:srgbClr val="126D92"/>
              </a:buClr>
              <a:buSzPct val="85000"/>
              <a:buFont typeface="Wingdings 2" charset="2"/>
              <a:buChar char=""/>
            </a:pPr>
            <a:r>
              <a:rPr lang="en-US" altLang="x-none" sz="2300">
                <a:latin typeface="Calibri" charset="0"/>
                <a:ea typeface="Georgia" charset="0"/>
                <a:cs typeface="Georgia" charset="0"/>
              </a:rPr>
              <a:t>Assume we are interested in time evolution of a pattern</a:t>
            </a:r>
          </a:p>
          <a:p>
            <a:pPr>
              <a:buClr>
                <a:srgbClr val="126D92"/>
              </a:buClr>
              <a:buSzPct val="85000"/>
              <a:buFont typeface="Wingdings 2" charset="2"/>
              <a:buChar char=""/>
            </a:pPr>
            <a:r>
              <a:rPr lang="en-US" altLang="x-none" sz="2300">
                <a:latin typeface="Calibri" charset="0"/>
                <a:ea typeface="Georgia" charset="0"/>
                <a:cs typeface="Georgia" charset="0"/>
              </a:rPr>
              <a:t>Normally we store several frames of the world and combine them appropriately in neighborhoods by a finite impulse response (FIR) filter (1 pixel)</a:t>
            </a:r>
            <a:endParaRPr lang="x-none" altLang="x-none" sz="2300">
              <a:latin typeface="Calibri" charset="0"/>
              <a:ea typeface="Georgia" charset="0"/>
              <a:cs typeface="Georgia" charset="0"/>
            </a:endParaRPr>
          </a:p>
          <a:p>
            <a:pPr>
              <a:spcBef>
                <a:spcPts val="550"/>
              </a:spcBef>
              <a:buClr>
                <a:srgbClr val="126D92"/>
              </a:buClr>
              <a:buSzPct val="85000"/>
              <a:buFont typeface="Wingdings 2" charset="2"/>
              <a:buChar char=""/>
            </a:pPr>
            <a:r>
              <a:rPr lang="x-none" altLang="x-none" sz="2300">
                <a:latin typeface="Calibri" charset="0"/>
                <a:ea typeface="Georgia" charset="0"/>
                <a:cs typeface="Georgia" charset="0"/>
              </a:rPr>
              <a:t>No context/memory: static mapping.</a:t>
            </a:r>
          </a:p>
          <a:p>
            <a:pPr>
              <a:spcBef>
                <a:spcPts val="550"/>
              </a:spcBef>
              <a:buClr>
                <a:srgbClr val="126D92"/>
              </a:buClr>
              <a:buSzPct val="85000"/>
              <a:buFont typeface="Wingdings 2" charset="2"/>
              <a:buChar char=""/>
            </a:pPr>
            <a:r>
              <a:rPr lang="x-none" altLang="x-none" sz="2300">
                <a:latin typeface="Calibri" charset="0"/>
                <a:ea typeface="Georgia" charset="0"/>
                <a:cs typeface="Georgia" charset="0"/>
              </a:rPr>
              <a:t>Rely on </a:t>
            </a:r>
            <a:r>
              <a:rPr lang="x-none" altLang="x-none" sz="2300" i="1">
                <a:latin typeface="Calibri" charset="0"/>
                <a:ea typeface="Georgia" charset="0"/>
                <a:cs typeface="Georgia" charset="0"/>
              </a:rPr>
              <a:t>a priori </a:t>
            </a:r>
            <a:r>
              <a:rPr lang="x-none" altLang="x-none" sz="2300">
                <a:latin typeface="Calibri" charset="0"/>
                <a:ea typeface="Georgia" charset="0"/>
                <a:cs typeface="Georgia" charset="0"/>
              </a:rPr>
              <a:t>knowledge of desired topology.</a:t>
            </a:r>
          </a:p>
        </p:txBody>
      </p:sp>
      <p:sp>
        <p:nvSpPr>
          <p:cNvPr id="18" name="object 18"/>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19" name="object 19"/>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0" name="object 20"/>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1" name="object 21"/>
          <p:cNvSpPr/>
          <p:nvPr/>
        </p:nvSpPr>
        <p:spPr>
          <a:xfrm>
            <a:off x="4700588" y="4567238"/>
            <a:ext cx="14287"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2" name="object 22"/>
          <p:cNvSpPr/>
          <p:nvPr/>
        </p:nvSpPr>
        <p:spPr>
          <a:xfrm>
            <a:off x="4759325" y="4567238"/>
            <a:ext cx="14288"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3" name="object 23"/>
          <p:cNvSpPr/>
          <p:nvPr/>
        </p:nvSpPr>
        <p:spPr>
          <a:xfrm>
            <a:off x="4818063" y="4567238"/>
            <a:ext cx="15875" cy="11112"/>
          </a:xfrm>
          <a:custGeom>
            <a:avLst/>
            <a:gdLst/>
            <a:ahLst/>
            <a:cxnLst/>
            <a:rect l="l" t="t" r="r" b="b"/>
            <a:pathLst>
              <a:path w="17779" h="13970">
                <a:moveTo>
                  <a:pt x="17526" y="11430"/>
                </a:moveTo>
                <a:lnTo>
                  <a:pt x="16002" y="3810"/>
                </a:lnTo>
                <a:lnTo>
                  <a:pt x="16002" y="762"/>
                </a:lnTo>
                <a:lnTo>
                  <a:pt x="13716" y="762"/>
                </a:lnTo>
                <a:lnTo>
                  <a:pt x="13716" y="0"/>
                </a:lnTo>
                <a:lnTo>
                  <a:pt x="5334" y="762"/>
                </a:lnTo>
                <a:lnTo>
                  <a:pt x="3048" y="762"/>
                </a:lnTo>
                <a:lnTo>
                  <a:pt x="3048" y="3810"/>
                </a:lnTo>
                <a:lnTo>
                  <a:pt x="1524" y="3810"/>
                </a:lnTo>
                <a:lnTo>
                  <a:pt x="1524" y="6096"/>
                </a:lnTo>
                <a:lnTo>
                  <a:pt x="0" y="7620"/>
                </a:lnTo>
                <a:lnTo>
                  <a:pt x="1524" y="11430"/>
                </a:lnTo>
                <a:lnTo>
                  <a:pt x="3048" y="12192"/>
                </a:lnTo>
                <a:lnTo>
                  <a:pt x="5334" y="13716"/>
                </a:lnTo>
                <a:lnTo>
                  <a:pt x="13716" y="13716"/>
                </a:lnTo>
                <a:lnTo>
                  <a:pt x="16002" y="12192"/>
                </a:lnTo>
                <a:lnTo>
                  <a:pt x="17526" y="11430"/>
                </a:lnTo>
                <a:close/>
              </a:path>
            </a:pathLst>
          </a:custGeom>
          <a:solidFill>
            <a:srgbClr val="000000"/>
          </a:solidFill>
        </p:spPr>
        <p:txBody>
          <a:bodyPr lIns="0" tIns="0" rIns="0" bIns="0"/>
          <a:lstStyle/>
          <a:p>
            <a:pPr>
              <a:defRPr/>
            </a:pPr>
            <a:endParaRPr sz="2052"/>
          </a:p>
        </p:txBody>
      </p:sp>
      <p:sp>
        <p:nvSpPr>
          <p:cNvPr id="24" name="object 24"/>
          <p:cNvSpPr/>
          <p:nvPr/>
        </p:nvSpPr>
        <p:spPr>
          <a:xfrm>
            <a:off x="4714875" y="5308600"/>
            <a:ext cx="15875"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5" name="object 25"/>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6" name="object 26"/>
          <p:cNvSpPr/>
          <p:nvPr/>
        </p:nvSpPr>
        <p:spPr>
          <a:xfrm>
            <a:off x="4833938" y="5308600"/>
            <a:ext cx="14287"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7" name="object 27"/>
          <p:cNvSpPr/>
          <p:nvPr/>
        </p:nvSpPr>
        <p:spPr>
          <a:xfrm>
            <a:off x="4714875" y="5308600"/>
            <a:ext cx="15875"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8" name="object 28"/>
          <p:cNvSpPr/>
          <p:nvPr/>
        </p:nvSpPr>
        <p:spPr>
          <a:xfrm>
            <a:off x="4775200" y="5308600"/>
            <a:ext cx="14288"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sp>
        <p:nvSpPr>
          <p:cNvPr id="29" name="object 29"/>
          <p:cNvSpPr/>
          <p:nvPr/>
        </p:nvSpPr>
        <p:spPr>
          <a:xfrm>
            <a:off x="4833938" y="5308600"/>
            <a:ext cx="14287" cy="11113"/>
          </a:xfrm>
          <a:custGeom>
            <a:avLst/>
            <a:gdLst/>
            <a:ahLst/>
            <a:cxnLst/>
            <a:rect l="l" t="t" r="r" b="b"/>
            <a:pathLst>
              <a:path w="17145" h="13970">
                <a:moveTo>
                  <a:pt x="16764" y="11430"/>
                </a:moveTo>
                <a:lnTo>
                  <a:pt x="15240" y="3810"/>
                </a:lnTo>
                <a:lnTo>
                  <a:pt x="15240" y="1524"/>
                </a:lnTo>
                <a:lnTo>
                  <a:pt x="12954" y="1524"/>
                </a:lnTo>
                <a:lnTo>
                  <a:pt x="12954" y="0"/>
                </a:lnTo>
                <a:lnTo>
                  <a:pt x="5334" y="1524"/>
                </a:lnTo>
                <a:lnTo>
                  <a:pt x="2286" y="1524"/>
                </a:lnTo>
                <a:lnTo>
                  <a:pt x="2286" y="3810"/>
                </a:lnTo>
                <a:lnTo>
                  <a:pt x="762" y="3810"/>
                </a:lnTo>
                <a:lnTo>
                  <a:pt x="762" y="6096"/>
                </a:lnTo>
                <a:lnTo>
                  <a:pt x="0" y="7620"/>
                </a:lnTo>
                <a:lnTo>
                  <a:pt x="762" y="11430"/>
                </a:lnTo>
                <a:lnTo>
                  <a:pt x="2286" y="12954"/>
                </a:lnTo>
                <a:lnTo>
                  <a:pt x="5334" y="13716"/>
                </a:lnTo>
                <a:lnTo>
                  <a:pt x="12954" y="13716"/>
                </a:lnTo>
                <a:lnTo>
                  <a:pt x="15240" y="12954"/>
                </a:lnTo>
                <a:lnTo>
                  <a:pt x="16764" y="11430"/>
                </a:lnTo>
                <a:close/>
              </a:path>
            </a:pathLst>
          </a:custGeom>
          <a:solidFill>
            <a:srgbClr val="000000"/>
          </a:solidFill>
        </p:spPr>
        <p:txBody>
          <a:bodyPr lIns="0" tIns="0" rIns="0" bIns="0"/>
          <a:lstStyle/>
          <a:p>
            <a:pPr>
              <a:defRPr/>
            </a:pPr>
            <a:endParaRPr sz="2052"/>
          </a:p>
        </p:txBody>
      </p:sp>
      <p:pic>
        <p:nvPicPr>
          <p:cNvPr id="64533" name="Picture 3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V="1">
            <a:off x="1184275" y="3624263"/>
            <a:ext cx="2333625"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endCxn id="42" idx="3"/>
          </p:cNvCxnSpPr>
          <p:nvPr/>
        </p:nvCxnSpPr>
        <p:spPr>
          <a:xfrm flipV="1">
            <a:off x="3333750" y="3981450"/>
            <a:ext cx="2216150" cy="490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43" idx="3"/>
          </p:cNvCxnSpPr>
          <p:nvPr/>
        </p:nvCxnSpPr>
        <p:spPr>
          <a:xfrm flipV="1">
            <a:off x="3203575" y="4567238"/>
            <a:ext cx="2346325" cy="165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46" idx="3"/>
          </p:cNvCxnSpPr>
          <p:nvPr/>
        </p:nvCxnSpPr>
        <p:spPr>
          <a:xfrm>
            <a:off x="3008313" y="4927600"/>
            <a:ext cx="2541587" cy="227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2617788" y="5187950"/>
            <a:ext cx="2997200" cy="522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Isosceles Triangle 41"/>
          <p:cNvSpPr/>
          <p:nvPr/>
        </p:nvSpPr>
        <p:spPr>
          <a:xfrm rot="5400000">
            <a:off x="5584825" y="3719513"/>
            <a:ext cx="454025" cy="523875"/>
          </a:xfrm>
          <a:prstGeom prst="triangl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52"/>
          </a:p>
        </p:txBody>
      </p:sp>
      <p:sp>
        <p:nvSpPr>
          <p:cNvPr id="43" name="Isosceles Triangle 42"/>
          <p:cNvSpPr/>
          <p:nvPr/>
        </p:nvSpPr>
        <p:spPr>
          <a:xfrm rot="5400000">
            <a:off x="5585619" y="4306094"/>
            <a:ext cx="452437" cy="523875"/>
          </a:xfrm>
          <a:prstGeom prst="triangl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52"/>
          </a:p>
        </p:txBody>
      </p:sp>
      <p:sp>
        <p:nvSpPr>
          <p:cNvPr id="46" name="Isosceles Triangle 45"/>
          <p:cNvSpPr/>
          <p:nvPr/>
        </p:nvSpPr>
        <p:spPr>
          <a:xfrm rot="5400000">
            <a:off x="5584825" y="4892675"/>
            <a:ext cx="454025" cy="523875"/>
          </a:xfrm>
          <a:prstGeom prst="triangl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52"/>
          </a:p>
        </p:txBody>
      </p:sp>
      <p:sp>
        <p:nvSpPr>
          <p:cNvPr id="47" name="Isosceles Triangle 46"/>
          <p:cNvSpPr/>
          <p:nvPr/>
        </p:nvSpPr>
        <p:spPr>
          <a:xfrm rot="5400000">
            <a:off x="5584825" y="5481638"/>
            <a:ext cx="454025" cy="523875"/>
          </a:xfrm>
          <a:prstGeom prst="triangl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52"/>
          </a:p>
        </p:txBody>
      </p:sp>
      <p:sp>
        <p:nvSpPr>
          <p:cNvPr id="51" name="Oval 50"/>
          <p:cNvSpPr/>
          <p:nvPr/>
        </p:nvSpPr>
        <p:spPr>
          <a:xfrm>
            <a:off x="6788150" y="4276725"/>
            <a:ext cx="781050" cy="78105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3078" dirty="0">
                <a:latin typeface="Symbol" charset="2"/>
                <a:cs typeface="Symbol" charset="2"/>
              </a:rPr>
              <a:t>S</a:t>
            </a:r>
          </a:p>
        </p:txBody>
      </p:sp>
      <p:cxnSp>
        <p:nvCxnSpPr>
          <p:cNvPr id="52" name="Straight Arrow Connector 51"/>
          <p:cNvCxnSpPr>
            <a:endCxn id="51" idx="1"/>
          </p:cNvCxnSpPr>
          <p:nvPr/>
        </p:nvCxnSpPr>
        <p:spPr>
          <a:xfrm>
            <a:off x="6070600" y="3984625"/>
            <a:ext cx="831850" cy="406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51" idx="2"/>
          </p:cNvCxnSpPr>
          <p:nvPr/>
        </p:nvCxnSpPr>
        <p:spPr>
          <a:xfrm>
            <a:off x="6070600" y="4602163"/>
            <a:ext cx="717550" cy="650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46" idx="0"/>
          </p:cNvCxnSpPr>
          <p:nvPr/>
        </p:nvCxnSpPr>
        <p:spPr>
          <a:xfrm flipV="1">
            <a:off x="6073775" y="4927600"/>
            <a:ext cx="779463" cy="2270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47" idx="0"/>
          </p:cNvCxnSpPr>
          <p:nvPr/>
        </p:nvCxnSpPr>
        <p:spPr>
          <a:xfrm flipV="1">
            <a:off x="6073775" y="5057775"/>
            <a:ext cx="909638"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64547" name="Object 64"/>
          <p:cNvGraphicFramePr>
            <a:graphicFrameLocks noChangeAspect="1"/>
          </p:cNvGraphicFramePr>
          <p:nvPr/>
        </p:nvGraphicFramePr>
        <p:xfrm>
          <a:off x="5329238" y="6134100"/>
          <a:ext cx="2338387" cy="536575"/>
        </p:xfrm>
        <a:graphic>
          <a:graphicData uri="http://schemas.openxmlformats.org/presentationml/2006/ole">
            <mc:AlternateContent xmlns:mc="http://schemas.openxmlformats.org/markup-compatibility/2006">
              <mc:Choice xmlns:v="urn:schemas-microsoft-com:vml" Requires="v">
                <p:oleObj spid="_x0000_s64573" name="Equation" r:id="rId5" imgW="1384300" imgH="317500" progId="Equation.3">
                  <p:embed/>
                </p:oleObj>
              </mc:Choice>
              <mc:Fallback>
                <p:oleObj name="Equation" r:id="rId5" imgW="1384300" imgH="317500" progId="Equation.3">
                  <p:embed/>
                  <p:pic>
                    <p:nvPicPr>
                      <p:cNvPr id="0" name="Object 6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9238" y="6134100"/>
                        <a:ext cx="2338387"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6" name="Straight Arrow Connector 65"/>
          <p:cNvCxnSpPr/>
          <p:nvPr/>
        </p:nvCxnSpPr>
        <p:spPr>
          <a:xfrm>
            <a:off x="7634288" y="4602163"/>
            <a:ext cx="7175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6265863" y="3754438"/>
            <a:ext cx="623887" cy="407987"/>
          </a:xfrm>
          <a:prstGeom prst="rect">
            <a:avLst/>
          </a:prstGeom>
          <a:noFill/>
        </p:spPr>
        <p:txBody>
          <a:bodyPr wrap="none">
            <a:spAutoFit/>
          </a:bodyPr>
          <a:lstStyle/>
          <a:p>
            <a:pPr>
              <a:defRPr/>
            </a:pPr>
            <a:r>
              <a:rPr lang="en-US" sz="2052" dirty="0"/>
              <a:t>h(1)</a:t>
            </a:r>
          </a:p>
        </p:txBody>
      </p:sp>
      <p:sp>
        <p:nvSpPr>
          <p:cNvPr id="69" name="TextBox 68"/>
          <p:cNvSpPr txBox="1"/>
          <p:nvPr/>
        </p:nvSpPr>
        <p:spPr>
          <a:xfrm>
            <a:off x="6526213" y="5448300"/>
            <a:ext cx="654050" cy="407988"/>
          </a:xfrm>
          <a:prstGeom prst="rect">
            <a:avLst/>
          </a:prstGeom>
          <a:noFill/>
        </p:spPr>
        <p:txBody>
          <a:bodyPr wrap="none">
            <a:spAutoFit/>
          </a:bodyPr>
          <a:lstStyle/>
          <a:p>
            <a:pPr>
              <a:defRPr/>
            </a:pPr>
            <a:r>
              <a:rPr lang="en-US" sz="2052" dirty="0"/>
              <a:t>h(L)</a:t>
            </a:r>
          </a:p>
        </p:txBody>
      </p:sp>
      <p:sp>
        <p:nvSpPr>
          <p:cNvPr id="40" name="Footer Placeholder 3"/>
          <p:cNvSpPr>
            <a:spLocks noGrp="1"/>
          </p:cNvSpPr>
          <p:nvPr>
            <p:ph type="ftr" sz="quarter" idx="11"/>
          </p:nvPr>
        </p:nvSpPr>
        <p:spPr>
          <a:xfrm>
            <a:off x="3028950" y="6480175"/>
            <a:ext cx="3086100" cy="365125"/>
          </a:xfrm>
        </p:spPr>
        <p:txBody>
          <a:bodyPr/>
          <a:lstStyle/>
          <a:p>
            <a:pPr>
              <a:defRPr/>
            </a:pPr>
            <a:r>
              <a:rPr lang="en-US"/>
              <a:t>CNEL, University of Florida, University of Florida</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2163" y="6227763"/>
            <a:ext cx="7559675" cy="130175"/>
          </a:xfrm>
          <a:custGeom>
            <a:avLst/>
            <a:gdLst/>
            <a:ahLst/>
            <a:cxnLst/>
            <a:rect l="l" t="t" r="r" b="b"/>
            <a:pathLst>
              <a:path w="8839200" h="152400">
                <a:moveTo>
                  <a:pt x="0" y="0"/>
                </a:moveTo>
                <a:lnTo>
                  <a:pt x="0" y="152400"/>
                </a:lnTo>
                <a:lnTo>
                  <a:pt x="8839187" y="152400"/>
                </a:lnTo>
                <a:lnTo>
                  <a:pt x="8839187" y="0"/>
                </a:lnTo>
                <a:lnTo>
                  <a:pt x="0" y="0"/>
                </a:lnTo>
                <a:close/>
              </a:path>
            </a:pathLst>
          </a:custGeom>
          <a:solidFill>
            <a:srgbClr val="FFFFFF"/>
          </a:solidFill>
        </p:spPr>
        <p:txBody>
          <a:bodyPr lIns="0" tIns="0" rIns="0" bIns="0"/>
          <a:lstStyle/>
          <a:p>
            <a:pPr>
              <a:defRPr/>
            </a:pPr>
            <a:endParaRPr sz="2052"/>
          </a:p>
        </p:txBody>
      </p:sp>
      <p:sp>
        <p:nvSpPr>
          <p:cNvPr id="3" name="object 3"/>
          <p:cNvSpPr/>
          <p:nvPr/>
        </p:nvSpPr>
        <p:spPr>
          <a:xfrm>
            <a:off x="792163" y="263525"/>
            <a:ext cx="7559675" cy="1192213"/>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a:defRPr/>
            </a:pPr>
            <a:endParaRPr sz="2052"/>
          </a:p>
        </p:txBody>
      </p:sp>
      <p:sp>
        <p:nvSpPr>
          <p:cNvPr id="4" name="object 4"/>
          <p:cNvSpPr/>
          <p:nvPr/>
        </p:nvSpPr>
        <p:spPr>
          <a:xfrm>
            <a:off x="661988" y="493713"/>
            <a:ext cx="130175" cy="5864225"/>
          </a:xfrm>
          <a:custGeom>
            <a:avLst/>
            <a:gdLst/>
            <a:ahLst/>
            <a:cxnLst/>
            <a:rect l="l" t="t" r="r" b="b"/>
            <a:pathLst>
              <a:path w="152400" h="6858000">
                <a:moveTo>
                  <a:pt x="0" y="0"/>
                </a:moveTo>
                <a:lnTo>
                  <a:pt x="0" y="6858000"/>
                </a:lnTo>
                <a:lnTo>
                  <a:pt x="152400" y="6858000"/>
                </a:lnTo>
                <a:lnTo>
                  <a:pt x="152399" y="0"/>
                </a:lnTo>
                <a:lnTo>
                  <a:pt x="0" y="0"/>
                </a:lnTo>
                <a:close/>
              </a:path>
            </a:pathLst>
          </a:custGeom>
          <a:solidFill>
            <a:srgbClr val="FFFFFF"/>
          </a:solidFill>
        </p:spPr>
        <p:txBody>
          <a:bodyPr lIns="0" tIns="0" rIns="0" bIns="0"/>
          <a:lstStyle/>
          <a:p>
            <a:pPr>
              <a:defRPr/>
            </a:pPr>
            <a:endParaRPr sz="2052"/>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a:defRPr/>
            </a:pPr>
            <a:endParaRPr sz="2052" dirty="0"/>
          </a:p>
        </p:txBody>
      </p:sp>
      <p:sp>
        <p:nvSpPr>
          <p:cNvPr id="13" name="object 13"/>
          <p:cNvSpPr txBox="1">
            <a:spLocks noGrp="1"/>
          </p:cNvSpPr>
          <p:nvPr>
            <p:ph type="title"/>
          </p:nvPr>
        </p:nvSpPr>
        <p:spPr>
          <a:xfrm>
            <a:off x="857250" y="646113"/>
            <a:ext cx="7429500" cy="655637"/>
          </a:xfrm>
        </p:spPr>
        <p:txBody>
          <a:bodyPr lIns="0" tIns="181515" rIns="0" bIns="0" rtlCol="0">
            <a:spAutoFit/>
          </a:bodyPr>
          <a:lstStyle/>
          <a:p>
            <a:pPr eaLnBrk="1" hangingPunct="1">
              <a:defRPr/>
            </a:pPr>
            <a:r>
              <a:rPr lang="en-US" sz="3420" spc="-4" dirty="0"/>
              <a:t>Most Genera</a:t>
            </a:r>
            <a:r>
              <a:rPr lang="en-US" sz="3420" dirty="0"/>
              <a:t>l</a:t>
            </a:r>
            <a:r>
              <a:rPr lang="en-US" sz="3420" spc="-4" dirty="0"/>
              <a:t>: </a:t>
            </a:r>
            <a:r>
              <a:rPr lang="en-US" sz="3420" dirty="0"/>
              <a:t> State-Space Model</a:t>
            </a:r>
            <a:r>
              <a:rPr lang="en-US" sz="3420" spc="-4" dirty="0"/>
              <a:t> </a:t>
            </a:r>
            <a:endParaRPr sz="3420" spc="-4" dirty="0"/>
          </a:p>
        </p:txBody>
      </p:sp>
      <p:pic>
        <p:nvPicPr>
          <p:cNvPr id="66566"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V="1">
            <a:off x="1054100" y="2125663"/>
            <a:ext cx="2333625"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4441825" y="2451100"/>
            <a:ext cx="3844925" cy="1825625"/>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52" dirty="0">
              <a:solidFill>
                <a:srgbClr val="000000"/>
              </a:solidFill>
            </a:endParaRPr>
          </a:p>
        </p:txBody>
      </p:sp>
      <p:sp>
        <p:nvSpPr>
          <p:cNvPr id="20" name="TextBox 19"/>
          <p:cNvSpPr txBox="1"/>
          <p:nvPr/>
        </p:nvSpPr>
        <p:spPr>
          <a:xfrm>
            <a:off x="5354638" y="2135188"/>
            <a:ext cx="2825750" cy="407987"/>
          </a:xfrm>
          <a:prstGeom prst="rect">
            <a:avLst/>
          </a:prstGeom>
          <a:noFill/>
        </p:spPr>
        <p:txBody>
          <a:bodyPr wrap="none">
            <a:spAutoFit/>
          </a:bodyPr>
          <a:lstStyle/>
          <a:p>
            <a:pPr>
              <a:defRPr/>
            </a:pPr>
            <a:r>
              <a:rPr lang="en-US" sz="2052" dirty="0">
                <a:solidFill>
                  <a:srgbClr val="000000"/>
                </a:solidFill>
              </a:rPr>
              <a:t>LEARNING MACHINE</a:t>
            </a:r>
          </a:p>
        </p:txBody>
      </p:sp>
      <p:sp>
        <p:nvSpPr>
          <p:cNvPr id="21" name="TextBox 20"/>
          <p:cNvSpPr txBox="1"/>
          <p:nvPr/>
        </p:nvSpPr>
        <p:spPr>
          <a:xfrm>
            <a:off x="3373438" y="2420938"/>
            <a:ext cx="1014412" cy="723900"/>
          </a:xfrm>
          <a:prstGeom prst="rect">
            <a:avLst/>
          </a:prstGeom>
          <a:noFill/>
        </p:spPr>
        <p:txBody>
          <a:bodyPr wrap="none">
            <a:spAutoFit/>
          </a:bodyPr>
          <a:lstStyle/>
          <a:p>
            <a:pPr>
              <a:defRPr/>
            </a:pPr>
            <a:r>
              <a:rPr lang="en-US" sz="2052" dirty="0">
                <a:latin typeface="+mn-lt"/>
              </a:rPr>
              <a:t>Current</a:t>
            </a:r>
          </a:p>
          <a:p>
            <a:pPr>
              <a:defRPr/>
            </a:pPr>
            <a:r>
              <a:rPr lang="en-US" sz="2052" dirty="0">
                <a:latin typeface="+mn-lt"/>
              </a:rPr>
              <a:t> sample</a:t>
            </a:r>
          </a:p>
        </p:txBody>
      </p:sp>
      <p:sp>
        <p:nvSpPr>
          <p:cNvPr id="33" name="object 16"/>
          <p:cNvSpPr/>
          <p:nvPr/>
        </p:nvSpPr>
        <p:spPr>
          <a:xfrm>
            <a:off x="4627563" y="2713038"/>
            <a:ext cx="3659187" cy="1439862"/>
          </a:xfrm>
          <a:prstGeom prst="rect">
            <a:avLst/>
          </a:prstGeom>
          <a:blipFill>
            <a:blip r:embed="rId4" cstate="print"/>
            <a:stretch>
              <a:fillRect/>
            </a:stretch>
          </a:blipFill>
        </p:spPr>
        <p:txBody>
          <a:bodyPr lIns="0" tIns="0" rIns="0" bIns="0"/>
          <a:lstStyle/>
          <a:p>
            <a:pPr>
              <a:defRPr/>
            </a:pPr>
            <a:endParaRPr sz="2052"/>
          </a:p>
        </p:txBody>
      </p:sp>
      <p:cxnSp>
        <p:nvCxnSpPr>
          <p:cNvPr id="17" name="Straight Arrow Connector 16"/>
          <p:cNvCxnSpPr/>
          <p:nvPr/>
        </p:nvCxnSpPr>
        <p:spPr>
          <a:xfrm>
            <a:off x="3073400" y="3103563"/>
            <a:ext cx="18240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66572" name="Group 35"/>
          <p:cNvGrpSpPr>
            <a:grpSpLocks/>
          </p:cNvGrpSpPr>
          <p:nvPr/>
        </p:nvGrpSpPr>
        <p:grpSpPr bwMode="auto">
          <a:xfrm>
            <a:off x="5680075" y="4667250"/>
            <a:ext cx="1414463" cy="542925"/>
            <a:chOff x="4216796" y="4959861"/>
            <a:chExt cx="1654301" cy="635507"/>
          </a:xfrm>
        </p:grpSpPr>
        <p:sp>
          <p:nvSpPr>
            <p:cNvPr id="37" name="object 17"/>
            <p:cNvSpPr/>
            <p:nvPr/>
          </p:nvSpPr>
          <p:spPr>
            <a:xfrm>
              <a:off x="4216796" y="5037906"/>
              <a:ext cx="206092" cy="150515"/>
            </a:xfrm>
            <a:prstGeom prst="rect">
              <a:avLst/>
            </a:prstGeom>
            <a:blipFill>
              <a:blip r:embed="rId5" cstate="print"/>
              <a:stretch>
                <a:fillRect/>
              </a:stretch>
            </a:blipFill>
          </p:spPr>
          <p:txBody>
            <a:bodyPr lIns="0" tIns="0" rIns="0" bIns="0"/>
            <a:lstStyle/>
            <a:p>
              <a:pPr>
                <a:defRPr/>
              </a:pPr>
              <a:endParaRPr sz="2052"/>
            </a:p>
          </p:txBody>
        </p:sp>
        <p:sp>
          <p:nvSpPr>
            <p:cNvPr id="38" name="object 18"/>
            <p:cNvSpPr/>
            <p:nvPr/>
          </p:nvSpPr>
          <p:spPr>
            <a:xfrm>
              <a:off x="4526862" y="5056488"/>
              <a:ext cx="167101" cy="61321"/>
            </a:xfrm>
            <a:custGeom>
              <a:avLst/>
              <a:gdLst/>
              <a:ahLst/>
              <a:cxnLst/>
              <a:rect l="l" t="t" r="r" b="b"/>
              <a:pathLst>
                <a:path w="165735" h="60325">
                  <a:moveTo>
                    <a:pt x="165354" y="57150"/>
                  </a:moveTo>
                  <a:lnTo>
                    <a:pt x="164592" y="51816"/>
                  </a:lnTo>
                  <a:lnTo>
                    <a:pt x="162306" y="51054"/>
                  </a:lnTo>
                  <a:lnTo>
                    <a:pt x="162306" y="49530"/>
                  </a:lnTo>
                  <a:lnTo>
                    <a:pt x="3048" y="51054"/>
                  </a:lnTo>
                  <a:lnTo>
                    <a:pt x="1524" y="51816"/>
                  </a:lnTo>
                  <a:lnTo>
                    <a:pt x="762" y="51816"/>
                  </a:lnTo>
                  <a:lnTo>
                    <a:pt x="762" y="54102"/>
                  </a:lnTo>
                  <a:lnTo>
                    <a:pt x="0" y="55626"/>
                  </a:lnTo>
                  <a:lnTo>
                    <a:pt x="762" y="57150"/>
                  </a:lnTo>
                  <a:lnTo>
                    <a:pt x="3048" y="58674"/>
                  </a:lnTo>
                  <a:lnTo>
                    <a:pt x="8382" y="60198"/>
                  </a:lnTo>
                  <a:lnTo>
                    <a:pt x="156972" y="60198"/>
                  </a:lnTo>
                  <a:lnTo>
                    <a:pt x="163830" y="58674"/>
                  </a:lnTo>
                  <a:lnTo>
                    <a:pt x="165354" y="57150"/>
                  </a:lnTo>
                  <a:close/>
                </a:path>
                <a:path w="165735" h="60325">
                  <a:moveTo>
                    <a:pt x="165354" y="8382"/>
                  </a:moveTo>
                  <a:lnTo>
                    <a:pt x="164592" y="2286"/>
                  </a:lnTo>
                  <a:lnTo>
                    <a:pt x="162306" y="762"/>
                  </a:lnTo>
                  <a:lnTo>
                    <a:pt x="162306" y="0"/>
                  </a:lnTo>
                  <a:lnTo>
                    <a:pt x="3048" y="762"/>
                  </a:lnTo>
                  <a:lnTo>
                    <a:pt x="1524" y="2286"/>
                  </a:lnTo>
                  <a:lnTo>
                    <a:pt x="762" y="2286"/>
                  </a:lnTo>
                  <a:lnTo>
                    <a:pt x="762" y="4572"/>
                  </a:lnTo>
                  <a:lnTo>
                    <a:pt x="0" y="5334"/>
                  </a:lnTo>
                  <a:lnTo>
                    <a:pt x="762" y="8382"/>
                  </a:lnTo>
                  <a:lnTo>
                    <a:pt x="3048" y="9906"/>
                  </a:lnTo>
                  <a:lnTo>
                    <a:pt x="8382" y="11430"/>
                  </a:lnTo>
                  <a:lnTo>
                    <a:pt x="156210" y="11430"/>
                  </a:lnTo>
                  <a:lnTo>
                    <a:pt x="162306" y="9906"/>
                  </a:lnTo>
                  <a:lnTo>
                    <a:pt x="164592" y="9144"/>
                  </a:lnTo>
                  <a:lnTo>
                    <a:pt x="165354" y="8382"/>
                  </a:lnTo>
                  <a:close/>
                </a:path>
              </a:pathLst>
            </a:custGeom>
            <a:solidFill>
              <a:srgbClr val="000000"/>
            </a:solidFill>
          </p:spPr>
          <p:txBody>
            <a:bodyPr lIns="0" tIns="0" rIns="0" bIns="0"/>
            <a:lstStyle/>
            <a:p>
              <a:pPr>
                <a:defRPr/>
              </a:pPr>
              <a:endParaRPr sz="2052"/>
            </a:p>
          </p:txBody>
        </p:sp>
        <p:sp>
          <p:nvSpPr>
            <p:cNvPr id="39" name="object 19"/>
            <p:cNvSpPr/>
            <p:nvPr/>
          </p:nvSpPr>
          <p:spPr>
            <a:xfrm>
              <a:off x="4786797" y="4959861"/>
              <a:ext cx="384332" cy="254575"/>
            </a:xfrm>
            <a:prstGeom prst="rect">
              <a:avLst/>
            </a:prstGeom>
            <a:blipFill>
              <a:blip r:embed="rId6" cstate="print"/>
              <a:stretch>
                <a:fillRect/>
              </a:stretch>
            </a:blipFill>
          </p:spPr>
          <p:txBody>
            <a:bodyPr lIns="0" tIns="0" rIns="0" bIns="0"/>
            <a:lstStyle/>
            <a:p>
              <a:pPr>
                <a:defRPr/>
              </a:pPr>
              <a:endParaRPr sz="2052"/>
            </a:p>
          </p:txBody>
        </p:sp>
        <p:sp>
          <p:nvSpPr>
            <p:cNvPr id="40" name="object 20"/>
            <p:cNvSpPr/>
            <p:nvPr/>
          </p:nvSpPr>
          <p:spPr>
            <a:xfrm>
              <a:off x="5354940" y="5069496"/>
              <a:ext cx="63127" cy="118925"/>
            </a:xfrm>
            <a:custGeom>
              <a:avLst/>
              <a:gdLst/>
              <a:ahLst/>
              <a:cxnLst/>
              <a:rect l="l" t="t" r="r" b="b"/>
              <a:pathLst>
                <a:path w="62864" h="118110">
                  <a:moveTo>
                    <a:pt x="62484" y="118110"/>
                  </a:moveTo>
                  <a:lnTo>
                    <a:pt x="62484" y="112776"/>
                  </a:lnTo>
                  <a:lnTo>
                    <a:pt x="56388" y="112776"/>
                  </a:lnTo>
                  <a:lnTo>
                    <a:pt x="44958" y="112014"/>
                  </a:lnTo>
                  <a:lnTo>
                    <a:pt x="40386" y="109728"/>
                  </a:lnTo>
                  <a:lnTo>
                    <a:pt x="39624" y="108204"/>
                  </a:lnTo>
                  <a:lnTo>
                    <a:pt x="38862" y="104394"/>
                  </a:lnTo>
                  <a:lnTo>
                    <a:pt x="38862" y="0"/>
                  </a:lnTo>
                  <a:lnTo>
                    <a:pt x="33285" y="989"/>
                  </a:lnTo>
                  <a:lnTo>
                    <a:pt x="23682" y="7304"/>
                  </a:lnTo>
                  <a:lnTo>
                    <a:pt x="12192" y="10668"/>
                  </a:lnTo>
                  <a:lnTo>
                    <a:pt x="0" y="10668"/>
                  </a:lnTo>
                  <a:lnTo>
                    <a:pt x="0" y="16764"/>
                  </a:lnTo>
                  <a:lnTo>
                    <a:pt x="12192" y="16764"/>
                  </a:lnTo>
                  <a:lnTo>
                    <a:pt x="16764" y="16002"/>
                  </a:lnTo>
                  <a:lnTo>
                    <a:pt x="20574" y="15240"/>
                  </a:lnTo>
                  <a:lnTo>
                    <a:pt x="25146" y="12954"/>
                  </a:lnTo>
                  <a:lnTo>
                    <a:pt x="25146" y="118110"/>
                  </a:lnTo>
                  <a:lnTo>
                    <a:pt x="62484" y="118110"/>
                  </a:lnTo>
                  <a:close/>
                </a:path>
                <a:path w="62864" h="118110">
                  <a:moveTo>
                    <a:pt x="25146" y="118110"/>
                  </a:moveTo>
                  <a:lnTo>
                    <a:pt x="25146" y="108204"/>
                  </a:lnTo>
                  <a:lnTo>
                    <a:pt x="24384" y="108204"/>
                  </a:lnTo>
                  <a:lnTo>
                    <a:pt x="24384" y="109728"/>
                  </a:lnTo>
                  <a:lnTo>
                    <a:pt x="22098" y="110490"/>
                  </a:lnTo>
                  <a:lnTo>
                    <a:pt x="19812" y="112014"/>
                  </a:lnTo>
                  <a:lnTo>
                    <a:pt x="6858" y="112776"/>
                  </a:lnTo>
                  <a:lnTo>
                    <a:pt x="762" y="112776"/>
                  </a:lnTo>
                  <a:lnTo>
                    <a:pt x="762" y="118110"/>
                  </a:lnTo>
                  <a:lnTo>
                    <a:pt x="25146" y="118110"/>
                  </a:lnTo>
                  <a:close/>
                </a:path>
              </a:pathLst>
            </a:custGeom>
            <a:solidFill>
              <a:srgbClr val="000000"/>
            </a:solidFill>
          </p:spPr>
          <p:txBody>
            <a:bodyPr lIns="0" tIns="0" rIns="0" bIns="0"/>
            <a:lstStyle/>
            <a:p>
              <a:pPr>
                <a:defRPr/>
              </a:pPr>
              <a:endParaRPr sz="2052"/>
            </a:p>
          </p:txBody>
        </p:sp>
        <p:sp>
          <p:nvSpPr>
            <p:cNvPr id="41" name="object 21"/>
            <p:cNvSpPr/>
            <p:nvPr/>
          </p:nvSpPr>
          <p:spPr>
            <a:xfrm>
              <a:off x="5468197" y="5123383"/>
              <a:ext cx="29707" cy="74328"/>
            </a:xfrm>
            <a:custGeom>
              <a:avLst/>
              <a:gdLst/>
              <a:ahLst/>
              <a:cxnLst/>
              <a:rect l="l" t="t" r="r" b="b"/>
              <a:pathLst>
                <a:path w="29210" h="74929">
                  <a:moveTo>
                    <a:pt x="28956" y="37337"/>
                  </a:moveTo>
                  <a:lnTo>
                    <a:pt x="28194" y="16763"/>
                  </a:lnTo>
                  <a:lnTo>
                    <a:pt x="27432" y="12953"/>
                  </a:lnTo>
                  <a:lnTo>
                    <a:pt x="26670" y="11429"/>
                  </a:lnTo>
                  <a:lnTo>
                    <a:pt x="25908" y="8381"/>
                  </a:lnTo>
                  <a:lnTo>
                    <a:pt x="25146" y="6857"/>
                  </a:lnTo>
                  <a:lnTo>
                    <a:pt x="20574" y="2285"/>
                  </a:lnTo>
                  <a:lnTo>
                    <a:pt x="16764" y="1523"/>
                  </a:lnTo>
                  <a:lnTo>
                    <a:pt x="16764" y="0"/>
                  </a:lnTo>
                  <a:lnTo>
                    <a:pt x="8382" y="1523"/>
                  </a:lnTo>
                  <a:lnTo>
                    <a:pt x="6858" y="2285"/>
                  </a:lnTo>
                  <a:lnTo>
                    <a:pt x="6096" y="3047"/>
                  </a:lnTo>
                  <a:lnTo>
                    <a:pt x="3810" y="3809"/>
                  </a:lnTo>
                  <a:lnTo>
                    <a:pt x="3048" y="3809"/>
                  </a:lnTo>
                  <a:lnTo>
                    <a:pt x="3048" y="6095"/>
                  </a:lnTo>
                  <a:lnTo>
                    <a:pt x="2286" y="6857"/>
                  </a:lnTo>
                  <a:lnTo>
                    <a:pt x="1524" y="6857"/>
                  </a:lnTo>
                  <a:lnTo>
                    <a:pt x="1524" y="8381"/>
                  </a:lnTo>
                  <a:lnTo>
                    <a:pt x="762" y="8381"/>
                  </a:lnTo>
                  <a:lnTo>
                    <a:pt x="762" y="12191"/>
                  </a:lnTo>
                  <a:lnTo>
                    <a:pt x="0" y="12953"/>
                  </a:lnTo>
                  <a:lnTo>
                    <a:pt x="762" y="17525"/>
                  </a:lnTo>
                  <a:lnTo>
                    <a:pt x="1524" y="19811"/>
                  </a:lnTo>
                  <a:lnTo>
                    <a:pt x="2286" y="20573"/>
                  </a:lnTo>
                  <a:lnTo>
                    <a:pt x="3810" y="23621"/>
                  </a:lnTo>
                  <a:lnTo>
                    <a:pt x="6096" y="24383"/>
                  </a:lnTo>
                  <a:lnTo>
                    <a:pt x="6858" y="25145"/>
                  </a:lnTo>
                  <a:lnTo>
                    <a:pt x="9144" y="25907"/>
                  </a:lnTo>
                  <a:lnTo>
                    <a:pt x="18288" y="25907"/>
                  </a:lnTo>
                  <a:lnTo>
                    <a:pt x="19050" y="25145"/>
                  </a:lnTo>
                  <a:lnTo>
                    <a:pt x="23622" y="23621"/>
                  </a:lnTo>
                  <a:lnTo>
                    <a:pt x="23622" y="51815"/>
                  </a:lnTo>
                  <a:lnTo>
                    <a:pt x="25146" y="51815"/>
                  </a:lnTo>
                  <a:lnTo>
                    <a:pt x="25146" y="50291"/>
                  </a:lnTo>
                  <a:lnTo>
                    <a:pt x="25908" y="50291"/>
                  </a:lnTo>
                  <a:lnTo>
                    <a:pt x="25908" y="47243"/>
                  </a:lnTo>
                  <a:lnTo>
                    <a:pt x="26670" y="47243"/>
                  </a:lnTo>
                  <a:lnTo>
                    <a:pt x="26670" y="44195"/>
                  </a:lnTo>
                  <a:lnTo>
                    <a:pt x="27432" y="44195"/>
                  </a:lnTo>
                  <a:lnTo>
                    <a:pt x="27432" y="41147"/>
                  </a:lnTo>
                  <a:lnTo>
                    <a:pt x="28194" y="41147"/>
                  </a:lnTo>
                  <a:lnTo>
                    <a:pt x="28194" y="37337"/>
                  </a:lnTo>
                  <a:lnTo>
                    <a:pt x="28956" y="37337"/>
                  </a:lnTo>
                  <a:close/>
                </a:path>
                <a:path w="29210" h="74929">
                  <a:moveTo>
                    <a:pt x="15240" y="69341"/>
                  </a:moveTo>
                  <a:lnTo>
                    <a:pt x="15240" y="59435"/>
                  </a:lnTo>
                  <a:lnTo>
                    <a:pt x="13716" y="59435"/>
                  </a:lnTo>
                  <a:lnTo>
                    <a:pt x="13716" y="60959"/>
                  </a:lnTo>
                  <a:lnTo>
                    <a:pt x="12192" y="63245"/>
                  </a:lnTo>
                  <a:lnTo>
                    <a:pt x="11430" y="63245"/>
                  </a:lnTo>
                  <a:lnTo>
                    <a:pt x="11430" y="64769"/>
                  </a:lnTo>
                  <a:lnTo>
                    <a:pt x="7620" y="68579"/>
                  </a:lnTo>
                  <a:lnTo>
                    <a:pt x="6858" y="68579"/>
                  </a:lnTo>
                  <a:lnTo>
                    <a:pt x="6858" y="70103"/>
                  </a:lnTo>
                  <a:lnTo>
                    <a:pt x="3810" y="73151"/>
                  </a:lnTo>
                  <a:lnTo>
                    <a:pt x="5334" y="74675"/>
                  </a:lnTo>
                  <a:lnTo>
                    <a:pt x="9144" y="74675"/>
                  </a:lnTo>
                  <a:lnTo>
                    <a:pt x="15240" y="69341"/>
                  </a:lnTo>
                  <a:close/>
                </a:path>
                <a:path w="29210" h="74929">
                  <a:moveTo>
                    <a:pt x="17526" y="65531"/>
                  </a:moveTo>
                  <a:lnTo>
                    <a:pt x="17526" y="54863"/>
                  </a:lnTo>
                  <a:lnTo>
                    <a:pt x="16764" y="54863"/>
                  </a:lnTo>
                  <a:lnTo>
                    <a:pt x="16764" y="56387"/>
                  </a:lnTo>
                  <a:lnTo>
                    <a:pt x="16002" y="57149"/>
                  </a:lnTo>
                  <a:lnTo>
                    <a:pt x="15240" y="57149"/>
                  </a:lnTo>
                  <a:lnTo>
                    <a:pt x="15240" y="67817"/>
                  </a:lnTo>
                  <a:lnTo>
                    <a:pt x="16002" y="67817"/>
                  </a:lnTo>
                  <a:lnTo>
                    <a:pt x="17526" y="65531"/>
                  </a:lnTo>
                  <a:close/>
                </a:path>
                <a:path w="29210" h="74929">
                  <a:moveTo>
                    <a:pt x="19050" y="63245"/>
                  </a:moveTo>
                  <a:lnTo>
                    <a:pt x="19050" y="51053"/>
                  </a:lnTo>
                  <a:lnTo>
                    <a:pt x="18288" y="51053"/>
                  </a:lnTo>
                  <a:lnTo>
                    <a:pt x="18288" y="52577"/>
                  </a:lnTo>
                  <a:lnTo>
                    <a:pt x="17526" y="52577"/>
                  </a:lnTo>
                  <a:lnTo>
                    <a:pt x="17526" y="64007"/>
                  </a:lnTo>
                  <a:lnTo>
                    <a:pt x="18288" y="64007"/>
                  </a:lnTo>
                  <a:lnTo>
                    <a:pt x="19050" y="63245"/>
                  </a:lnTo>
                  <a:close/>
                </a:path>
                <a:path w="29210" h="74929">
                  <a:moveTo>
                    <a:pt x="21336" y="60197"/>
                  </a:moveTo>
                  <a:lnTo>
                    <a:pt x="21336" y="46481"/>
                  </a:lnTo>
                  <a:lnTo>
                    <a:pt x="20574" y="46481"/>
                  </a:lnTo>
                  <a:lnTo>
                    <a:pt x="20574" y="48005"/>
                  </a:lnTo>
                  <a:lnTo>
                    <a:pt x="19050" y="48005"/>
                  </a:lnTo>
                  <a:lnTo>
                    <a:pt x="19050" y="60959"/>
                  </a:lnTo>
                  <a:lnTo>
                    <a:pt x="20574" y="60959"/>
                  </a:lnTo>
                  <a:lnTo>
                    <a:pt x="21336" y="60197"/>
                  </a:lnTo>
                  <a:close/>
                </a:path>
                <a:path w="29210" h="74929">
                  <a:moveTo>
                    <a:pt x="22098" y="58673"/>
                  </a:moveTo>
                  <a:lnTo>
                    <a:pt x="22098" y="43433"/>
                  </a:lnTo>
                  <a:lnTo>
                    <a:pt x="21336" y="43433"/>
                  </a:lnTo>
                  <a:lnTo>
                    <a:pt x="21336" y="58673"/>
                  </a:lnTo>
                  <a:lnTo>
                    <a:pt x="22098" y="58673"/>
                  </a:lnTo>
                  <a:close/>
                </a:path>
                <a:path w="29210" h="74929">
                  <a:moveTo>
                    <a:pt x="22860" y="56387"/>
                  </a:moveTo>
                  <a:lnTo>
                    <a:pt x="22860" y="41147"/>
                  </a:lnTo>
                  <a:lnTo>
                    <a:pt x="22098" y="41147"/>
                  </a:lnTo>
                  <a:lnTo>
                    <a:pt x="22098" y="56387"/>
                  </a:lnTo>
                  <a:lnTo>
                    <a:pt x="22860" y="56387"/>
                  </a:lnTo>
                  <a:close/>
                </a:path>
                <a:path w="29210" h="74929">
                  <a:moveTo>
                    <a:pt x="23622" y="54863"/>
                  </a:moveTo>
                  <a:lnTo>
                    <a:pt x="23622" y="34289"/>
                  </a:lnTo>
                  <a:lnTo>
                    <a:pt x="22860" y="34289"/>
                  </a:lnTo>
                  <a:lnTo>
                    <a:pt x="22860" y="54863"/>
                  </a:lnTo>
                  <a:lnTo>
                    <a:pt x="23622" y="54863"/>
                  </a:lnTo>
                  <a:close/>
                </a:path>
              </a:pathLst>
            </a:custGeom>
            <a:solidFill>
              <a:srgbClr val="000000"/>
            </a:solidFill>
          </p:spPr>
          <p:txBody>
            <a:bodyPr lIns="0" tIns="0" rIns="0" bIns="0"/>
            <a:lstStyle/>
            <a:p>
              <a:pPr>
                <a:defRPr/>
              </a:pPr>
              <a:endParaRPr sz="2052"/>
            </a:p>
          </p:txBody>
        </p:sp>
        <p:sp>
          <p:nvSpPr>
            <p:cNvPr id="42" name="object 22"/>
            <p:cNvSpPr/>
            <p:nvPr/>
          </p:nvSpPr>
          <p:spPr>
            <a:xfrm>
              <a:off x="5568458" y="4959861"/>
              <a:ext cx="302639" cy="254575"/>
            </a:xfrm>
            <a:prstGeom prst="rect">
              <a:avLst/>
            </a:prstGeom>
            <a:blipFill>
              <a:blip r:embed="rId7" cstate="print"/>
              <a:stretch>
                <a:fillRect/>
              </a:stretch>
            </a:blipFill>
          </p:spPr>
          <p:txBody>
            <a:bodyPr lIns="0" tIns="0" rIns="0" bIns="0"/>
            <a:lstStyle/>
            <a:p>
              <a:pPr>
                <a:defRPr/>
              </a:pPr>
              <a:endParaRPr sz="2052"/>
            </a:p>
          </p:txBody>
        </p:sp>
        <p:sp>
          <p:nvSpPr>
            <p:cNvPr id="43" name="object 23"/>
            <p:cNvSpPr/>
            <p:nvPr/>
          </p:nvSpPr>
          <p:spPr>
            <a:xfrm>
              <a:off x="4216796" y="5418839"/>
              <a:ext cx="206092" cy="176529"/>
            </a:xfrm>
            <a:prstGeom prst="rect">
              <a:avLst/>
            </a:prstGeom>
            <a:blipFill>
              <a:blip r:embed="rId8" cstate="print"/>
              <a:stretch>
                <a:fillRect/>
              </a:stretch>
            </a:blipFill>
          </p:spPr>
          <p:txBody>
            <a:bodyPr lIns="0" tIns="0" rIns="0" bIns="0"/>
            <a:lstStyle/>
            <a:p>
              <a:pPr>
                <a:defRPr/>
              </a:pPr>
              <a:endParaRPr sz="2052"/>
            </a:p>
          </p:txBody>
        </p:sp>
        <p:sp>
          <p:nvSpPr>
            <p:cNvPr id="44" name="object 24"/>
            <p:cNvSpPr/>
            <p:nvPr/>
          </p:nvSpPr>
          <p:spPr>
            <a:xfrm>
              <a:off x="4526862" y="5439279"/>
              <a:ext cx="167101" cy="59463"/>
            </a:xfrm>
            <a:custGeom>
              <a:avLst/>
              <a:gdLst/>
              <a:ahLst/>
              <a:cxnLst/>
              <a:rect l="l" t="t" r="r" b="b"/>
              <a:pathLst>
                <a:path w="165735" h="59689">
                  <a:moveTo>
                    <a:pt x="165354" y="57150"/>
                  </a:moveTo>
                  <a:lnTo>
                    <a:pt x="164592" y="51054"/>
                  </a:lnTo>
                  <a:lnTo>
                    <a:pt x="163830" y="50292"/>
                  </a:lnTo>
                  <a:lnTo>
                    <a:pt x="163830" y="49530"/>
                  </a:lnTo>
                  <a:lnTo>
                    <a:pt x="3048" y="50292"/>
                  </a:lnTo>
                  <a:lnTo>
                    <a:pt x="1524" y="51054"/>
                  </a:lnTo>
                  <a:lnTo>
                    <a:pt x="762" y="51054"/>
                  </a:lnTo>
                  <a:lnTo>
                    <a:pt x="762" y="53340"/>
                  </a:lnTo>
                  <a:lnTo>
                    <a:pt x="0" y="54102"/>
                  </a:lnTo>
                  <a:lnTo>
                    <a:pt x="762" y="57150"/>
                  </a:lnTo>
                  <a:lnTo>
                    <a:pt x="3048" y="58674"/>
                  </a:lnTo>
                  <a:lnTo>
                    <a:pt x="8382" y="59436"/>
                  </a:lnTo>
                  <a:lnTo>
                    <a:pt x="156972" y="59436"/>
                  </a:lnTo>
                  <a:lnTo>
                    <a:pt x="162306" y="58674"/>
                  </a:lnTo>
                  <a:lnTo>
                    <a:pt x="164592" y="57912"/>
                  </a:lnTo>
                  <a:lnTo>
                    <a:pt x="165354" y="57150"/>
                  </a:lnTo>
                  <a:close/>
                </a:path>
                <a:path w="165735" h="59689">
                  <a:moveTo>
                    <a:pt x="165354" y="6858"/>
                  </a:moveTo>
                  <a:lnTo>
                    <a:pt x="164592" y="1524"/>
                  </a:lnTo>
                  <a:lnTo>
                    <a:pt x="162306" y="762"/>
                  </a:lnTo>
                  <a:lnTo>
                    <a:pt x="162306" y="0"/>
                  </a:lnTo>
                  <a:lnTo>
                    <a:pt x="3048" y="762"/>
                  </a:lnTo>
                  <a:lnTo>
                    <a:pt x="1524" y="1524"/>
                  </a:lnTo>
                  <a:lnTo>
                    <a:pt x="762" y="1524"/>
                  </a:lnTo>
                  <a:lnTo>
                    <a:pt x="762" y="4572"/>
                  </a:lnTo>
                  <a:lnTo>
                    <a:pt x="0" y="5334"/>
                  </a:lnTo>
                  <a:lnTo>
                    <a:pt x="762" y="6858"/>
                  </a:lnTo>
                  <a:lnTo>
                    <a:pt x="3048" y="9144"/>
                  </a:lnTo>
                  <a:lnTo>
                    <a:pt x="8382" y="9906"/>
                  </a:lnTo>
                  <a:lnTo>
                    <a:pt x="156210" y="9906"/>
                  </a:lnTo>
                  <a:lnTo>
                    <a:pt x="163830" y="9144"/>
                  </a:lnTo>
                  <a:lnTo>
                    <a:pt x="165354" y="6858"/>
                  </a:lnTo>
                  <a:close/>
                </a:path>
              </a:pathLst>
            </a:custGeom>
            <a:solidFill>
              <a:srgbClr val="000000"/>
            </a:solidFill>
          </p:spPr>
          <p:txBody>
            <a:bodyPr lIns="0" tIns="0" rIns="0" bIns="0"/>
            <a:lstStyle/>
            <a:p>
              <a:pPr>
                <a:defRPr/>
              </a:pPr>
              <a:endParaRPr sz="2052"/>
            </a:p>
          </p:txBody>
        </p:sp>
        <p:sp>
          <p:nvSpPr>
            <p:cNvPr id="45" name="object 25"/>
            <p:cNvSpPr/>
            <p:nvPr/>
          </p:nvSpPr>
          <p:spPr>
            <a:xfrm>
              <a:off x="4786797" y="5340794"/>
              <a:ext cx="549577" cy="254574"/>
            </a:xfrm>
            <a:prstGeom prst="rect">
              <a:avLst/>
            </a:prstGeom>
            <a:blipFill>
              <a:blip r:embed="rId9" cstate="print"/>
              <a:stretch>
                <a:fillRect/>
              </a:stretch>
            </a:blipFill>
          </p:spPr>
          <p:txBody>
            <a:bodyPr lIns="0" tIns="0" rIns="0" bIns="0"/>
            <a:lstStyle/>
            <a:p>
              <a:pPr>
                <a:defRPr/>
              </a:pPr>
              <a:endParaRPr sz="2052"/>
            </a:p>
          </p:txBody>
        </p:sp>
        <p:sp>
          <p:nvSpPr>
            <p:cNvPr id="46" name="object 26"/>
            <p:cNvSpPr/>
            <p:nvPr/>
          </p:nvSpPr>
          <p:spPr>
            <a:xfrm>
              <a:off x="4526862" y="5056488"/>
              <a:ext cx="167101" cy="61321"/>
            </a:xfrm>
            <a:custGeom>
              <a:avLst/>
              <a:gdLst/>
              <a:ahLst/>
              <a:cxnLst/>
              <a:rect l="l" t="t" r="r" b="b"/>
              <a:pathLst>
                <a:path w="165735" h="60325">
                  <a:moveTo>
                    <a:pt x="165354" y="57150"/>
                  </a:moveTo>
                  <a:lnTo>
                    <a:pt x="164592" y="51816"/>
                  </a:lnTo>
                  <a:lnTo>
                    <a:pt x="162306" y="51054"/>
                  </a:lnTo>
                  <a:lnTo>
                    <a:pt x="162306" y="49530"/>
                  </a:lnTo>
                  <a:lnTo>
                    <a:pt x="3048" y="51054"/>
                  </a:lnTo>
                  <a:lnTo>
                    <a:pt x="1524" y="51816"/>
                  </a:lnTo>
                  <a:lnTo>
                    <a:pt x="762" y="51816"/>
                  </a:lnTo>
                  <a:lnTo>
                    <a:pt x="762" y="54102"/>
                  </a:lnTo>
                  <a:lnTo>
                    <a:pt x="0" y="55626"/>
                  </a:lnTo>
                  <a:lnTo>
                    <a:pt x="762" y="57150"/>
                  </a:lnTo>
                  <a:lnTo>
                    <a:pt x="3048" y="58674"/>
                  </a:lnTo>
                  <a:lnTo>
                    <a:pt x="8382" y="60198"/>
                  </a:lnTo>
                  <a:lnTo>
                    <a:pt x="156972" y="60198"/>
                  </a:lnTo>
                  <a:lnTo>
                    <a:pt x="163830" y="58674"/>
                  </a:lnTo>
                  <a:lnTo>
                    <a:pt x="165354" y="57150"/>
                  </a:lnTo>
                  <a:close/>
                </a:path>
                <a:path w="165735" h="60325">
                  <a:moveTo>
                    <a:pt x="165354" y="8382"/>
                  </a:moveTo>
                  <a:lnTo>
                    <a:pt x="164592" y="2286"/>
                  </a:lnTo>
                  <a:lnTo>
                    <a:pt x="162306" y="762"/>
                  </a:lnTo>
                  <a:lnTo>
                    <a:pt x="162306" y="0"/>
                  </a:lnTo>
                  <a:lnTo>
                    <a:pt x="3048" y="762"/>
                  </a:lnTo>
                  <a:lnTo>
                    <a:pt x="1524" y="2286"/>
                  </a:lnTo>
                  <a:lnTo>
                    <a:pt x="762" y="2286"/>
                  </a:lnTo>
                  <a:lnTo>
                    <a:pt x="762" y="4572"/>
                  </a:lnTo>
                  <a:lnTo>
                    <a:pt x="0" y="5334"/>
                  </a:lnTo>
                  <a:lnTo>
                    <a:pt x="762" y="8382"/>
                  </a:lnTo>
                  <a:lnTo>
                    <a:pt x="3048" y="9906"/>
                  </a:lnTo>
                  <a:lnTo>
                    <a:pt x="8382" y="11430"/>
                  </a:lnTo>
                  <a:lnTo>
                    <a:pt x="156210" y="11430"/>
                  </a:lnTo>
                  <a:lnTo>
                    <a:pt x="162306" y="9906"/>
                  </a:lnTo>
                  <a:lnTo>
                    <a:pt x="164592" y="9144"/>
                  </a:lnTo>
                  <a:lnTo>
                    <a:pt x="165354" y="8382"/>
                  </a:lnTo>
                  <a:close/>
                </a:path>
              </a:pathLst>
            </a:custGeom>
            <a:solidFill>
              <a:srgbClr val="000000"/>
            </a:solidFill>
          </p:spPr>
          <p:txBody>
            <a:bodyPr lIns="0" tIns="0" rIns="0" bIns="0"/>
            <a:lstStyle/>
            <a:p>
              <a:pPr>
                <a:defRPr/>
              </a:pPr>
              <a:endParaRPr sz="2052"/>
            </a:p>
          </p:txBody>
        </p:sp>
        <p:sp>
          <p:nvSpPr>
            <p:cNvPr id="47" name="object 27"/>
            <p:cNvSpPr/>
            <p:nvPr/>
          </p:nvSpPr>
          <p:spPr>
            <a:xfrm>
              <a:off x="5198979" y="5143824"/>
              <a:ext cx="116970" cy="0"/>
            </a:xfrm>
            <a:custGeom>
              <a:avLst/>
              <a:gdLst/>
              <a:ahLst/>
              <a:cxnLst/>
              <a:rect l="l" t="t" r="r" b="b"/>
              <a:pathLst>
                <a:path w="116839">
                  <a:moveTo>
                    <a:pt x="0" y="0"/>
                  </a:moveTo>
                  <a:lnTo>
                    <a:pt x="116839" y="0"/>
                  </a:lnTo>
                </a:path>
              </a:pathLst>
            </a:custGeom>
            <a:ln w="10393">
              <a:solidFill>
                <a:srgbClr val="000000"/>
              </a:solidFill>
            </a:ln>
          </p:spPr>
          <p:txBody>
            <a:bodyPr lIns="0" tIns="0" rIns="0" bIns="0"/>
            <a:lstStyle/>
            <a:p>
              <a:pPr>
                <a:defRPr/>
              </a:pPr>
              <a:endParaRPr sz="2052"/>
            </a:p>
          </p:txBody>
        </p:sp>
        <p:sp>
          <p:nvSpPr>
            <p:cNvPr id="48" name="object 28"/>
            <p:cNvSpPr/>
            <p:nvPr/>
          </p:nvSpPr>
          <p:spPr>
            <a:xfrm>
              <a:off x="5354940" y="5069496"/>
              <a:ext cx="63127" cy="118925"/>
            </a:xfrm>
            <a:custGeom>
              <a:avLst/>
              <a:gdLst/>
              <a:ahLst/>
              <a:cxnLst/>
              <a:rect l="l" t="t" r="r" b="b"/>
              <a:pathLst>
                <a:path w="62864" h="118110">
                  <a:moveTo>
                    <a:pt x="62484" y="118110"/>
                  </a:moveTo>
                  <a:lnTo>
                    <a:pt x="62484" y="112776"/>
                  </a:lnTo>
                  <a:lnTo>
                    <a:pt x="56388" y="112776"/>
                  </a:lnTo>
                  <a:lnTo>
                    <a:pt x="44958" y="112014"/>
                  </a:lnTo>
                  <a:lnTo>
                    <a:pt x="40386" y="109728"/>
                  </a:lnTo>
                  <a:lnTo>
                    <a:pt x="39624" y="108204"/>
                  </a:lnTo>
                  <a:lnTo>
                    <a:pt x="38862" y="104394"/>
                  </a:lnTo>
                  <a:lnTo>
                    <a:pt x="38862" y="0"/>
                  </a:lnTo>
                  <a:lnTo>
                    <a:pt x="33285" y="989"/>
                  </a:lnTo>
                  <a:lnTo>
                    <a:pt x="23682" y="7304"/>
                  </a:lnTo>
                  <a:lnTo>
                    <a:pt x="12192" y="10668"/>
                  </a:lnTo>
                  <a:lnTo>
                    <a:pt x="0" y="10668"/>
                  </a:lnTo>
                  <a:lnTo>
                    <a:pt x="0" y="16764"/>
                  </a:lnTo>
                  <a:lnTo>
                    <a:pt x="12192" y="16764"/>
                  </a:lnTo>
                  <a:lnTo>
                    <a:pt x="16764" y="16002"/>
                  </a:lnTo>
                  <a:lnTo>
                    <a:pt x="20574" y="15240"/>
                  </a:lnTo>
                  <a:lnTo>
                    <a:pt x="25146" y="12954"/>
                  </a:lnTo>
                  <a:lnTo>
                    <a:pt x="25146" y="118110"/>
                  </a:lnTo>
                  <a:lnTo>
                    <a:pt x="62484" y="118110"/>
                  </a:lnTo>
                  <a:close/>
                </a:path>
                <a:path w="62864" h="118110">
                  <a:moveTo>
                    <a:pt x="25146" y="118110"/>
                  </a:moveTo>
                  <a:lnTo>
                    <a:pt x="25146" y="108204"/>
                  </a:lnTo>
                  <a:lnTo>
                    <a:pt x="24384" y="108204"/>
                  </a:lnTo>
                  <a:lnTo>
                    <a:pt x="24384" y="109728"/>
                  </a:lnTo>
                  <a:lnTo>
                    <a:pt x="22098" y="110490"/>
                  </a:lnTo>
                  <a:lnTo>
                    <a:pt x="19812" y="112014"/>
                  </a:lnTo>
                  <a:lnTo>
                    <a:pt x="6858" y="112776"/>
                  </a:lnTo>
                  <a:lnTo>
                    <a:pt x="762" y="112776"/>
                  </a:lnTo>
                  <a:lnTo>
                    <a:pt x="762" y="118110"/>
                  </a:lnTo>
                  <a:lnTo>
                    <a:pt x="25146" y="118110"/>
                  </a:lnTo>
                  <a:close/>
                </a:path>
              </a:pathLst>
            </a:custGeom>
            <a:solidFill>
              <a:srgbClr val="000000"/>
            </a:solidFill>
          </p:spPr>
          <p:txBody>
            <a:bodyPr lIns="0" tIns="0" rIns="0" bIns="0"/>
            <a:lstStyle/>
            <a:p>
              <a:pPr>
                <a:defRPr/>
              </a:pPr>
              <a:endParaRPr sz="2052"/>
            </a:p>
          </p:txBody>
        </p:sp>
        <p:sp>
          <p:nvSpPr>
            <p:cNvPr id="49" name="object 29"/>
            <p:cNvSpPr/>
            <p:nvPr/>
          </p:nvSpPr>
          <p:spPr>
            <a:xfrm>
              <a:off x="5468197" y="5123383"/>
              <a:ext cx="29707" cy="74328"/>
            </a:xfrm>
            <a:custGeom>
              <a:avLst/>
              <a:gdLst/>
              <a:ahLst/>
              <a:cxnLst/>
              <a:rect l="l" t="t" r="r" b="b"/>
              <a:pathLst>
                <a:path w="29210" h="74929">
                  <a:moveTo>
                    <a:pt x="28956" y="37337"/>
                  </a:moveTo>
                  <a:lnTo>
                    <a:pt x="28194" y="16763"/>
                  </a:lnTo>
                  <a:lnTo>
                    <a:pt x="27432" y="12953"/>
                  </a:lnTo>
                  <a:lnTo>
                    <a:pt x="26670" y="11429"/>
                  </a:lnTo>
                  <a:lnTo>
                    <a:pt x="25908" y="8381"/>
                  </a:lnTo>
                  <a:lnTo>
                    <a:pt x="25146" y="6857"/>
                  </a:lnTo>
                  <a:lnTo>
                    <a:pt x="20574" y="2285"/>
                  </a:lnTo>
                  <a:lnTo>
                    <a:pt x="16764" y="1523"/>
                  </a:lnTo>
                  <a:lnTo>
                    <a:pt x="16764" y="0"/>
                  </a:lnTo>
                  <a:lnTo>
                    <a:pt x="8382" y="1523"/>
                  </a:lnTo>
                  <a:lnTo>
                    <a:pt x="6858" y="2285"/>
                  </a:lnTo>
                  <a:lnTo>
                    <a:pt x="6096" y="3047"/>
                  </a:lnTo>
                  <a:lnTo>
                    <a:pt x="3810" y="3809"/>
                  </a:lnTo>
                  <a:lnTo>
                    <a:pt x="3048" y="3809"/>
                  </a:lnTo>
                  <a:lnTo>
                    <a:pt x="3048" y="6095"/>
                  </a:lnTo>
                  <a:lnTo>
                    <a:pt x="2286" y="6857"/>
                  </a:lnTo>
                  <a:lnTo>
                    <a:pt x="1524" y="6857"/>
                  </a:lnTo>
                  <a:lnTo>
                    <a:pt x="1524" y="8381"/>
                  </a:lnTo>
                  <a:lnTo>
                    <a:pt x="762" y="8381"/>
                  </a:lnTo>
                  <a:lnTo>
                    <a:pt x="762" y="12191"/>
                  </a:lnTo>
                  <a:lnTo>
                    <a:pt x="0" y="12953"/>
                  </a:lnTo>
                  <a:lnTo>
                    <a:pt x="762" y="17525"/>
                  </a:lnTo>
                  <a:lnTo>
                    <a:pt x="1524" y="19811"/>
                  </a:lnTo>
                  <a:lnTo>
                    <a:pt x="2286" y="20573"/>
                  </a:lnTo>
                  <a:lnTo>
                    <a:pt x="3810" y="23621"/>
                  </a:lnTo>
                  <a:lnTo>
                    <a:pt x="6096" y="24383"/>
                  </a:lnTo>
                  <a:lnTo>
                    <a:pt x="6858" y="25145"/>
                  </a:lnTo>
                  <a:lnTo>
                    <a:pt x="9144" y="25907"/>
                  </a:lnTo>
                  <a:lnTo>
                    <a:pt x="18288" y="25907"/>
                  </a:lnTo>
                  <a:lnTo>
                    <a:pt x="19050" y="25145"/>
                  </a:lnTo>
                  <a:lnTo>
                    <a:pt x="23622" y="23621"/>
                  </a:lnTo>
                  <a:lnTo>
                    <a:pt x="23622" y="51815"/>
                  </a:lnTo>
                  <a:lnTo>
                    <a:pt x="25146" y="51815"/>
                  </a:lnTo>
                  <a:lnTo>
                    <a:pt x="25146" y="50291"/>
                  </a:lnTo>
                  <a:lnTo>
                    <a:pt x="25908" y="50291"/>
                  </a:lnTo>
                  <a:lnTo>
                    <a:pt x="25908" y="47243"/>
                  </a:lnTo>
                  <a:lnTo>
                    <a:pt x="26670" y="47243"/>
                  </a:lnTo>
                  <a:lnTo>
                    <a:pt x="26670" y="44195"/>
                  </a:lnTo>
                  <a:lnTo>
                    <a:pt x="27432" y="44195"/>
                  </a:lnTo>
                  <a:lnTo>
                    <a:pt x="27432" y="41147"/>
                  </a:lnTo>
                  <a:lnTo>
                    <a:pt x="28194" y="41147"/>
                  </a:lnTo>
                  <a:lnTo>
                    <a:pt x="28194" y="37337"/>
                  </a:lnTo>
                  <a:lnTo>
                    <a:pt x="28956" y="37337"/>
                  </a:lnTo>
                  <a:close/>
                </a:path>
                <a:path w="29210" h="74929">
                  <a:moveTo>
                    <a:pt x="15240" y="69341"/>
                  </a:moveTo>
                  <a:lnTo>
                    <a:pt x="15240" y="59435"/>
                  </a:lnTo>
                  <a:lnTo>
                    <a:pt x="13716" y="59435"/>
                  </a:lnTo>
                  <a:lnTo>
                    <a:pt x="13716" y="60959"/>
                  </a:lnTo>
                  <a:lnTo>
                    <a:pt x="12192" y="63245"/>
                  </a:lnTo>
                  <a:lnTo>
                    <a:pt x="11430" y="63245"/>
                  </a:lnTo>
                  <a:lnTo>
                    <a:pt x="11430" y="64769"/>
                  </a:lnTo>
                  <a:lnTo>
                    <a:pt x="7620" y="68579"/>
                  </a:lnTo>
                  <a:lnTo>
                    <a:pt x="6858" y="68579"/>
                  </a:lnTo>
                  <a:lnTo>
                    <a:pt x="6858" y="70103"/>
                  </a:lnTo>
                  <a:lnTo>
                    <a:pt x="3810" y="73151"/>
                  </a:lnTo>
                  <a:lnTo>
                    <a:pt x="5334" y="74675"/>
                  </a:lnTo>
                  <a:lnTo>
                    <a:pt x="9144" y="74675"/>
                  </a:lnTo>
                  <a:lnTo>
                    <a:pt x="15240" y="69341"/>
                  </a:lnTo>
                  <a:close/>
                </a:path>
                <a:path w="29210" h="74929">
                  <a:moveTo>
                    <a:pt x="17526" y="65531"/>
                  </a:moveTo>
                  <a:lnTo>
                    <a:pt x="17526" y="54863"/>
                  </a:lnTo>
                  <a:lnTo>
                    <a:pt x="16764" y="54863"/>
                  </a:lnTo>
                  <a:lnTo>
                    <a:pt x="16764" y="56387"/>
                  </a:lnTo>
                  <a:lnTo>
                    <a:pt x="16002" y="57149"/>
                  </a:lnTo>
                  <a:lnTo>
                    <a:pt x="15240" y="57149"/>
                  </a:lnTo>
                  <a:lnTo>
                    <a:pt x="15240" y="67817"/>
                  </a:lnTo>
                  <a:lnTo>
                    <a:pt x="16002" y="67817"/>
                  </a:lnTo>
                  <a:lnTo>
                    <a:pt x="17526" y="65531"/>
                  </a:lnTo>
                  <a:close/>
                </a:path>
                <a:path w="29210" h="74929">
                  <a:moveTo>
                    <a:pt x="19050" y="63245"/>
                  </a:moveTo>
                  <a:lnTo>
                    <a:pt x="19050" y="51053"/>
                  </a:lnTo>
                  <a:lnTo>
                    <a:pt x="18288" y="51053"/>
                  </a:lnTo>
                  <a:lnTo>
                    <a:pt x="18288" y="52577"/>
                  </a:lnTo>
                  <a:lnTo>
                    <a:pt x="17526" y="52577"/>
                  </a:lnTo>
                  <a:lnTo>
                    <a:pt x="17526" y="64007"/>
                  </a:lnTo>
                  <a:lnTo>
                    <a:pt x="18288" y="64007"/>
                  </a:lnTo>
                  <a:lnTo>
                    <a:pt x="19050" y="63245"/>
                  </a:lnTo>
                  <a:close/>
                </a:path>
                <a:path w="29210" h="74929">
                  <a:moveTo>
                    <a:pt x="21336" y="60197"/>
                  </a:moveTo>
                  <a:lnTo>
                    <a:pt x="21336" y="46481"/>
                  </a:lnTo>
                  <a:lnTo>
                    <a:pt x="20574" y="46481"/>
                  </a:lnTo>
                  <a:lnTo>
                    <a:pt x="20574" y="48005"/>
                  </a:lnTo>
                  <a:lnTo>
                    <a:pt x="19050" y="48005"/>
                  </a:lnTo>
                  <a:lnTo>
                    <a:pt x="19050" y="60959"/>
                  </a:lnTo>
                  <a:lnTo>
                    <a:pt x="20574" y="60959"/>
                  </a:lnTo>
                  <a:lnTo>
                    <a:pt x="21336" y="60197"/>
                  </a:lnTo>
                  <a:close/>
                </a:path>
                <a:path w="29210" h="74929">
                  <a:moveTo>
                    <a:pt x="22098" y="58673"/>
                  </a:moveTo>
                  <a:lnTo>
                    <a:pt x="22098" y="43433"/>
                  </a:lnTo>
                  <a:lnTo>
                    <a:pt x="21336" y="43433"/>
                  </a:lnTo>
                  <a:lnTo>
                    <a:pt x="21336" y="58673"/>
                  </a:lnTo>
                  <a:lnTo>
                    <a:pt x="22098" y="58673"/>
                  </a:lnTo>
                  <a:close/>
                </a:path>
                <a:path w="29210" h="74929">
                  <a:moveTo>
                    <a:pt x="22860" y="56387"/>
                  </a:moveTo>
                  <a:lnTo>
                    <a:pt x="22860" y="41147"/>
                  </a:lnTo>
                  <a:lnTo>
                    <a:pt x="22098" y="41147"/>
                  </a:lnTo>
                  <a:lnTo>
                    <a:pt x="22098" y="56387"/>
                  </a:lnTo>
                  <a:lnTo>
                    <a:pt x="22860" y="56387"/>
                  </a:lnTo>
                  <a:close/>
                </a:path>
                <a:path w="29210" h="74929">
                  <a:moveTo>
                    <a:pt x="23622" y="54863"/>
                  </a:moveTo>
                  <a:lnTo>
                    <a:pt x="23622" y="34289"/>
                  </a:lnTo>
                  <a:lnTo>
                    <a:pt x="22860" y="34289"/>
                  </a:lnTo>
                  <a:lnTo>
                    <a:pt x="22860" y="54863"/>
                  </a:lnTo>
                  <a:lnTo>
                    <a:pt x="23622" y="54863"/>
                  </a:lnTo>
                  <a:close/>
                </a:path>
              </a:pathLst>
            </a:custGeom>
            <a:solidFill>
              <a:srgbClr val="000000"/>
            </a:solidFill>
          </p:spPr>
          <p:txBody>
            <a:bodyPr lIns="0" tIns="0" rIns="0" bIns="0"/>
            <a:lstStyle/>
            <a:p>
              <a:pPr>
                <a:defRPr/>
              </a:pPr>
              <a:endParaRPr sz="2052"/>
            </a:p>
          </p:txBody>
        </p:sp>
        <p:sp>
          <p:nvSpPr>
            <p:cNvPr id="50" name="object 30"/>
            <p:cNvSpPr/>
            <p:nvPr/>
          </p:nvSpPr>
          <p:spPr>
            <a:xfrm>
              <a:off x="4526862" y="5439279"/>
              <a:ext cx="167101" cy="59463"/>
            </a:xfrm>
            <a:custGeom>
              <a:avLst/>
              <a:gdLst/>
              <a:ahLst/>
              <a:cxnLst/>
              <a:rect l="l" t="t" r="r" b="b"/>
              <a:pathLst>
                <a:path w="165735" h="59689">
                  <a:moveTo>
                    <a:pt x="165354" y="57150"/>
                  </a:moveTo>
                  <a:lnTo>
                    <a:pt x="164592" y="51054"/>
                  </a:lnTo>
                  <a:lnTo>
                    <a:pt x="163830" y="50292"/>
                  </a:lnTo>
                  <a:lnTo>
                    <a:pt x="163830" y="49530"/>
                  </a:lnTo>
                  <a:lnTo>
                    <a:pt x="3048" y="50292"/>
                  </a:lnTo>
                  <a:lnTo>
                    <a:pt x="1524" y="51054"/>
                  </a:lnTo>
                  <a:lnTo>
                    <a:pt x="762" y="51054"/>
                  </a:lnTo>
                  <a:lnTo>
                    <a:pt x="762" y="53340"/>
                  </a:lnTo>
                  <a:lnTo>
                    <a:pt x="0" y="54102"/>
                  </a:lnTo>
                  <a:lnTo>
                    <a:pt x="762" y="57150"/>
                  </a:lnTo>
                  <a:lnTo>
                    <a:pt x="3048" y="58674"/>
                  </a:lnTo>
                  <a:lnTo>
                    <a:pt x="8382" y="59436"/>
                  </a:lnTo>
                  <a:lnTo>
                    <a:pt x="156972" y="59436"/>
                  </a:lnTo>
                  <a:lnTo>
                    <a:pt x="162306" y="58674"/>
                  </a:lnTo>
                  <a:lnTo>
                    <a:pt x="164592" y="57912"/>
                  </a:lnTo>
                  <a:lnTo>
                    <a:pt x="165354" y="57150"/>
                  </a:lnTo>
                  <a:close/>
                </a:path>
                <a:path w="165735" h="59689">
                  <a:moveTo>
                    <a:pt x="165354" y="6858"/>
                  </a:moveTo>
                  <a:lnTo>
                    <a:pt x="164592" y="1524"/>
                  </a:lnTo>
                  <a:lnTo>
                    <a:pt x="162306" y="762"/>
                  </a:lnTo>
                  <a:lnTo>
                    <a:pt x="162306" y="0"/>
                  </a:lnTo>
                  <a:lnTo>
                    <a:pt x="3048" y="762"/>
                  </a:lnTo>
                  <a:lnTo>
                    <a:pt x="1524" y="1524"/>
                  </a:lnTo>
                  <a:lnTo>
                    <a:pt x="762" y="1524"/>
                  </a:lnTo>
                  <a:lnTo>
                    <a:pt x="762" y="4572"/>
                  </a:lnTo>
                  <a:lnTo>
                    <a:pt x="0" y="5334"/>
                  </a:lnTo>
                  <a:lnTo>
                    <a:pt x="762" y="6858"/>
                  </a:lnTo>
                  <a:lnTo>
                    <a:pt x="3048" y="9144"/>
                  </a:lnTo>
                  <a:lnTo>
                    <a:pt x="8382" y="9906"/>
                  </a:lnTo>
                  <a:lnTo>
                    <a:pt x="156210" y="9906"/>
                  </a:lnTo>
                  <a:lnTo>
                    <a:pt x="163830" y="9144"/>
                  </a:lnTo>
                  <a:lnTo>
                    <a:pt x="165354" y="6858"/>
                  </a:lnTo>
                  <a:close/>
                </a:path>
              </a:pathLst>
            </a:custGeom>
            <a:solidFill>
              <a:srgbClr val="000000"/>
            </a:solidFill>
          </p:spPr>
          <p:txBody>
            <a:bodyPr lIns="0" tIns="0" rIns="0" bIns="0"/>
            <a:lstStyle/>
            <a:p>
              <a:pPr>
                <a:defRPr/>
              </a:pPr>
              <a:endParaRPr sz="2052"/>
            </a:p>
          </p:txBody>
        </p:sp>
      </p:grpSp>
      <p:grpSp>
        <p:nvGrpSpPr>
          <p:cNvPr id="66573" name="Group 50"/>
          <p:cNvGrpSpPr>
            <a:grpSpLocks/>
          </p:cNvGrpSpPr>
          <p:nvPr/>
        </p:nvGrpSpPr>
        <p:grpSpPr bwMode="auto">
          <a:xfrm>
            <a:off x="1054100" y="5513388"/>
            <a:ext cx="6958013" cy="198437"/>
            <a:chOff x="1302144" y="5873496"/>
            <a:chExt cx="8138149" cy="230888"/>
          </a:xfrm>
        </p:grpSpPr>
        <p:sp>
          <p:nvSpPr>
            <p:cNvPr id="52" name="object 31"/>
            <p:cNvSpPr/>
            <p:nvPr/>
          </p:nvSpPr>
          <p:spPr>
            <a:xfrm>
              <a:off x="1302144" y="5873496"/>
              <a:ext cx="473473" cy="171781"/>
            </a:xfrm>
            <a:prstGeom prst="rect">
              <a:avLst/>
            </a:prstGeom>
            <a:blipFill>
              <a:blip r:embed="rId10" cstate="print"/>
              <a:stretch>
                <a:fillRect/>
              </a:stretch>
            </a:blipFill>
          </p:spPr>
          <p:txBody>
            <a:bodyPr lIns="0" tIns="0" rIns="0" bIns="0"/>
            <a:lstStyle/>
            <a:p>
              <a:pPr>
                <a:defRPr/>
              </a:pPr>
              <a:endParaRPr sz="2052"/>
            </a:p>
          </p:txBody>
        </p:sp>
        <p:sp>
          <p:nvSpPr>
            <p:cNvPr id="53" name="object 32"/>
            <p:cNvSpPr/>
            <p:nvPr/>
          </p:nvSpPr>
          <p:spPr>
            <a:xfrm>
              <a:off x="1872168" y="5879037"/>
              <a:ext cx="557026" cy="212418"/>
            </a:xfrm>
            <a:prstGeom prst="rect">
              <a:avLst/>
            </a:prstGeom>
            <a:blipFill>
              <a:blip r:embed="rId11" cstate="print"/>
              <a:stretch>
                <a:fillRect/>
              </a:stretch>
            </a:blipFill>
          </p:spPr>
          <p:txBody>
            <a:bodyPr lIns="0" tIns="0" rIns="0" bIns="0"/>
            <a:lstStyle/>
            <a:p>
              <a:pPr>
                <a:defRPr/>
              </a:pPr>
              <a:endParaRPr sz="2052"/>
            </a:p>
          </p:txBody>
        </p:sp>
        <p:sp>
          <p:nvSpPr>
            <p:cNvPr id="54" name="object 33"/>
            <p:cNvSpPr/>
            <p:nvPr/>
          </p:nvSpPr>
          <p:spPr>
            <a:xfrm>
              <a:off x="2529458" y="5891967"/>
              <a:ext cx="651720" cy="153309"/>
            </a:xfrm>
            <a:prstGeom prst="rect">
              <a:avLst/>
            </a:prstGeom>
            <a:blipFill>
              <a:blip r:embed="rId12" cstate="print"/>
              <a:stretch>
                <a:fillRect/>
              </a:stretch>
            </a:blipFill>
          </p:spPr>
          <p:txBody>
            <a:bodyPr lIns="0" tIns="0" rIns="0" bIns="0"/>
            <a:lstStyle/>
            <a:p>
              <a:pPr>
                <a:defRPr/>
              </a:pPr>
              <a:endParaRPr sz="2052"/>
            </a:p>
          </p:txBody>
        </p:sp>
        <p:sp>
          <p:nvSpPr>
            <p:cNvPr id="55" name="object 34"/>
            <p:cNvSpPr/>
            <p:nvPr/>
          </p:nvSpPr>
          <p:spPr>
            <a:xfrm>
              <a:off x="3283300" y="5932603"/>
              <a:ext cx="207956" cy="149615"/>
            </a:xfrm>
            <a:prstGeom prst="rect">
              <a:avLst/>
            </a:prstGeom>
            <a:blipFill>
              <a:blip r:embed="rId13" cstate="print"/>
              <a:stretch>
                <a:fillRect/>
              </a:stretch>
            </a:blipFill>
          </p:spPr>
          <p:txBody>
            <a:bodyPr lIns="0" tIns="0" rIns="0" bIns="0"/>
            <a:lstStyle/>
            <a:p>
              <a:pPr>
                <a:defRPr/>
              </a:pPr>
              <a:endParaRPr sz="2052"/>
            </a:p>
          </p:txBody>
        </p:sp>
        <p:sp>
          <p:nvSpPr>
            <p:cNvPr id="56" name="object 35"/>
            <p:cNvSpPr/>
            <p:nvPr/>
          </p:nvSpPr>
          <p:spPr>
            <a:xfrm>
              <a:off x="3602662" y="5910438"/>
              <a:ext cx="126259" cy="144074"/>
            </a:xfrm>
            <a:custGeom>
              <a:avLst/>
              <a:gdLst/>
              <a:ahLst/>
              <a:cxnLst/>
              <a:rect l="l" t="t" r="r" b="b"/>
              <a:pathLst>
                <a:path w="125095" h="143510">
                  <a:moveTo>
                    <a:pt x="11430" y="65532"/>
                  </a:moveTo>
                  <a:lnTo>
                    <a:pt x="11429" y="35052"/>
                  </a:lnTo>
                  <a:lnTo>
                    <a:pt x="10667" y="36576"/>
                  </a:lnTo>
                  <a:lnTo>
                    <a:pt x="9905" y="36576"/>
                  </a:lnTo>
                  <a:lnTo>
                    <a:pt x="9905" y="38100"/>
                  </a:lnTo>
                  <a:lnTo>
                    <a:pt x="9143" y="38100"/>
                  </a:lnTo>
                  <a:lnTo>
                    <a:pt x="9143" y="39624"/>
                  </a:lnTo>
                  <a:lnTo>
                    <a:pt x="8381" y="39624"/>
                  </a:lnTo>
                  <a:lnTo>
                    <a:pt x="8381" y="41910"/>
                  </a:lnTo>
                  <a:lnTo>
                    <a:pt x="6857" y="42672"/>
                  </a:lnTo>
                  <a:lnTo>
                    <a:pt x="6095" y="42672"/>
                  </a:lnTo>
                  <a:lnTo>
                    <a:pt x="6095" y="44958"/>
                  </a:lnTo>
                  <a:lnTo>
                    <a:pt x="5333" y="44958"/>
                  </a:lnTo>
                  <a:lnTo>
                    <a:pt x="5333" y="48006"/>
                  </a:lnTo>
                  <a:lnTo>
                    <a:pt x="4571" y="48006"/>
                  </a:lnTo>
                  <a:lnTo>
                    <a:pt x="4571" y="50292"/>
                  </a:lnTo>
                  <a:lnTo>
                    <a:pt x="3809" y="50292"/>
                  </a:lnTo>
                  <a:lnTo>
                    <a:pt x="3809" y="53340"/>
                  </a:lnTo>
                  <a:lnTo>
                    <a:pt x="3048" y="53340"/>
                  </a:lnTo>
                  <a:lnTo>
                    <a:pt x="3048" y="55626"/>
                  </a:lnTo>
                  <a:lnTo>
                    <a:pt x="1524" y="55626"/>
                  </a:lnTo>
                  <a:lnTo>
                    <a:pt x="1524" y="63246"/>
                  </a:lnTo>
                  <a:lnTo>
                    <a:pt x="762" y="63246"/>
                  </a:lnTo>
                  <a:lnTo>
                    <a:pt x="762" y="70866"/>
                  </a:lnTo>
                  <a:lnTo>
                    <a:pt x="0" y="71628"/>
                  </a:lnTo>
                  <a:lnTo>
                    <a:pt x="9143" y="103632"/>
                  </a:lnTo>
                  <a:lnTo>
                    <a:pt x="10667" y="107188"/>
                  </a:lnTo>
                  <a:lnTo>
                    <a:pt x="10667" y="66294"/>
                  </a:lnTo>
                  <a:lnTo>
                    <a:pt x="11430" y="65532"/>
                  </a:lnTo>
                  <a:close/>
                </a:path>
                <a:path w="125095" h="143510">
                  <a:moveTo>
                    <a:pt x="124968" y="73914"/>
                  </a:moveTo>
                  <a:lnTo>
                    <a:pt x="124205" y="68580"/>
                  </a:lnTo>
                  <a:lnTo>
                    <a:pt x="123443" y="67056"/>
                  </a:lnTo>
                  <a:lnTo>
                    <a:pt x="10667" y="66294"/>
                  </a:lnTo>
                  <a:lnTo>
                    <a:pt x="10667" y="107188"/>
                  </a:lnTo>
                  <a:lnTo>
                    <a:pt x="11430" y="108966"/>
                  </a:lnTo>
                  <a:lnTo>
                    <a:pt x="11430" y="76200"/>
                  </a:lnTo>
                  <a:lnTo>
                    <a:pt x="115823" y="76200"/>
                  </a:lnTo>
                  <a:lnTo>
                    <a:pt x="123443" y="75438"/>
                  </a:lnTo>
                  <a:lnTo>
                    <a:pt x="124968" y="73914"/>
                  </a:lnTo>
                  <a:close/>
                </a:path>
                <a:path w="125095" h="143510">
                  <a:moveTo>
                    <a:pt x="12192" y="60960"/>
                  </a:moveTo>
                  <a:lnTo>
                    <a:pt x="12191" y="33528"/>
                  </a:lnTo>
                  <a:lnTo>
                    <a:pt x="11429" y="33528"/>
                  </a:lnTo>
                  <a:lnTo>
                    <a:pt x="11430" y="60960"/>
                  </a:lnTo>
                  <a:lnTo>
                    <a:pt x="12192" y="60960"/>
                  </a:lnTo>
                  <a:close/>
                </a:path>
                <a:path w="125095" h="143510">
                  <a:moveTo>
                    <a:pt x="124968" y="140208"/>
                  </a:moveTo>
                  <a:lnTo>
                    <a:pt x="124206" y="134874"/>
                  </a:lnTo>
                  <a:lnTo>
                    <a:pt x="123443" y="134112"/>
                  </a:lnTo>
                  <a:lnTo>
                    <a:pt x="76962" y="133350"/>
                  </a:lnTo>
                  <a:lnTo>
                    <a:pt x="67056" y="132588"/>
                  </a:lnTo>
                  <a:lnTo>
                    <a:pt x="61721" y="131826"/>
                  </a:lnTo>
                  <a:lnTo>
                    <a:pt x="59436" y="130302"/>
                  </a:lnTo>
                  <a:lnTo>
                    <a:pt x="55626" y="129540"/>
                  </a:lnTo>
                  <a:lnTo>
                    <a:pt x="50292" y="128016"/>
                  </a:lnTo>
                  <a:lnTo>
                    <a:pt x="41148" y="123444"/>
                  </a:lnTo>
                  <a:lnTo>
                    <a:pt x="40386" y="122682"/>
                  </a:lnTo>
                  <a:lnTo>
                    <a:pt x="38862" y="121920"/>
                  </a:lnTo>
                  <a:lnTo>
                    <a:pt x="38100" y="121158"/>
                  </a:lnTo>
                  <a:lnTo>
                    <a:pt x="35814" y="119634"/>
                  </a:lnTo>
                  <a:lnTo>
                    <a:pt x="34290" y="118110"/>
                  </a:lnTo>
                  <a:lnTo>
                    <a:pt x="23680" y="108120"/>
                  </a:lnTo>
                  <a:lnTo>
                    <a:pt x="17083" y="97318"/>
                  </a:lnTo>
                  <a:lnTo>
                    <a:pt x="12192" y="85344"/>
                  </a:lnTo>
                  <a:lnTo>
                    <a:pt x="11430" y="80772"/>
                  </a:lnTo>
                  <a:lnTo>
                    <a:pt x="11430" y="108966"/>
                  </a:lnTo>
                  <a:lnTo>
                    <a:pt x="12192" y="110490"/>
                  </a:lnTo>
                  <a:lnTo>
                    <a:pt x="18287" y="116586"/>
                  </a:lnTo>
                  <a:lnTo>
                    <a:pt x="19050" y="118110"/>
                  </a:lnTo>
                  <a:lnTo>
                    <a:pt x="24384" y="123444"/>
                  </a:lnTo>
                  <a:lnTo>
                    <a:pt x="25958" y="124254"/>
                  </a:lnTo>
                  <a:lnTo>
                    <a:pt x="36064" y="132106"/>
                  </a:lnTo>
                  <a:lnTo>
                    <a:pt x="47579" y="137639"/>
                  </a:lnTo>
                  <a:lnTo>
                    <a:pt x="60198" y="140970"/>
                  </a:lnTo>
                  <a:lnTo>
                    <a:pt x="67056" y="142494"/>
                  </a:lnTo>
                  <a:lnTo>
                    <a:pt x="76200" y="143256"/>
                  </a:lnTo>
                  <a:lnTo>
                    <a:pt x="115824" y="143256"/>
                  </a:lnTo>
                  <a:lnTo>
                    <a:pt x="123443" y="142494"/>
                  </a:lnTo>
                  <a:lnTo>
                    <a:pt x="124968" y="140208"/>
                  </a:lnTo>
                  <a:close/>
                </a:path>
                <a:path w="125095" h="143510">
                  <a:moveTo>
                    <a:pt x="14477" y="53340"/>
                  </a:moveTo>
                  <a:lnTo>
                    <a:pt x="14477" y="31242"/>
                  </a:lnTo>
                  <a:lnTo>
                    <a:pt x="13715" y="32004"/>
                  </a:lnTo>
                  <a:lnTo>
                    <a:pt x="12191" y="32004"/>
                  </a:lnTo>
                  <a:lnTo>
                    <a:pt x="12192" y="56388"/>
                  </a:lnTo>
                  <a:lnTo>
                    <a:pt x="13716" y="56388"/>
                  </a:lnTo>
                  <a:lnTo>
                    <a:pt x="13716" y="53340"/>
                  </a:lnTo>
                  <a:lnTo>
                    <a:pt x="14477" y="53340"/>
                  </a:lnTo>
                  <a:close/>
                </a:path>
                <a:path w="125095" h="143510">
                  <a:moveTo>
                    <a:pt x="124968" y="6858"/>
                  </a:moveTo>
                  <a:lnTo>
                    <a:pt x="124205" y="1524"/>
                  </a:lnTo>
                  <a:lnTo>
                    <a:pt x="123443" y="762"/>
                  </a:lnTo>
                  <a:lnTo>
                    <a:pt x="123443" y="0"/>
                  </a:lnTo>
                  <a:lnTo>
                    <a:pt x="66304" y="825"/>
                  </a:lnTo>
                  <a:lnTo>
                    <a:pt x="20573" y="22860"/>
                  </a:lnTo>
                  <a:lnTo>
                    <a:pt x="19811" y="22860"/>
                  </a:lnTo>
                  <a:lnTo>
                    <a:pt x="19811" y="24384"/>
                  </a:lnTo>
                  <a:lnTo>
                    <a:pt x="15239" y="28956"/>
                  </a:lnTo>
                  <a:lnTo>
                    <a:pt x="14477" y="28956"/>
                  </a:lnTo>
                  <a:lnTo>
                    <a:pt x="14477" y="50292"/>
                  </a:lnTo>
                  <a:lnTo>
                    <a:pt x="15239" y="50292"/>
                  </a:lnTo>
                  <a:lnTo>
                    <a:pt x="15239" y="48768"/>
                  </a:lnTo>
                  <a:lnTo>
                    <a:pt x="16001" y="48768"/>
                  </a:lnTo>
                  <a:lnTo>
                    <a:pt x="16001" y="45720"/>
                  </a:lnTo>
                  <a:lnTo>
                    <a:pt x="16763" y="45720"/>
                  </a:lnTo>
                  <a:lnTo>
                    <a:pt x="16763" y="44196"/>
                  </a:lnTo>
                  <a:lnTo>
                    <a:pt x="18287" y="44196"/>
                  </a:lnTo>
                  <a:lnTo>
                    <a:pt x="18287" y="42672"/>
                  </a:lnTo>
                  <a:lnTo>
                    <a:pt x="19049" y="42672"/>
                  </a:lnTo>
                  <a:lnTo>
                    <a:pt x="19049" y="40386"/>
                  </a:lnTo>
                  <a:lnTo>
                    <a:pt x="19811" y="40386"/>
                  </a:lnTo>
                  <a:lnTo>
                    <a:pt x="20573" y="39624"/>
                  </a:lnTo>
                  <a:lnTo>
                    <a:pt x="20573" y="38100"/>
                  </a:lnTo>
                  <a:lnTo>
                    <a:pt x="21335" y="38100"/>
                  </a:lnTo>
                  <a:lnTo>
                    <a:pt x="22097" y="37338"/>
                  </a:lnTo>
                  <a:lnTo>
                    <a:pt x="22097" y="35052"/>
                  </a:lnTo>
                  <a:lnTo>
                    <a:pt x="23680" y="34993"/>
                  </a:lnTo>
                  <a:lnTo>
                    <a:pt x="24383" y="34290"/>
                  </a:lnTo>
                  <a:lnTo>
                    <a:pt x="24383" y="32766"/>
                  </a:lnTo>
                  <a:lnTo>
                    <a:pt x="25145" y="32766"/>
                  </a:lnTo>
                  <a:lnTo>
                    <a:pt x="32003" y="25908"/>
                  </a:lnTo>
                  <a:lnTo>
                    <a:pt x="34290" y="24384"/>
                  </a:lnTo>
                  <a:lnTo>
                    <a:pt x="35813" y="22860"/>
                  </a:lnTo>
                  <a:lnTo>
                    <a:pt x="38099" y="22098"/>
                  </a:lnTo>
                  <a:lnTo>
                    <a:pt x="41148" y="19050"/>
                  </a:lnTo>
                  <a:lnTo>
                    <a:pt x="50291" y="14478"/>
                  </a:lnTo>
                  <a:lnTo>
                    <a:pt x="55625" y="12954"/>
                  </a:lnTo>
                  <a:lnTo>
                    <a:pt x="59436" y="12192"/>
                  </a:lnTo>
                  <a:lnTo>
                    <a:pt x="61721" y="11430"/>
                  </a:lnTo>
                  <a:lnTo>
                    <a:pt x="67055" y="10668"/>
                  </a:lnTo>
                  <a:lnTo>
                    <a:pt x="115823" y="9144"/>
                  </a:lnTo>
                  <a:lnTo>
                    <a:pt x="123443" y="8382"/>
                  </a:lnTo>
                  <a:lnTo>
                    <a:pt x="124968" y="6858"/>
                  </a:lnTo>
                  <a:close/>
                </a:path>
              </a:pathLst>
            </a:custGeom>
            <a:solidFill>
              <a:srgbClr val="000000"/>
            </a:solidFill>
          </p:spPr>
          <p:txBody>
            <a:bodyPr lIns="0" tIns="0" rIns="0" bIns="0"/>
            <a:lstStyle/>
            <a:p>
              <a:pPr>
                <a:defRPr/>
              </a:pPr>
              <a:endParaRPr sz="2052"/>
            </a:p>
          </p:txBody>
        </p:sp>
        <p:sp>
          <p:nvSpPr>
            <p:cNvPr id="57" name="object 36"/>
            <p:cNvSpPr/>
            <p:nvPr/>
          </p:nvSpPr>
          <p:spPr>
            <a:xfrm>
              <a:off x="3821758" y="5875343"/>
              <a:ext cx="479042" cy="216112"/>
            </a:xfrm>
            <a:prstGeom prst="rect">
              <a:avLst/>
            </a:prstGeom>
            <a:blipFill>
              <a:blip r:embed="rId14" cstate="print"/>
              <a:stretch>
                <a:fillRect/>
              </a:stretch>
            </a:blipFill>
          </p:spPr>
          <p:txBody>
            <a:bodyPr lIns="0" tIns="0" rIns="0" bIns="0"/>
            <a:lstStyle/>
            <a:p>
              <a:pPr>
                <a:defRPr/>
              </a:pPr>
              <a:endParaRPr sz="2052"/>
            </a:p>
          </p:txBody>
        </p:sp>
        <p:sp>
          <p:nvSpPr>
            <p:cNvPr id="58" name="object 37"/>
            <p:cNvSpPr/>
            <p:nvPr/>
          </p:nvSpPr>
          <p:spPr>
            <a:xfrm>
              <a:off x="4410349" y="5891967"/>
              <a:ext cx="510608" cy="153309"/>
            </a:xfrm>
            <a:prstGeom prst="rect">
              <a:avLst/>
            </a:prstGeom>
            <a:blipFill>
              <a:blip r:embed="rId15" cstate="print"/>
              <a:stretch>
                <a:fillRect/>
              </a:stretch>
            </a:blipFill>
          </p:spPr>
          <p:txBody>
            <a:bodyPr lIns="0" tIns="0" rIns="0" bIns="0"/>
            <a:lstStyle/>
            <a:p>
              <a:pPr>
                <a:defRPr/>
              </a:pPr>
              <a:endParaRPr sz="2052"/>
            </a:p>
          </p:txBody>
        </p:sp>
        <p:sp>
          <p:nvSpPr>
            <p:cNvPr id="59" name="object 38"/>
            <p:cNvSpPr/>
            <p:nvPr/>
          </p:nvSpPr>
          <p:spPr>
            <a:xfrm>
              <a:off x="5013794" y="5891967"/>
              <a:ext cx="651720" cy="153309"/>
            </a:xfrm>
            <a:prstGeom prst="rect">
              <a:avLst/>
            </a:prstGeom>
            <a:blipFill>
              <a:blip r:embed="rId16" cstate="print"/>
              <a:stretch>
                <a:fillRect/>
              </a:stretch>
            </a:blipFill>
          </p:spPr>
          <p:txBody>
            <a:bodyPr lIns="0" tIns="0" rIns="0" bIns="0"/>
            <a:lstStyle/>
            <a:p>
              <a:pPr>
                <a:defRPr/>
              </a:pPr>
              <a:endParaRPr sz="2052"/>
            </a:p>
          </p:txBody>
        </p:sp>
        <p:sp>
          <p:nvSpPr>
            <p:cNvPr id="60" name="object 39"/>
            <p:cNvSpPr/>
            <p:nvPr/>
          </p:nvSpPr>
          <p:spPr>
            <a:xfrm>
              <a:off x="5762065" y="5934450"/>
              <a:ext cx="206100" cy="147769"/>
            </a:xfrm>
            <a:prstGeom prst="rect">
              <a:avLst/>
            </a:prstGeom>
            <a:blipFill>
              <a:blip r:embed="rId17" cstate="print"/>
              <a:stretch>
                <a:fillRect/>
              </a:stretch>
            </a:blipFill>
          </p:spPr>
          <p:txBody>
            <a:bodyPr lIns="0" tIns="0" rIns="0" bIns="0"/>
            <a:lstStyle/>
            <a:p>
              <a:pPr>
                <a:defRPr/>
              </a:pPr>
              <a:endParaRPr sz="2052"/>
            </a:p>
          </p:txBody>
        </p:sp>
        <p:sp>
          <p:nvSpPr>
            <p:cNvPr id="61" name="object 40"/>
            <p:cNvSpPr/>
            <p:nvPr/>
          </p:nvSpPr>
          <p:spPr>
            <a:xfrm>
              <a:off x="6081426" y="5910438"/>
              <a:ext cx="124403" cy="144074"/>
            </a:xfrm>
            <a:custGeom>
              <a:avLst/>
              <a:gdLst/>
              <a:ahLst/>
              <a:cxnLst/>
              <a:rect l="l" t="t" r="r" b="b"/>
              <a:pathLst>
                <a:path w="124460" h="143510">
                  <a:moveTo>
                    <a:pt x="124205" y="73913"/>
                  </a:moveTo>
                  <a:lnTo>
                    <a:pt x="123443" y="68579"/>
                  </a:lnTo>
                  <a:lnTo>
                    <a:pt x="122681" y="67055"/>
                  </a:lnTo>
                  <a:lnTo>
                    <a:pt x="9905" y="66293"/>
                  </a:lnTo>
                  <a:lnTo>
                    <a:pt x="9905" y="38099"/>
                  </a:lnTo>
                  <a:lnTo>
                    <a:pt x="9143" y="38861"/>
                  </a:lnTo>
                  <a:lnTo>
                    <a:pt x="8381" y="38861"/>
                  </a:lnTo>
                  <a:lnTo>
                    <a:pt x="8381" y="40385"/>
                  </a:lnTo>
                  <a:lnTo>
                    <a:pt x="7619" y="40385"/>
                  </a:lnTo>
                  <a:lnTo>
                    <a:pt x="7619" y="42671"/>
                  </a:lnTo>
                  <a:lnTo>
                    <a:pt x="6095" y="42671"/>
                  </a:lnTo>
                  <a:lnTo>
                    <a:pt x="6095" y="44195"/>
                  </a:lnTo>
                  <a:lnTo>
                    <a:pt x="5333" y="44195"/>
                  </a:lnTo>
                  <a:lnTo>
                    <a:pt x="5333" y="48005"/>
                  </a:lnTo>
                  <a:lnTo>
                    <a:pt x="4571" y="48005"/>
                  </a:lnTo>
                  <a:lnTo>
                    <a:pt x="4571" y="50291"/>
                  </a:lnTo>
                  <a:lnTo>
                    <a:pt x="3809" y="50291"/>
                  </a:lnTo>
                  <a:lnTo>
                    <a:pt x="3809" y="53339"/>
                  </a:lnTo>
                  <a:lnTo>
                    <a:pt x="3047" y="53339"/>
                  </a:lnTo>
                  <a:lnTo>
                    <a:pt x="3047" y="55625"/>
                  </a:lnTo>
                  <a:lnTo>
                    <a:pt x="2285" y="55625"/>
                  </a:lnTo>
                  <a:lnTo>
                    <a:pt x="2285" y="63245"/>
                  </a:lnTo>
                  <a:lnTo>
                    <a:pt x="761" y="63245"/>
                  </a:lnTo>
                  <a:lnTo>
                    <a:pt x="761" y="70865"/>
                  </a:lnTo>
                  <a:lnTo>
                    <a:pt x="0" y="71627"/>
                  </a:lnTo>
                  <a:lnTo>
                    <a:pt x="761" y="80009"/>
                  </a:lnTo>
                  <a:lnTo>
                    <a:pt x="2285" y="86867"/>
                  </a:lnTo>
                  <a:lnTo>
                    <a:pt x="5333" y="97535"/>
                  </a:lnTo>
                  <a:lnTo>
                    <a:pt x="9905" y="106679"/>
                  </a:lnTo>
                  <a:lnTo>
                    <a:pt x="10667" y="107441"/>
                  </a:lnTo>
                  <a:lnTo>
                    <a:pt x="10667" y="76199"/>
                  </a:lnTo>
                  <a:lnTo>
                    <a:pt x="115061" y="76199"/>
                  </a:lnTo>
                  <a:lnTo>
                    <a:pt x="122681" y="75437"/>
                  </a:lnTo>
                  <a:lnTo>
                    <a:pt x="124205" y="73913"/>
                  </a:lnTo>
                  <a:close/>
                </a:path>
                <a:path w="124460" h="143510">
                  <a:moveTo>
                    <a:pt x="10667" y="65531"/>
                  </a:moveTo>
                  <a:lnTo>
                    <a:pt x="10667" y="36575"/>
                  </a:lnTo>
                  <a:lnTo>
                    <a:pt x="9905" y="36575"/>
                  </a:lnTo>
                  <a:lnTo>
                    <a:pt x="9905" y="66293"/>
                  </a:lnTo>
                  <a:lnTo>
                    <a:pt x="10667" y="65531"/>
                  </a:lnTo>
                  <a:close/>
                </a:path>
                <a:path w="124460" h="143510">
                  <a:moveTo>
                    <a:pt x="12191" y="60959"/>
                  </a:moveTo>
                  <a:lnTo>
                    <a:pt x="12191" y="34289"/>
                  </a:lnTo>
                  <a:lnTo>
                    <a:pt x="10667" y="34289"/>
                  </a:lnTo>
                  <a:lnTo>
                    <a:pt x="10667" y="60959"/>
                  </a:lnTo>
                  <a:lnTo>
                    <a:pt x="12191" y="60959"/>
                  </a:lnTo>
                  <a:close/>
                </a:path>
                <a:path w="124460" h="143510">
                  <a:moveTo>
                    <a:pt x="124205" y="140207"/>
                  </a:moveTo>
                  <a:lnTo>
                    <a:pt x="123443" y="134873"/>
                  </a:lnTo>
                  <a:lnTo>
                    <a:pt x="122681" y="134111"/>
                  </a:lnTo>
                  <a:lnTo>
                    <a:pt x="76199" y="133349"/>
                  </a:lnTo>
                  <a:lnTo>
                    <a:pt x="66293" y="132587"/>
                  </a:lnTo>
                  <a:lnTo>
                    <a:pt x="60959" y="131825"/>
                  </a:lnTo>
                  <a:lnTo>
                    <a:pt x="58673" y="130301"/>
                  </a:lnTo>
                  <a:lnTo>
                    <a:pt x="54863" y="129539"/>
                  </a:lnTo>
                  <a:lnTo>
                    <a:pt x="49529" y="128015"/>
                  </a:lnTo>
                  <a:lnTo>
                    <a:pt x="40385" y="123443"/>
                  </a:lnTo>
                  <a:lnTo>
                    <a:pt x="39623" y="122681"/>
                  </a:lnTo>
                  <a:lnTo>
                    <a:pt x="38099" y="121919"/>
                  </a:lnTo>
                  <a:lnTo>
                    <a:pt x="37337" y="121157"/>
                  </a:lnTo>
                  <a:lnTo>
                    <a:pt x="35051" y="119633"/>
                  </a:lnTo>
                  <a:lnTo>
                    <a:pt x="33527" y="118109"/>
                  </a:lnTo>
                  <a:lnTo>
                    <a:pt x="23228" y="108376"/>
                  </a:lnTo>
                  <a:lnTo>
                    <a:pt x="16326" y="97635"/>
                  </a:lnTo>
                  <a:lnTo>
                    <a:pt x="10667" y="80771"/>
                  </a:lnTo>
                  <a:lnTo>
                    <a:pt x="10667" y="107441"/>
                  </a:lnTo>
                  <a:lnTo>
                    <a:pt x="12953" y="111251"/>
                  </a:lnTo>
                  <a:lnTo>
                    <a:pt x="15239" y="113537"/>
                  </a:lnTo>
                  <a:lnTo>
                    <a:pt x="16001" y="115823"/>
                  </a:lnTo>
                  <a:lnTo>
                    <a:pt x="20573" y="119633"/>
                  </a:lnTo>
                  <a:lnTo>
                    <a:pt x="21335" y="121919"/>
                  </a:lnTo>
                  <a:lnTo>
                    <a:pt x="31296" y="128894"/>
                  </a:lnTo>
                  <a:lnTo>
                    <a:pt x="41564" y="135146"/>
                  </a:lnTo>
                  <a:lnTo>
                    <a:pt x="52655" y="139330"/>
                  </a:lnTo>
                  <a:lnTo>
                    <a:pt x="66293" y="142493"/>
                  </a:lnTo>
                  <a:lnTo>
                    <a:pt x="75437" y="143255"/>
                  </a:lnTo>
                  <a:lnTo>
                    <a:pt x="115061" y="143255"/>
                  </a:lnTo>
                  <a:lnTo>
                    <a:pt x="122681" y="142493"/>
                  </a:lnTo>
                  <a:lnTo>
                    <a:pt x="124205" y="140207"/>
                  </a:lnTo>
                  <a:close/>
                </a:path>
                <a:path w="124460" h="143510">
                  <a:moveTo>
                    <a:pt x="12953" y="56387"/>
                  </a:moveTo>
                  <a:lnTo>
                    <a:pt x="12953" y="32765"/>
                  </a:lnTo>
                  <a:lnTo>
                    <a:pt x="12191" y="32765"/>
                  </a:lnTo>
                  <a:lnTo>
                    <a:pt x="12191" y="56387"/>
                  </a:lnTo>
                  <a:lnTo>
                    <a:pt x="12953" y="56387"/>
                  </a:lnTo>
                  <a:close/>
                </a:path>
                <a:path w="124460" h="143510">
                  <a:moveTo>
                    <a:pt x="17525" y="44195"/>
                  </a:moveTo>
                  <a:lnTo>
                    <a:pt x="17525" y="27431"/>
                  </a:lnTo>
                  <a:lnTo>
                    <a:pt x="13715" y="31241"/>
                  </a:lnTo>
                  <a:lnTo>
                    <a:pt x="12953" y="31241"/>
                  </a:lnTo>
                  <a:lnTo>
                    <a:pt x="12953" y="53339"/>
                  </a:lnTo>
                  <a:lnTo>
                    <a:pt x="13715" y="53339"/>
                  </a:lnTo>
                  <a:lnTo>
                    <a:pt x="13715" y="50291"/>
                  </a:lnTo>
                  <a:lnTo>
                    <a:pt x="14477" y="50291"/>
                  </a:lnTo>
                  <a:lnTo>
                    <a:pt x="14477" y="48767"/>
                  </a:lnTo>
                  <a:lnTo>
                    <a:pt x="15239" y="48767"/>
                  </a:lnTo>
                  <a:lnTo>
                    <a:pt x="15239" y="45719"/>
                  </a:lnTo>
                  <a:lnTo>
                    <a:pt x="16001" y="45719"/>
                  </a:lnTo>
                  <a:lnTo>
                    <a:pt x="16001" y="44195"/>
                  </a:lnTo>
                  <a:lnTo>
                    <a:pt x="17525" y="44195"/>
                  </a:lnTo>
                  <a:close/>
                </a:path>
                <a:path w="124460" h="143510">
                  <a:moveTo>
                    <a:pt x="124205" y="6857"/>
                  </a:moveTo>
                  <a:lnTo>
                    <a:pt x="123443" y="1523"/>
                  </a:lnTo>
                  <a:lnTo>
                    <a:pt x="122681" y="761"/>
                  </a:lnTo>
                  <a:lnTo>
                    <a:pt x="122681" y="0"/>
                  </a:lnTo>
                  <a:lnTo>
                    <a:pt x="62784" y="1122"/>
                  </a:lnTo>
                  <a:lnTo>
                    <a:pt x="27353" y="16769"/>
                  </a:lnTo>
                  <a:lnTo>
                    <a:pt x="18287" y="25907"/>
                  </a:lnTo>
                  <a:lnTo>
                    <a:pt x="17525" y="25907"/>
                  </a:lnTo>
                  <a:lnTo>
                    <a:pt x="17525" y="42671"/>
                  </a:lnTo>
                  <a:lnTo>
                    <a:pt x="18287" y="42671"/>
                  </a:lnTo>
                  <a:lnTo>
                    <a:pt x="18287" y="40385"/>
                  </a:lnTo>
                  <a:lnTo>
                    <a:pt x="19049" y="40385"/>
                  </a:lnTo>
                  <a:lnTo>
                    <a:pt x="19811" y="39623"/>
                  </a:lnTo>
                  <a:lnTo>
                    <a:pt x="19811" y="38099"/>
                  </a:lnTo>
                  <a:lnTo>
                    <a:pt x="20573" y="38099"/>
                  </a:lnTo>
                  <a:lnTo>
                    <a:pt x="21335" y="37337"/>
                  </a:lnTo>
                  <a:lnTo>
                    <a:pt x="21335" y="35051"/>
                  </a:lnTo>
                  <a:lnTo>
                    <a:pt x="22859" y="35051"/>
                  </a:lnTo>
                  <a:lnTo>
                    <a:pt x="23621" y="34289"/>
                  </a:lnTo>
                  <a:lnTo>
                    <a:pt x="23621" y="32765"/>
                  </a:lnTo>
                  <a:lnTo>
                    <a:pt x="24383" y="32765"/>
                  </a:lnTo>
                  <a:lnTo>
                    <a:pt x="31241" y="25907"/>
                  </a:lnTo>
                  <a:lnTo>
                    <a:pt x="33527" y="24383"/>
                  </a:lnTo>
                  <a:lnTo>
                    <a:pt x="35051" y="22859"/>
                  </a:lnTo>
                  <a:lnTo>
                    <a:pt x="37337" y="22097"/>
                  </a:lnTo>
                  <a:lnTo>
                    <a:pt x="40385" y="19049"/>
                  </a:lnTo>
                  <a:lnTo>
                    <a:pt x="49529" y="14477"/>
                  </a:lnTo>
                  <a:lnTo>
                    <a:pt x="54863" y="12953"/>
                  </a:lnTo>
                  <a:lnTo>
                    <a:pt x="58673" y="12191"/>
                  </a:lnTo>
                  <a:lnTo>
                    <a:pt x="60959" y="11429"/>
                  </a:lnTo>
                  <a:lnTo>
                    <a:pt x="66293" y="10667"/>
                  </a:lnTo>
                  <a:lnTo>
                    <a:pt x="115061" y="9143"/>
                  </a:lnTo>
                  <a:lnTo>
                    <a:pt x="122681" y="8381"/>
                  </a:lnTo>
                  <a:lnTo>
                    <a:pt x="124205" y="6857"/>
                  </a:lnTo>
                  <a:close/>
                </a:path>
              </a:pathLst>
            </a:custGeom>
            <a:solidFill>
              <a:srgbClr val="000000"/>
            </a:solidFill>
          </p:spPr>
          <p:txBody>
            <a:bodyPr lIns="0" tIns="0" rIns="0" bIns="0"/>
            <a:lstStyle/>
            <a:p>
              <a:pPr>
                <a:defRPr/>
              </a:pPr>
              <a:endParaRPr sz="2052"/>
            </a:p>
          </p:txBody>
        </p:sp>
        <p:sp>
          <p:nvSpPr>
            <p:cNvPr id="62" name="object 41"/>
            <p:cNvSpPr/>
            <p:nvPr/>
          </p:nvSpPr>
          <p:spPr>
            <a:xfrm>
              <a:off x="6298667" y="5875343"/>
              <a:ext cx="471615" cy="216112"/>
            </a:xfrm>
            <a:prstGeom prst="rect">
              <a:avLst/>
            </a:prstGeom>
            <a:blipFill>
              <a:blip r:embed="rId18" cstate="print"/>
              <a:stretch>
                <a:fillRect/>
              </a:stretch>
            </a:blipFill>
          </p:spPr>
          <p:txBody>
            <a:bodyPr lIns="0" tIns="0" rIns="0" bIns="0"/>
            <a:lstStyle/>
            <a:p>
              <a:pPr>
                <a:defRPr/>
              </a:pPr>
              <a:endParaRPr sz="2052"/>
            </a:p>
          </p:txBody>
        </p:sp>
        <p:sp>
          <p:nvSpPr>
            <p:cNvPr id="63" name="object 42"/>
            <p:cNvSpPr/>
            <p:nvPr/>
          </p:nvSpPr>
          <p:spPr>
            <a:xfrm>
              <a:off x="6877974" y="5891967"/>
              <a:ext cx="709280" cy="199488"/>
            </a:xfrm>
            <a:prstGeom prst="rect">
              <a:avLst/>
            </a:prstGeom>
            <a:blipFill>
              <a:blip r:embed="rId19" cstate="print"/>
              <a:stretch>
                <a:fillRect/>
              </a:stretch>
            </a:blipFill>
          </p:spPr>
          <p:txBody>
            <a:bodyPr lIns="0" tIns="0" rIns="0" bIns="0"/>
            <a:lstStyle/>
            <a:p>
              <a:pPr>
                <a:defRPr/>
              </a:pPr>
              <a:endParaRPr sz="2052"/>
            </a:p>
          </p:txBody>
        </p:sp>
        <p:sp>
          <p:nvSpPr>
            <p:cNvPr id="64" name="object 43"/>
            <p:cNvSpPr/>
            <p:nvPr/>
          </p:nvSpPr>
          <p:spPr>
            <a:xfrm>
              <a:off x="7689374" y="5891967"/>
              <a:ext cx="651721" cy="153309"/>
            </a:xfrm>
            <a:prstGeom prst="rect">
              <a:avLst/>
            </a:prstGeom>
            <a:blipFill>
              <a:blip r:embed="rId20" cstate="print"/>
              <a:stretch>
                <a:fillRect/>
              </a:stretch>
            </a:blipFill>
          </p:spPr>
          <p:txBody>
            <a:bodyPr lIns="0" tIns="0" rIns="0" bIns="0"/>
            <a:lstStyle/>
            <a:p>
              <a:pPr>
                <a:defRPr/>
              </a:pPr>
              <a:endParaRPr sz="2052"/>
            </a:p>
          </p:txBody>
        </p:sp>
        <p:sp>
          <p:nvSpPr>
            <p:cNvPr id="65" name="object 44"/>
            <p:cNvSpPr/>
            <p:nvPr/>
          </p:nvSpPr>
          <p:spPr>
            <a:xfrm>
              <a:off x="8437646" y="5934450"/>
              <a:ext cx="207956" cy="169934"/>
            </a:xfrm>
            <a:prstGeom prst="rect">
              <a:avLst/>
            </a:prstGeom>
            <a:blipFill>
              <a:blip r:embed="rId21" cstate="print"/>
              <a:stretch>
                <a:fillRect/>
              </a:stretch>
            </a:blipFill>
          </p:spPr>
          <p:txBody>
            <a:bodyPr lIns="0" tIns="0" rIns="0" bIns="0"/>
            <a:lstStyle/>
            <a:p>
              <a:pPr>
                <a:defRPr/>
              </a:pPr>
              <a:endParaRPr sz="2052"/>
            </a:p>
          </p:txBody>
        </p:sp>
        <p:sp>
          <p:nvSpPr>
            <p:cNvPr id="66" name="object 45"/>
            <p:cNvSpPr/>
            <p:nvPr/>
          </p:nvSpPr>
          <p:spPr>
            <a:xfrm>
              <a:off x="8755151" y="5910438"/>
              <a:ext cx="126259" cy="144074"/>
            </a:xfrm>
            <a:custGeom>
              <a:avLst/>
              <a:gdLst/>
              <a:ahLst/>
              <a:cxnLst/>
              <a:rect l="l" t="t" r="r" b="b"/>
              <a:pathLst>
                <a:path w="124459" h="143510">
                  <a:moveTo>
                    <a:pt x="124210" y="74675"/>
                  </a:moveTo>
                  <a:lnTo>
                    <a:pt x="123448" y="68579"/>
                  </a:lnTo>
                  <a:lnTo>
                    <a:pt x="121924" y="67055"/>
                  </a:lnTo>
                  <a:lnTo>
                    <a:pt x="9910" y="66293"/>
                  </a:lnTo>
                  <a:lnTo>
                    <a:pt x="9910" y="38099"/>
                  </a:lnTo>
                  <a:lnTo>
                    <a:pt x="9148" y="38099"/>
                  </a:lnTo>
                  <a:lnTo>
                    <a:pt x="9148" y="39623"/>
                  </a:lnTo>
                  <a:lnTo>
                    <a:pt x="8386" y="39623"/>
                  </a:lnTo>
                  <a:lnTo>
                    <a:pt x="8386" y="41909"/>
                  </a:lnTo>
                  <a:lnTo>
                    <a:pt x="6862" y="42671"/>
                  </a:lnTo>
                  <a:lnTo>
                    <a:pt x="6100" y="42671"/>
                  </a:lnTo>
                  <a:lnTo>
                    <a:pt x="6100" y="44957"/>
                  </a:lnTo>
                  <a:lnTo>
                    <a:pt x="5338" y="44957"/>
                  </a:lnTo>
                  <a:lnTo>
                    <a:pt x="5338" y="48005"/>
                  </a:lnTo>
                  <a:lnTo>
                    <a:pt x="4576" y="48005"/>
                  </a:lnTo>
                  <a:lnTo>
                    <a:pt x="4576" y="50291"/>
                  </a:lnTo>
                  <a:lnTo>
                    <a:pt x="3814" y="50291"/>
                  </a:lnTo>
                  <a:lnTo>
                    <a:pt x="3814" y="53339"/>
                  </a:lnTo>
                  <a:lnTo>
                    <a:pt x="2290" y="53339"/>
                  </a:lnTo>
                  <a:lnTo>
                    <a:pt x="2290" y="55625"/>
                  </a:lnTo>
                  <a:lnTo>
                    <a:pt x="1528" y="55625"/>
                  </a:lnTo>
                  <a:lnTo>
                    <a:pt x="1528" y="63245"/>
                  </a:lnTo>
                  <a:lnTo>
                    <a:pt x="766" y="63245"/>
                  </a:lnTo>
                  <a:lnTo>
                    <a:pt x="766" y="70865"/>
                  </a:lnTo>
                  <a:lnTo>
                    <a:pt x="0" y="71702"/>
                  </a:lnTo>
                  <a:lnTo>
                    <a:pt x="1146" y="83288"/>
                  </a:lnTo>
                  <a:lnTo>
                    <a:pt x="5243" y="96398"/>
                  </a:lnTo>
                  <a:lnTo>
                    <a:pt x="10672" y="107155"/>
                  </a:lnTo>
                  <a:lnTo>
                    <a:pt x="10672" y="76199"/>
                  </a:lnTo>
                  <a:lnTo>
                    <a:pt x="115828" y="76199"/>
                  </a:lnTo>
                  <a:lnTo>
                    <a:pt x="121924" y="75437"/>
                  </a:lnTo>
                  <a:lnTo>
                    <a:pt x="124210" y="74675"/>
                  </a:lnTo>
                  <a:close/>
                </a:path>
                <a:path w="124459" h="143510">
                  <a:moveTo>
                    <a:pt x="11434" y="61721"/>
                  </a:moveTo>
                  <a:lnTo>
                    <a:pt x="11434" y="35051"/>
                  </a:lnTo>
                  <a:lnTo>
                    <a:pt x="10672" y="36575"/>
                  </a:lnTo>
                  <a:lnTo>
                    <a:pt x="9910" y="36575"/>
                  </a:lnTo>
                  <a:lnTo>
                    <a:pt x="9910" y="66293"/>
                  </a:lnTo>
                  <a:lnTo>
                    <a:pt x="10672" y="65531"/>
                  </a:lnTo>
                  <a:lnTo>
                    <a:pt x="10672" y="61721"/>
                  </a:lnTo>
                  <a:lnTo>
                    <a:pt x="11434" y="61721"/>
                  </a:lnTo>
                  <a:close/>
                </a:path>
                <a:path w="124459" h="143510">
                  <a:moveTo>
                    <a:pt x="124210" y="140207"/>
                  </a:moveTo>
                  <a:lnTo>
                    <a:pt x="124210" y="134111"/>
                  </a:lnTo>
                  <a:lnTo>
                    <a:pt x="115828" y="134010"/>
                  </a:lnTo>
                  <a:lnTo>
                    <a:pt x="76204" y="133349"/>
                  </a:lnTo>
                  <a:lnTo>
                    <a:pt x="66298" y="132587"/>
                  </a:lnTo>
                  <a:lnTo>
                    <a:pt x="61726" y="131825"/>
                  </a:lnTo>
                  <a:lnTo>
                    <a:pt x="54868" y="129539"/>
                  </a:lnTo>
                  <a:lnTo>
                    <a:pt x="51820" y="128777"/>
                  </a:lnTo>
                  <a:lnTo>
                    <a:pt x="50296" y="128015"/>
                  </a:lnTo>
                  <a:lnTo>
                    <a:pt x="47248" y="127253"/>
                  </a:lnTo>
                  <a:lnTo>
                    <a:pt x="40390" y="123443"/>
                  </a:lnTo>
                  <a:lnTo>
                    <a:pt x="38866" y="121919"/>
                  </a:lnTo>
                  <a:lnTo>
                    <a:pt x="36580" y="121157"/>
                  </a:lnTo>
                  <a:lnTo>
                    <a:pt x="35818" y="119633"/>
                  </a:lnTo>
                  <a:lnTo>
                    <a:pt x="34294" y="118871"/>
                  </a:lnTo>
                  <a:lnTo>
                    <a:pt x="22102" y="107441"/>
                  </a:lnTo>
                  <a:lnTo>
                    <a:pt x="19816" y="102869"/>
                  </a:lnTo>
                  <a:lnTo>
                    <a:pt x="17530" y="100583"/>
                  </a:lnTo>
                  <a:lnTo>
                    <a:pt x="16768" y="99059"/>
                  </a:lnTo>
                  <a:lnTo>
                    <a:pt x="16006" y="96773"/>
                  </a:lnTo>
                  <a:lnTo>
                    <a:pt x="15244" y="95249"/>
                  </a:lnTo>
                  <a:lnTo>
                    <a:pt x="14482" y="92201"/>
                  </a:lnTo>
                  <a:lnTo>
                    <a:pt x="12196" y="87629"/>
                  </a:lnTo>
                  <a:lnTo>
                    <a:pt x="11434" y="84581"/>
                  </a:lnTo>
                  <a:lnTo>
                    <a:pt x="10672" y="80009"/>
                  </a:lnTo>
                  <a:lnTo>
                    <a:pt x="10672" y="107155"/>
                  </a:lnTo>
                  <a:lnTo>
                    <a:pt x="11483" y="108762"/>
                  </a:lnTo>
                  <a:lnTo>
                    <a:pt x="19054" y="118109"/>
                  </a:lnTo>
                  <a:lnTo>
                    <a:pt x="24388" y="123443"/>
                  </a:lnTo>
                  <a:lnTo>
                    <a:pt x="25962" y="124254"/>
                  </a:lnTo>
                  <a:lnTo>
                    <a:pt x="36069" y="132106"/>
                  </a:lnTo>
                  <a:lnTo>
                    <a:pt x="47583" y="137639"/>
                  </a:lnTo>
                  <a:lnTo>
                    <a:pt x="60202" y="140969"/>
                  </a:lnTo>
                  <a:lnTo>
                    <a:pt x="67060" y="142493"/>
                  </a:lnTo>
                  <a:lnTo>
                    <a:pt x="76204" y="143255"/>
                  </a:lnTo>
                  <a:lnTo>
                    <a:pt x="115828" y="143255"/>
                  </a:lnTo>
                  <a:lnTo>
                    <a:pt x="121924" y="142493"/>
                  </a:lnTo>
                  <a:lnTo>
                    <a:pt x="124210" y="140207"/>
                  </a:lnTo>
                  <a:close/>
                </a:path>
                <a:path w="124459" h="143510">
                  <a:moveTo>
                    <a:pt x="12196" y="57911"/>
                  </a:moveTo>
                  <a:lnTo>
                    <a:pt x="12196" y="33527"/>
                  </a:lnTo>
                  <a:lnTo>
                    <a:pt x="11434" y="33527"/>
                  </a:lnTo>
                  <a:lnTo>
                    <a:pt x="11434" y="57911"/>
                  </a:lnTo>
                  <a:lnTo>
                    <a:pt x="12196" y="57911"/>
                  </a:lnTo>
                  <a:close/>
                </a:path>
                <a:path w="124459" h="143510">
                  <a:moveTo>
                    <a:pt x="14482" y="51053"/>
                  </a:moveTo>
                  <a:lnTo>
                    <a:pt x="14482" y="31241"/>
                  </a:lnTo>
                  <a:lnTo>
                    <a:pt x="13720" y="32003"/>
                  </a:lnTo>
                  <a:lnTo>
                    <a:pt x="12196" y="32003"/>
                  </a:lnTo>
                  <a:lnTo>
                    <a:pt x="12196" y="54101"/>
                  </a:lnTo>
                  <a:lnTo>
                    <a:pt x="13720" y="54101"/>
                  </a:lnTo>
                  <a:lnTo>
                    <a:pt x="13720" y="51053"/>
                  </a:lnTo>
                  <a:lnTo>
                    <a:pt x="14482" y="51053"/>
                  </a:lnTo>
                  <a:close/>
                </a:path>
                <a:path w="124459" h="143510">
                  <a:moveTo>
                    <a:pt x="124210" y="7619"/>
                  </a:moveTo>
                  <a:lnTo>
                    <a:pt x="123448" y="1523"/>
                  </a:lnTo>
                  <a:lnTo>
                    <a:pt x="121924" y="761"/>
                  </a:lnTo>
                  <a:lnTo>
                    <a:pt x="121924" y="0"/>
                  </a:lnTo>
                  <a:lnTo>
                    <a:pt x="66298" y="824"/>
                  </a:lnTo>
                  <a:lnTo>
                    <a:pt x="30512" y="14601"/>
                  </a:lnTo>
                  <a:lnTo>
                    <a:pt x="20578" y="22859"/>
                  </a:lnTo>
                  <a:lnTo>
                    <a:pt x="19816" y="22859"/>
                  </a:lnTo>
                  <a:lnTo>
                    <a:pt x="19816" y="24383"/>
                  </a:lnTo>
                  <a:lnTo>
                    <a:pt x="15244" y="28955"/>
                  </a:lnTo>
                  <a:lnTo>
                    <a:pt x="14482" y="28955"/>
                  </a:lnTo>
                  <a:lnTo>
                    <a:pt x="14482" y="49529"/>
                  </a:lnTo>
                  <a:lnTo>
                    <a:pt x="15244" y="49529"/>
                  </a:lnTo>
                  <a:lnTo>
                    <a:pt x="15244" y="47243"/>
                  </a:lnTo>
                  <a:lnTo>
                    <a:pt x="16006" y="47243"/>
                  </a:lnTo>
                  <a:lnTo>
                    <a:pt x="16006" y="44957"/>
                  </a:lnTo>
                  <a:lnTo>
                    <a:pt x="16768" y="44957"/>
                  </a:lnTo>
                  <a:lnTo>
                    <a:pt x="16768" y="42671"/>
                  </a:lnTo>
                  <a:lnTo>
                    <a:pt x="17530" y="42671"/>
                  </a:lnTo>
                  <a:lnTo>
                    <a:pt x="19054" y="41909"/>
                  </a:lnTo>
                  <a:lnTo>
                    <a:pt x="19054" y="39623"/>
                  </a:lnTo>
                  <a:lnTo>
                    <a:pt x="19816" y="39623"/>
                  </a:lnTo>
                  <a:lnTo>
                    <a:pt x="20578" y="38861"/>
                  </a:lnTo>
                  <a:lnTo>
                    <a:pt x="20578" y="37337"/>
                  </a:lnTo>
                  <a:lnTo>
                    <a:pt x="21340" y="37337"/>
                  </a:lnTo>
                  <a:lnTo>
                    <a:pt x="22102" y="36575"/>
                  </a:lnTo>
                  <a:lnTo>
                    <a:pt x="22102" y="34289"/>
                  </a:lnTo>
                  <a:lnTo>
                    <a:pt x="23626" y="34289"/>
                  </a:lnTo>
                  <a:lnTo>
                    <a:pt x="34294" y="23621"/>
                  </a:lnTo>
                  <a:lnTo>
                    <a:pt x="35818" y="22859"/>
                  </a:lnTo>
                  <a:lnTo>
                    <a:pt x="36580" y="22097"/>
                  </a:lnTo>
                  <a:lnTo>
                    <a:pt x="38866" y="21335"/>
                  </a:lnTo>
                  <a:lnTo>
                    <a:pt x="40390" y="19049"/>
                  </a:lnTo>
                  <a:lnTo>
                    <a:pt x="47248" y="16001"/>
                  </a:lnTo>
                  <a:lnTo>
                    <a:pt x="115828" y="9143"/>
                  </a:lnTo>
                  <a:lnTo>
                    <a:pt x="121924" y="8381"/>
                  </a:lnTo>
                  <a:lnTo>
                    <a:pt x="124210" y="7619"/>
                  </a:lnTo>
                  <a:close/>
                </a:path>
              </a:pathLst>
            </a:custGeom>
            <a:solidFill>
              <a:srgbClr val="000000"/>
            </a:solidFill>
          </p:spPr>
          <p:txBody>
            <a:bodyPr lIns="0" tIns="0" rIns="0" bIns="0"/>
            <a:lstStyle/>
            <a:p>
              <a:pPr>
                <a:defRPr/>
              </a:pPr>
              <a:endParaRPr sz="2052"/>
            </a:p>
          </p:txBody>
        </p:sp>
        <p:sp>
          <p:nvSpPr>
            <p:cNvPr id="67" name="object 46"/>
            <p:cNvSpPr/>
            <p:nvPr/>
          </p:nvSpPr>
          <p:spPr>
            <a:xfrm>
              <a:off x="8974247" y="5875343"/>
              <a:ext cx="466046" cy="168087"/>
            </a:xfrm>
            <a:prstGeom prst="rect">
              <a:avLst/>
            </a:prstGeom>
            <a:blipFill>
              <a:blip r:embed="rId22" cstate="print"/>
              <a:stretch>
                <a:fillRect/>
              </a:stretch>
            </a:blipFill>
          </p:spPr>
          <p:txBody>
            <a:bodyPr lIns="0" tIns="0" rIns="0" bIns="0"/>
            <a:lstStyle/>
            <a:p>
              <a:pPr>
                <a:defRPr/>
              </a:pPr>
              <a:endParaRPr sz="2052"/>
            </a:p>
          </p:txBody>
        </p:sp>
        <p:sp>
          <p:nvSpPr>
            <p:cNvPr id="68" name="object 47"/>
            <p:cNvSpPr/>
            <p:nvPr/>
          </p:nvSpPr>
          <p:spPr>
            <a:xfrm>
              <a:off x="3602662" y="5910438"/>
              <a:ext cx="126259" cy="144074"/>
            </a:xfrm>
            <a:custGeom>
              <a:avLst/>
              <a:gdLst/>
              <a:ahLst/>
              <a:cxnLst/>
              <a:rect l="l" t="t" r="r" b="b"/>
              <a:pathLst>
                <a:path w="125095" h="143510">
                  <a:moveTo>
                    <a:pt x="11430" y="65532"/>
                  </a:moveTo>
                  <a:lnTo>
                    <a:pt x="11429" y="35052"/>
                  </a:lnTo>
                  <a:lnTo>
                    <a:pt x="10667" y="36576"/>
                  </a:lnTo>
                  <a:lnTo>
                    <a:pt x="9905" y="36576"/>
                  </a:lnTo>
                  <a:lnTo>
                    <a:pt x="9905" y="38100"/>
                  </a:lnTo>
                  <a:lnTo>
                    <a:pt x="9143" y="38100"/>
                  </a:lnTo>
                  <a:lnTo>
                    <a:pt x="9143" y="39624"/>
                  </a:lnTo>
                  <a:lnTo>
                    <a:pt x="8381" y="39624"/>
                  </a:lnTo>
                  <a:lnTo>
                    <a:pt x="8381" y="41910"/>
                  </a:lnTo>
                  <a:lnTo>
                    <a:pt x="6857" y="42672"/>
                  </a:lnTo>
                  <a:lnTo>
                    <a:pt x="6095" y="42672"/>
                  </a:lnTo>
                  <a:lnTo>
                    <a:pt x="6095" y="44958"/>
                  </a:lnTo>
                  <a:lnTo>
                    <a:pt x="5333" y="44958"/>
                  </a:lnTo>
                  <a:lnTo>
                    <a:pt x="5333" y="48006"/>
                  </a:lnTo>
                  <a:lnTo>
                    <a:pt x="4571" y="48006"/>
                  </a:lnTo>
                  <a:lnTo>
                    <a:pt x="4571" y="50292"/>
                  </a:lnTo>
                  <a:lnTo>
                    <a:pt x="3809" y="50292"/>
                  </a:lnTo>
                  <a:lnTo>
                    <a:pt x="3809" y="53340"/>
                  </a:lnTo>
                  <a:lnTo>
                    <a:pt x="3048" y="53340"/>
                  </a:lnTo>
                  <a:lnTo>
                    <a:pt x="3048" y="55626"/>
                  </a:lnTo>
                  <a:lnTo>
                    <a:pt x="1524" y="55626"/>
                  </a:lnTo>
                  <a:lnTo>
                    <a:pt x="1524" y="63246"/>
                  </a:lnTo>
                  <a:lnTo>
                    <a:pt x="762" y="63246"/>
                  </a:lnTo>
                  <a:lnTo>
                    <a:pt x="762" y="70866"/>
                  </a:lnTo>
                  <a:lnTo>
                    <a:pt x="0" y="71628"/>
                  </a:lnTo>
                  <a:lnTo>
                    <a:pt x="9143" y="103632"/>
                  </a:lnTo>
                  <a:lnTo>
                    <a:pt x="10667" y="107188"/>
                  </a:lnTo>
                  <a:lnTo>
                    <a:pt x="10667" y="66294"/>
                  </a:lnTo>
                  <a:lnTo>
                    <a:pt x="11430" y="65532"/>
                  </a:lnTo>
                  <a:close/>
                </a:path>
                <a:path w="125095" h="143510">
                  <a:moveTo>
                    <a:pt x="124968" y="73914"/>
                  </a:moveTo>
                  <a:lnTo>
                    <a:pt x="124205" y="68580"/>
                  </a:lnTo>
                  <a:lnTo>
                    <a:pt x="123443" y="67056"/>
                  </a:lnTo>
                  <a:lnTo>
                    <a:pt x="10667" y="66294"/>
                  </a:lnTo>
                  <a:lnTo>
                    <a:pt x="10667" y="107188"/>
                  </a:lnTo>
                  <a:lnTo>
                    <a:pt x="11430" y="108966"/>
                  </a:lnTo>
                  <a:lnTo>
                    <a:pt x="11430" y="76200"/>
                  </a:lnTo>
                  <a:lnTo>
                    <a:pt x="115823" y="76200"/>
                  </a:lnTo>
                  <a:lnTo>
                    <a:pt x="123443" y="75438"/>
                  </a:lnTo>
                  <a:lnTo>
                    <a:pt x="124968" y="73914"/>
                  </a:lnTo>
                  <a:close/>
                </a:path>
                <a:path w="125095" h="143510">
                  <a:moveTo>
                    <a:pt x="12192" y="60960"/>
                  </a:moveTo>
                  <a:lnTo>
                    <a:pt x="12191" y="33528"/>
                  </a:lnTo>
                  <a:lnTo>
                    <a:pt x="11429" y="33528"/>
                  </a:lnTo>
                  <a:lnTo>
                    <a:pt x="11430" y="60960"/>
                  </a:lnTo>
                  <a:lnTo>
                    <a:pt x="12192" y="60960"/>
                  </a:lnTo>
                  <a:close/>
                </a:path>
                <a:path w="125095" h="143510">
                  <a:moveTo>
                    <a:pt x="124968" y="140208"/>
                  </a:moveTo>
                  <a:lnTo>
                    <a:pt x="124206" y="134874"/>
                  </a:lnTo>
                  <a:lnTo>
                    <a:pt x="123443" y="134112"/>
                  </a:lnTo>
                  <a:lnTo>
                    <a:pt x="76962" y="133350"/>
                  </a:lnTo>
                  <a:lnTo>
                    <a:pt x="67056" y="132588"/>
                  </a:lnTo>
                  <a:lnTo>
                    <a:pt x="61721" y="131826"/>
                  </a:lnTo>
                  <a:lnTo>
                    <a:pt x="59436" y="130302"/>
                  </a:lnTo>
                  <a:lnTo>
                    <a:pt x="55626" y="129540"/>
                  </a:lnTo>
                  <a:lnTo>
                    <a:pt x="50292" y="128016"/>
                  </a:lnTo>
                  <a:lnTo>
                    <a:pt x="41148" y="123444"/>
                  </a:lnTo>
                  <a:lnTo>
                    <a:pt x="40386" y="122682"/>
                  </a:lnTo>
                  <a:lnTo>
                    <a:pt x="38862" y="121920"/>
                  </a:lnTo>
                  <a:lnTo>
                    <a:pt x="38100" y="121158"/>
                  </a:lnTo>
                  <a:lnTo>
                    <a:pt x="35814" y="119634"/>
                  </a:lnTo>
                  <a:lnTo>
                    <a:pt x="34290" y="118110"/>
                  </a:lnTo>
                  <a:lnTo>
                    <a:pt x="23680" y="108120"/>
                  </a:lnTo>
                  <a:lnTo>
                    <a:pt x="17083" y="97318"/>
                  </a:lnTo>
                  <a:lnTo>
                    <a:pt x="12192" y="85344"/>
                  </a:lnTo>
                  <a:lnTo>
                    <a:pt x="11430" y="80772"/>
                  </a:lnTo>
                  <a:lnTo>
                    <a:pt x="11430" y="108966"/>
                  </a:lnTo>
                  <a:lnTo>
                    <a:pt x="12192" y="110490"/>
                  </a:lnTo>
                  <a:lnTo>
                    <a:pt x="18287" y="116586"/>
                  </a:lnTo>
                  <a:lnTo>
                    <a:pt x="19050" y="118110"/>
                  </a:lnTo>
                  <a:lnTo>
                    <a:pt x="24384" y="123444"/>
                  </a:lnTo>
                  <a:lnTo>
                    <a:pt x="25958" y="124254"/>
                  </a:lnTo>
                  <a:lnTo>
                    <a:pt x="36064" y="132106"/>
                  </a:lnTo>
                  <a:lnTo>
                    <a:pt x="47579" y="137639"/>
                  </a:lnTo>
                  <a:lnTo>
                    <a:pt x="60198" y="140970"/>
                  </a:lnTo>
                  <a:lnTo>
                    <a:pt x="67056" y="142494"/>
                  </a:lnTo>
                  <a:lnTo>
                    <a:pt x="76200" y="143256"/>
                  </a:lnTo>
                  <a:lnTo>
                    <a:pt x="115824" y="143256"/>
                  </a:lnTo>
                  <a:lnTo>
                    <a:pt x="123443" y="142494"/>
                  </a:lnTo>
                  <a:lnTo>
                    <a:pt x="124968" y="140208"/>
                  </a:lnTo>
                  <a:close/>
                </a:path>
                <a:path w="125095" h="143510">
                  <a:moveTo>
                    <a:pt x="14477" y="53340"/>
                  </a:moveTo>
                  <a:lnTo>
                    <a:pt x="14477" y="31242"/>
                  </a:lnTo>
                  <a:lnTo>
                    <a:pt x="13715" y="32004"/>
                  </a:lnTo>
                  <a:lnTo>
                    <a:pt x="12191" y="32004"/>
                  </a:lnTo>
                  <a:lnTo>
                    <a:pt x="12192" y="56388"/>
                  </a:lnTo>
                  <a:lnTo>
                    <a:pt x="13716" y="56388"/>
                  </a:lnTo>
                  <a:lnTo>
                    <a:pt x="13716" y="53340"/>
                  </a:lnTo>
                  <a:lnTo>
                    <a:pt x="14477" y="53340"/>
                  </a:lnTo>
                  <a:close/>
                </a:path>
                <a:path w="125095" h="143510">
                  <a:moveTo>
                    <a:pt x="124968" y="6858"/>
                  </a:moveTo>
                  <a:lnTo>
                    <a:pt x="124205" y="1524"/>
                  </a:lnTo>
                  <a:lnTo>
                    <a:pt x="123443" y="762"/>
                  </a:lnTo>
                  <a:lnTo>
                    <a:pt x="123443" y="0"/>
                  </a:lnTo>
                  <a:lnTo>
                    <a:pt x="66304" y="825"/>
                  </a:lnTo>
                  <a:lnTo>
                    <a:pt x="20573" y="22860"/>
                  </a:lnTo>
                  <a:lnTo>
                    <a:pt x="19811" y="22860"/>
                  </a:lnTo>
                  <a:lnTo>
                    <a:pt x="19811" y="24384"/>
                  </a:lnTo>
                  <a:lnTo>
                    <a:pt x="15239" y="28956"/>
                  </a:lnTo>
                  <a:lnTo>
                    <a:pt x="14477" y="28956"/>
                  </a:lnTo>
                  <a:lnTo>
                    <a:pt x="14477" y="50292"/>
                  </a:lnTo>
                  <a:lnTo>
                    <a:pt x="15239" y="50292"/>
                  </a:lnTo>
                  <a:lnTo>
                    <a:pt x="15239" y="48768"/>
                  </a:lnTo>
                  <a:lnTo>
                    <a:pt x="16001" y="48768"/>
                  </a:lnTo>
                  <a:lnTo>
                    <a:pt x="16001" y="45720"/>
                  </a:lnTo>
                  <a:lnTo>
                    <a:pt x="16763" y="45720"/>
                  </a:lnTo>
                  <a:lnTo>
                    <a:pt x="16763" y="44196"/>
                  </a:lnTo>
                  <a:lnTo>
                    <a:pt x="18287" y="44196"/>
                  </a:lnTo>
                  <a:lnTo>
                    <a:pt x="18287" y="42672"/>
                  </a:lnTo>
                  <a:lnTo>
                    <a:pt x="19049" y="42672"/>
                  </a:lnTo>
                  <a:lnTo>
                    <a:pt x="19049" y="40386"/>
                  </a:lnTo>
                  <a:lnTo>
                    <a:pt x="19811" y="40386"/>
                  </a:lnTo>
                  <a:lnTo>
                    <a:pt x="20573" y="39624"/>
                  </a:lnTo>
                  <a:lnTo>
                    <a:pt x="20573" y="38100"/>
                  </a:lnTo>
                  <a:lnTo>
                    <a:pt x="21335" y="38100"/>
                  </a:lnTo>
                  <a:lnTo>
                    <a:pt x="22097" y="37338"/>
                  </a:lnTo>
                  <a:lnTo>
                    <a:pt x="22097" y="35052"/>
                  </a:lnTo>
                  <a:lnTo>
                    <a:pt x="23680" y="34993"/>
                  </a:lnTo>
                  <a:lnTo>
                    <a:pt x="24383" y="34290"/>
                  </a:lnTo>
                  <a:lnTo>
                    <a:pt x="24383" y="32766"/>
                  </a:lnTo>
                  <a:lnTo>
                    <a:pt x="25145" y="32766"/>
                  </a:lnTo>
                  <a:lnTo>
                    <a:pt x="32003" y="25908"/>
                  </a:lnTo>
                  <a:lnTo>
                    <a:pt x="34290" y="24384"/>
                  </a:lnTo>
                  <a:lnTo>
                    <a:pt x="35813" y="22860"/>
                  </a:lnTo>
                  <a:lnTo>
                    <a:pt x="38099" y="22098"/>
                  </a:lnTo>
                  <a:lnTo>
                    <a:pt x="41148" y="19050"/>
                  </a:lnTo>
                  <a:lnTo>
                    <a:pt x="50291" y="14478"/>
                  </a:lnTo>
                  <a:lnTo>
                    <a:pt x="55625" y="12954"/>
                  </a:lnTo>
                  <a:lnTo>
                    <a:pt x="59436" y="12192"/>
                  </a:lnTo>
                  <a:lnTo>
                    <a:pt x="61721" y="11430"/>
                  </a:lnTo>
                  <a:lnTo>
                    <a:pt x="67055" y="10668"/>
                  </a:lnTo>
                  <a:lnTo>
                    <a:pt x="115823" y="9144"/>
                  </a:lnTo>
                  <a:lnTo>
                    <a:pt x="123443" y="8382"/>
                  </a:lnTo>
                  <a:lnTo>
                    <a:pt x="124968" y="6858"/>
                  </a:lnTo>
                  <a:close/>
                </a:path>
              </a:pathLst>
            </a:custGeom>
            <a:solidFill>
              <a:srgbClr val="000000"/>
            </a:solidFill>
          </p:spPr>
          <p:txBody>
            <a:bodyPr lIns="0" tIns="0" rIns="0" bIns="0"/>
            <a:lstStyle/>
            <a:p>
              <a:pPr>
                <a:defRPr/>
              </a:pPr>
              <a:endParaRPr sz="2052"/>
            </a:p>
          </p:txBody>
        </p:sp>
        <p:sp>
          <p:nvSpPr>
            <p:cNvPr id="69" name="object 48"/>
            <p:cNvSpPr/>
            <p:nvPr/>
          </p:nvSpPr>
          <p:spPr>
            <a:xfrm>
              <a:off x="6081426" y="5910438"/>
              <a:ext cx="124403" cy="144074"/>
            </a:xfrm>
            <a:custGeom>
              <a:avLst/>
              <a:gdLst/>
              <a:ahLst/>
              <a:cxnLst/>
              <a:rect l="l" t="t" r="r" b="b"/>
              <a:pathLst>
                <a:path w="124460" h="143510">
                  <a:moveTo>
                    <a:pt x="124205" y="73913"/>
                  </a:moveTo>
                  <a:lnTo>
                    <a:pt x="123443" y="68579"/>
                  </a:lnTo>
                  <a:lnTo>
                    <a:pt x="122681" y="67055"/>
                  </a:lnTo>
                  <a:lnTo>
                    <a:pt x="9905" y="66293"/>
                  </a:lnTo>
                  <a:lnTo>
                    <a:pt x="9905" y="38099"/>
                  </a:lnTo>
                  <a:lnTo>
                    <a:pt x="9143" y="38861"/>
                  </a:lnTo>
                  <a:lnTo>
                    <a:pt x="8381" y="38861"/>
                  </a:lnTo>
                  <a:lnTo>
                    <a:pt x="8381" y="40385"/>
                  </a:lnTo>
                  <a:lnTo>
                    <a:pt x="7619" y="40385"/>
                  </a:lnTo>
                  <a:lnTo>
                    <a:pt x="7619" y="42671"/>
                  </a:lnTo>
                  <a:lnTo>
                    <a:pt x="6095" y="42671"/>
                  </a:lnTo>
                  <a:lnTo>
                    <a:pt x="6095" y="44195"/>
                  </a:lnTo>
                  <a:lnTo>
                    <a:pt x="5333" y="44195"/>
                  </a:lnTo>
                  <a:lnTo>
                    <a:pt x="5333" y="48005"/>
                  </a:lnTo>
                  <a:lnTo>
                    <a:pt x="4571" y="48005"/>
                  </a:lnTo>
                  <a:lnTo>
                    <a:pt x="4571" y="50291"/>
                  </a:lnTo>
                  <a:lnTo>
                    <a:pt x="3809" y="50291"/>
                  </a:lnTo>
                  <a:lnTo>
                    <a:pt x="3809" y="53339"/>
                  </a:lnTo>
                  <a:lnTo>
                    <a:pt x="3047" y="53339"/>
                  </a:lnTo>
                  <a:lnTo>
                    <a:pt x="3047" y="55625"/>
                  </a:lnTo>
                  <a:lnTo>
                    <a:pt x="2285" y="55625"/>
                  </a:lnTo>
                  <a:lnTo>
                    <a:pt x="2285" y="63245"/>
                  </a:lnTo>
                  <a:lnTo>
                    <a:pt x="761" y="63245"/>
                  </a:lnTo>
                  <a:lnTo>
                    <a:pt x="761" y="70865"/>
                  </a:lnTo>
                  <a:lnTo>
                    <a:pt x="0" y="71627"/>
                  </a:lnTo>
                  <a:lnTo>
                    <a:pt x="761" y="80009"/>
                  </a:lnTo>
                  <a:lnTo>
                    <a:pt x="2285" y="86867"/>
                  </a:lnTo>
                  <a:lnTo>
                    <a:pt x="5333" y="97535"/>
                  </a:lnTo>
                  <a:lnTo>
                    <a:pt x="9905" y="106679"/>
                  </a:lnTo>
                  <a:lnTo>
                    <a:pt x="10667" y="107441"/>
                  </a:lnTo>
                  <a:lnTo>
                    <a:pt x="10667" y="76199"/>
                  </a:lnTo>
                  <a:lnTo>
                    <a:pt x="115061" y="76199"/>
                  </a:lnTo>
                  <a:lnTo>
                    <a:pt x="122681" y="75437"/>
                  </a:lnTo>
                  <a:lnTo>
                    <a:pt x="124205" y="73913"/>
                  </a:lnTo>
                  <a:close/>
                </a:path>
                <a:path w="124460" h="143510">
                  <a:moveTo>
                    <a:pt x="10667" y="65531"/>
                  </a:moveTo>
                  <a:lnTo>
                    <a:pt x="10667" y="36575"/>
                  </a:lnTo>
                  <a:lnTo>
                    <a:pt x="9905" y="36575"/>
                  </a:lnTo>
                  <a:lnTo>
                    <a:pt x="9905" y="66293"/>
                  </a:lnTo>
                  <a:lnTo>
                    <a:pt x="10667" y="65531"/>
                  </a:lnTo>
                  <a:close/>
                </a:path>
                <a:path w="124460" h="143510">
                  <a:moveTo>
                    <a:pt x="12191" y="60959"/>
                  </a:moveTo>
                  <a:lnTo>
                    <a:pt x="12191" y="34289"/>
                  </a:lnTo>
                  <a:lnTo>
                    <a:pt x="10667" y="34289"/>
                  </a:lnTo>
                  <a:lnTo>
                    <a:pt x="10667" y="60959"/>
                  </a:lnTo>
                  <a:lnTo>
                    <a:pt x="12191" y="60959"/>
                  </a:lnTo>
                  <a:close/>
                </a:path>
                <a:path w="124460" h="143510">
                  <a:moveTo>
                    <a:pt x="124205" y="140207"/>
                  </a:moveTo>
                  <a:lnTo>
                    <a:pt x="123443" y="134873"/>
                  </a:lnTo>
                  <a:lnTo>
                    <a:pt x="122681" y="134111"/>
                  </a:lnTo>
                  <a:lnTo>
                    <a:pt x="76199" y="133349"/>
                  </a:lnTo>
                  <a:lnTo>
                    <a:pt x="66293" y="132587"/>
                  </a:lnTo>
                  <a:lnTo>
                    <a:pt x="60959" y="131825"/>
                  </a:lnTo>
                  <a:lnTo>
                    <a:pt x="58673" y="130301"/>
                  </a:lnTo>
                  <a:lnTo>
                    <a:pt x="54863" y="129539"/>
                  </a:lnTo>
                  <a:lnTo>
                    <a:pt x="49529" y="128015"/>
                  </a:lnTo>
                  <a:lnTo>
                    <a:pt x="40385" y="123443"/>
                  </a:lnTo>
                  <a:lnTo>
                    <a:pt x="39623" y="122681"/>
                  </a:lnTo>
                  <a:lnTo>
                    <a:pt x="38099" y="121919"/>
                  </a:lnTo>
                  <a:lnTo>
                    <a:pt x="37337" y="121157"/>
                  </a:lnTo>
                  <a:lnTo>
                    <a:pt x="35051" y="119633"/>
                  </a:lnTo>
                  <a:lnTo>
                    <a:pt x="33527" y="118109"/>
                  </a:lnTo>
                  <a:lnTo>
                    <a:pt x="23228" y="108376"/>
                  </a:lnTo>
                  <a:lnTo>
                    <a:pt x="16326" y="97635"/>
                  </a:lnTo>
                  <a:lnTo>
                    <a:pt x="10667" y="80771"/>
                  </a:lnTo>
                  <a:lnTo>
                    <a:pt x="10667" y="107441"/>
                  </a:lnTo>
                  <a:lnTo>
                    <a:pt x="12953" y="111251"/>
                  </a:lnTo>
                  <a:lnTo>
                    <a:pt x="15239" y="113537"/>
                  </a:lnTo>
                  <a:lnTo>
                    <a:pt x="16001" y="115823"/>
                  </a:lnTo>
                  <a:lnTo>
                    <a:pt x="20573" y="119633"/>
                  </a:lnTo>
                  <a:lnTo>
                    <a:pt x="21335" y="121919"/>
                  </a:lnTo>
                  <a:lnTo>
                    <a:pt x="31296" y="128894"/>
                  </a:lnTo>
                  <a:lnTo>
                    <a:pt x="41564" y="135146"/>
                  </a:lnTo>
                  <a:lnTo>
                    <a:pt x="52655" y="139330"/>
                  </a:lnTo>
                  <a:lnTo>
                    <a:pt x="66293" y="142493"/>
                  </a:lnTo>
                  <a:lnTo>
                    <a:pt x="75437" y="143255"/>
                  </a:lnTo>
                  <a:lnTo>
                    <a:pt x="115061" y="143255"/>
                  </a:lnTo>
                  <a:lnTo>
                    <a:pt x="122681" y="142493"/>
                  </a:lnTo>
                  <a:lnTo>
                    <a:pt x="124205" y="140207"/>
                  </a:lnTo>
                  <a:close/>
                </a:path>
                <a:path w="124460" h="143510">
                  <a:moveTo>
                    <a:pt x="12953" y="56387"/>
                  </a:moveTo>
                  <a:lnTo>
                    <a:pt x="12953" y="32765"/>
                  </a:lnTo>
                  <a:lnTo>
                    <a:pt x="12191" y="32765"/>
                  </a:lnTo>
                  <a:lnTo>
                    <a:pt x="12191" y="56387"/>
                  </a:lnTo>
                  <a:lnTo>
                    <a:pt x="12953" y="56387"/>
                  </a:lnTo>
                  <a:close/>
                </a:path>
                <a:path w="124460" h="143510">
                  <a:moveTo>
                    <a:pt x="17525" y="44195"/>
                  </a:moveTo>
                  <a:lnTo>
                    <a:pt x="17525" y="27431"/>
                  </a:lnTo>
                  <a:lnTo>
                    <a:pt x="13715" y="31241"/>
                  </a:lnTo>
                  <a:lnTo>
                    <a:pt x="12953" y="31241"/>
                  </a:lnTo>
                  <a:lnTo>
                    <a:pt x="12953" y="53339"/>
                  </a:lnTo>
                  <a:lnTo>
                    <a:pt x="13715" y="53339"/>
                  </a:lnTo>
                  <a:lnTo>
                    <a:pt x="13715" y="50291"/>
                  </a:lnTo>
                  <a:lnTo>
                    <a:pt x="14477" y="50291"/>
                  </a:lnTo>
                  <a:lnTo>
                    <a:pt x="14477" y="48767"/>
                  </a:lnTo>
                  <a:lnTo>
                    <a:pt x="15239" y="48767"/>
                  </a:lnTo>
                  <a:lnTo>
                    <a:pt x="15239" y="45719"/>
                  </a:lnTo>
                  <a:lnTo>
                    <a:pt x="16001" y="45719"/>
                  </a:lnTo>
                  <a:lnTo>
                    <a:pt x="16001" y="44195"/>
                  </a:lnTo>
                  <a:lnTo>
                    <a:pt x="17525" y="44195"/>
                  </a:lnTo>
                  <a:close/>
                </a:path>
                <a:path w="124460" h="143510">
                  <a:moveTo>
                    <a:pt x="124205" y="6857"/>
                  </a:moveTo>
                  <a:lnTo>
                    <a:pt x="123443" y="1523"/>
                  </a:lnTo>
                  <a:lnTo>
                    <a:pt x="122681" y="761"/>
                  </a:lnTo>
                  <a:lnTo>
                    <a:pt x="122681" y="0"/>
                  </a:lnTo>
                  <a:lnTo>
                    <a:pt x="62784" y="1122"/>
                  </a:lnTo>
                  <a:lnTo>
                    <a:pt x="27353" y="16769"/>
                  </a:lnTo>
                  <a:lnTo>
                    <a:pt x="18287" y="25907"/>
                  </a:lnTo>
                  <a:lnTo>
                    <a:pt x="17525" y="25907"/>
                  </a:lnTo>
                  <a:lnTo>
                    <a:pt x="17525" y="42671"/>
                  </a:lnTo>
                  <a:lnTo>
                    <a:pt x="18287" y="42671"/>
                  </a:lnTo>
                  <a:lnTo>
                    <a:pt x="18287" y="40385"/>
                  </a:lnTo>
                  <a:lnTo>
                    <a:pt x="19049" y="40385"/>
                  </a:lnTo>
                  <a:lnTo>
                    <a:pt x="19811" y="39623"/>
                  </a:lnTo>
                  <a:lnTo>
                    <a:pt x="19811" y="38099"/>
                  </a:lnTo>
                  <a:lnTo>
                    <a:pt x="20573" y="38099"/>
                  </a:lnTo>
                  <a:lnTo>
                    <a:pt x="21335" y="37337"/>
                  </a:lnTo>
                  <a:lnTo>
                    <a:pt x="21335" y="35051"/>
                  </a:lnTo>
                  <a:lnTo>
                    <a:pt x="22859" y="35051"/>
                  </a:lnTo>
                  <a:lnTo>
                    <a:pt x="23621" y="34289"/>
                  </a:lnTo>
                  <a:lnTo>
                    <a:pt x="23621" y="32765"/>
                  </a:lnTo>
                  <a:lnTo>
                    <a:pt x="24383" y="32765"/>
                  </a:lnTo>
                  <a:lnTo>
                    <a:pt x="31241" y="25907"/>
                  </a:lnTo>
                  <a:lnTo>
                    <a:pt x="33527" y="24383"/>
                  </a:lnTo>
                  <a:lnTo>
                    <a:pt x="35051" y="22859"/>
                  </a:lnTo>
                  <a:lnTo>
                    <a:pt x="37337" y="22097"/>
                  </a:lnTo>
                  <a:lnTo>
                    <a:pt x="40385" y="19049"/>
                  </a:lnTo>
                  <a:lnTo>
                    <a:pt x="49529" y="14477"/>
                  </a:lnTo>
                  <a:lnTo>
                    <a:pt x="54863" y="12953"/>
                  </a:lnTo>
                  <a:lnTo>
                    <a:pt x="58673" y="12191"/>
                  </a:lnTo>
                  <a:lnTo>
                    <a:pt x="60959" y="11429"/>
                  </a:lnTo>
                  <a:lnTo>
                    <a:pt x="66293" y="10667"/>
                  </a:lnTo>
                  <a:lnTo>
                    <a:pt x="115061" y="9143"/>
                  </a:lnTo>
                  <a:lnTo>
                    <a:pt x="122681" y="8381"/>
                  </a:lnTo>
                  <a:lnTo>
                    <a:pt x="124205" y="6857"/>
                  </a:lnTo>
                  <a:close/>
                </a:path>
              </a:pathLst>
            </a:custGeom>
            <a:solidFill>
              <a:srgbClr val="000000"/>
            </a:solidFill>
          </p:spPr>
          <p:txBody>
            <a:bodyPr lIns="0" tIns="0" rIns="0" bIns="0"/>
            <a:lstStyle/>
            <a:p>
              <a:pPr>
                <a:defRPr/>
              </a:pPr>
              <a:endParaRPr sz="2052"/>
            </a:p>
          </p:txBody>
        </p:sp>
        <p:sp>
          <p:nvSpPr>
            <p:cNvPr id="70" name="object 49"/>
            <p:cNvSpPr/>
            <p:nvPr/>
          </p:nvSpPr>
          <p:spPr>
            <a:xfrm>
              <a:off x="8755151" y="5910438"/>
              <a:ext cx="126259" cy="144074"/>
            </a:xfrm>
            <a:custGeom>
              <a:avLst/>
              <a:gdLst/>
              <a:ahLst/>
              <a:cxnLst/>
              <a:rect l="l" t="t" r="r" b="b"/>
              <a:pathLst>
                <a:path w="124459" h="143510">
                  <a:moveTo>
                    <a:pt x="124210" y="74675"/>
                  </a:moveTo>
                  <a:lnTo>
                    <a:pt x="123448" y="68579"/>
                  </a:lnTo>
                  <a:lnTo>
                    <a:pt x="121924" y="67055"/>
                  </a:lnTo>
                  <a:lnTo>
                    <a:pt x="9910" y="66293"/>
                  </a:lnTo>
                  <a:lnTo>
                    <a:pt x="9910" y="38099"/>
                  </a:lnTo>
                  <a:lnTo>
                    <a:pt x="9148" y="38099"/>
                  </a:lnTo>
                  <a:lnTo>
                    <a:pt x="9148" y="39623"/>
                  </a:lnTo>
                  <a:lnTo>
                    <a:pt x="8386" y="39623"/>
                  </a:lnTo>
                  <a:lnTo>
                    <a:pt x="8386" y="41909"/>
                  </a:lnTo>
                  <a:lnTo>
                    <a:pt x="6862" y="42671"/>
                  </a:lnTo>
                  <a:lnTo>
                    <a:pt x="6100" y="42671"/>
                  </a:lnTo>
                  <a:lnTo>
                    <a:pt x="6100" y="44957"/>
                  </a:lnTo>
                  <a:lnTo>
                    <a:pt x="5338" y="44957"/>
                  </a:lnTo>
                  <a:lnTo>
                    <a:pt x="5338" y="48005"/>
                  </a:lnTo>
                  <a:lnTo>
                    <a:pt x="4576" y="48005"/>
                  </a:lnTo>
                  <a:lnTo>
                    <a:pt x="4576" y="50291"/>
                  </a:lnTo>
                  <a:lnTo>
                    <a:pt x="3814" y="50291"/>
                  </a:lnTo>
                  <a:lnTo>
                    <a:pt x="3814" y="53339"/>
                  </a:lnTo>
                  <a:lnTo>
                    <a:pt x="2290" y="53339"/>
                  </a:lnTo>
                  <a:lnTo>
                    <a:pt x="2290" y="55625"/>
                  </a:lnTo>
                  <a:lnTo>
                    <a:pt x="1528" y="55625"/>
                  </a:lnTo>
                  <a:lnTo>
                    <a:pt x="1528" y="63245"/>
                  </a:lnTo>
                  <a:lnTo>
                    <a:pt x="766" y="63245"/>
                  </a:lnTo>
                  <a:lnTo>
                    <a:pt x="766" y="70865"/>
                  </a:lnTo>
                  <a:lnTo>
                    <a:pt x="0" y="71702"/>
                  </a:lnTo>
                  <a:lnTo>
                    <a:pt x="1146" y="83288"/>
                  </a:lnTo>
                  <a:lnTo>
                    <a:pt x="5243" y="96398"/>
                  </a:lnTo>
                  <a:lnTo>
                    <a:pt x="10672" y="107155"/>
                  </a:lnTo>
                  <a:lnTo>
                    <a:pt x="10672" y="76199"/>
                  </a:lnTo>
                  <a:lnTo>
                    <a:pt x="115828" y="76199"/>
                  </a:lnTo>
                  <a:lnTo>
                    <a:pt x="121924" y="75437"/>
                  </a:lnTo>
                  <a:lnTo>
                    <a:pt x="124210" y="74675"/>
                  </a:lnTo>
                  <a:close/>
                </a:path>
                <a:path w="124459" h="143510">
                  <a:moveTo>
                    <a:pt x="11434" y="61721"/>
                  </a:moveTo>
                  <a:lnTo>
                    <a:pt x="11434" y="35051"/>
                  </a:lnTo>
                  <a:lnTo>
                    <a:pt x="10672" y="36575"/>
                  </a:lnTo>
                  <a:lnTo>
                    <a:pt x="9910" y="36575"/>
                  </a:lnTo>
                  <a:lnTo>
                    <a:pt x="9910" y="66293"/>
                  </a:lnTo>
                  <a:lnTo>
                    <a:pt x="10672" y="65531"/>
                  </a:lnTo>
                  <a:lnTo>
                    <a:pt x="10672" y="61721"/>
                  </a:lnTo>
                  <a:lnTo>
                    <a:pt x="11434" y="61721"/>
                  </a:lnTo>
                  <a:close/>
                </a:path>
                <a:path w="124459" h="143510">
                  <a:moveTo>
                    <a:pt x="124210" y="140207"/>
                  </a:moveTo>
                  <a:lnTo>
                    <a:pt x="124210" y="134111"/>
                  </a:lnTo>
                  <a:lnTo>
                    <a:pt x="115828" y="134010"/>
                  </a:lnTo>
                  <a:lnTo>
                    <a:pt x="76204" y="133349"/>
                  </a:lnTo>
                  <a:lnTo>
                    <a:pt x="66298" y="132587"/>
                  </a:lnTo>
                  <a:lnTo>
                    <a:pt x="61726" y="131825"/>
                  </a:lnTo>
                  <a:lnTo>
                    <a:pt x="54868" y="129539"/>
                  </a:lnTo>
                  <a:lnTo>
                    <a:pt x="51820" y="128777"/>
                  </a:lnTo>
                  <a:lnTo>
                    <a:pt x="50296" y="128015"/>
                  </a:lnTo>
                  <a:lnTo>
                    <a:pt x="47248" y="127253"/>
                  </a:lnTo>
                  <a:lnTo>
                    <a:pt x="40390" y="123443"/>
                  </a:lnTo>
                  <a:lnTo>
                    <a:pt x="38866" y="121919"/>
                  </a:lnTo>
                  <a:lnTo>
                    <a:pt x="36580" y="121157"/>
                  </a:lnTo>
                  <a:lnTo>
                    <a:pt x="35818" y="119633"/>
                  </a:lnTo>
                  <a:lnTo>
                    <a:pt x="34294" y="118871"/>
                  </a:lnTo>
                  <a:lnTo>
                    <a:pt x="22102" y="107441"/>
                  </a:lnTo>
                  <a:lnTo>
                    <a:pt x="19816" y="102869"/>
                  </a:lnTo>
                  <a:lnTo>
                    <a:pt x="17530" y="100583"/>
                  </a:lnTo>
                  <a:lnTo>
                    <a:pt x="16768" y="99059"/>
                  </a:lnTo>
                  <a:lnTo>
                    <a:pt x="16006" y="96773"/>
                  </a:lnTo>
                  <a:lnTo>
                    <a:pt x="15244" y="95249"/>
                  </a:lnTo>
                  <a:lnTo>
                    <a:pt x="14482" y="92201"/>
                  </a:lnTo>
                  <a:lnTo>
                    <a:pt x="12196" y="87629"/>
                  </a:lnTo>
                  <a:lnTo>
                    <a:pt x="11434" y="84581"/>
                  </a:lnTo>
                  <a:lnTo>
                    <a:pt x="10672" y="80009"/>
                  </a:lnTo>
                  <a:lnTo>
                    <a:pt x="10672" y="107155"/>
                  </a:lnTo>
                  <a:lnTo>
                    <a:pt x="11483" y="108762"/>
                  </a:lnTo>
                  <a:lnTo>
                    <a:pt x="19054" y="118109"/>
                  </a:lnTo>
                  <a:lnTo>
                    <a:pt x="24388" y="123443"/>
                  </a:lnTo>
                  <a:lnTo>
                    <a:pt x="25962" y="124254"/>
                  </a:lnTo>
                  <a:lnTo>
                    <a:pt x="36069" y="132106"/>
                  </a:lnTo>
                  <a:lnTo>
                    <a:pt x="47583" y="137639"/>
                  </a:lnTo>
                  <a:lnTo>
                    <a:pt x="60202" y="140969"/>
                  </a:lnTo>
                  <a:lnTo>
                    <a:pt x="67060" y="142493"/>
                  </a:lnTo>
                  <a:lnTo>
                    <a:pt x="76204" y="143255"/>
                  </a:lnTo>
                  <a:lnTo>
                    <a:pt x="115828" y="143255"/>
                  </a:lnTo>
                  <a:lnTo>
                    <a:pt x="121924" y="142493"/>
                  </a:lnTo>
                  <a:lnTo>
                    <a:pt x="124210" y="140207"/>
                  </a:lnTo>
                  <a:close/>
                </a:path>
                <a:path w="124459" h="143510">
                  <a:moveTo>
                    <a:pt x="12196" y="57911"/>
                  </a:moveTo>
                  <a:lnTo>
                    <a:pt x="12196" y="33527"/>
                  </a:lnTo>
                  <a:lnTo>
                    <a:pt x="11434" y="33527"/>
                  </a:lnTo>
                  <a:lnTo>
                    <a:pt x="11434" y="57911"/>
                  </a:lnTo>
                  <a:lnTo>
                    <a:pt x="12196" y="57911"/>
                  </a:lnTo>
                  <a:close/>
                </a:path>
                <a:path w="124459" h="143510">
                  <a:moveTo>
                    <a:pt x="14482" y="51053"/>
                  </a:moveTo>
                  <a:lnTo>
                    <a:pt x="14482" y="31241"/>
                  </a:lnTo>
                  <a:lnTo>
                    <a:pt x="13720" y="32003"/>
                  </a:lnTo>
                  <a:lnTo>
                    <a:pt x="12196" y="32003"/>
                  </a:lnTo>
                  <a:lnTo>
                    <a:pt x="12196" y="54101"/>
                  </a:lnTo>
                  <a:lnTo>
                    <a:pt x="13720" y="54101"/>
                  </a:lnTo>
                  <a:lnTo>
                    <a:pt x="13720" y="51053"/>
                  </a:lnTo>
                  <a:lnTo>
                    <a:pt x="14482" y="51053"/>
                  </a:lnTo>
                  <a:close/>
                </a:path>
                <a:path w="124459" h="143510">
                  <a:moveTo>
                    <a:pt x="124210" y="7619"/>
                  </a:moveTo>
                  <a:lnTo>
                    <a:pt x="123448" y="1523"/>
                  </a:lnTo>
                  <a:lnTo>
                    <a:pt x="121924" y="761"/>
                  </a:lnTo>
                  <a:lnTo>
                    <a:pt x="121924" y="0"/>
                  </a:lnTo>
                  <a:lnTo>
                    <a:pt x="66298" y="824"/>
                  </a:lnTo>
                  <a:lnTo>
                    <a:pt x="30512" y="14601"/>
                  </a:lnTo>
                  <a:lnTo>
                    <a:pt x="20578" y="22859"/>
                  </a:lnTo>
                  <a:lnTo>
                    <a:pt x="19816" y="22859"/>
                  </a:lnTo>
                  <a:lnTo>
                    <a:pt x="19816" y="24383"/>
                  </a:lnTo>
                  <a:lnTo>
                    <a:pt x="15244" y="28955"/>
                  </a:lnTo>
                  <a:lnTo>
                    <a:pt x="14482" y="28955"/>
                  </a:lnTo>
                  <a:lnTo>
                    <a:pt x="14482" y="49529"/>
                  </a:lnTo>
                  <a:lnTo>
                    <a:pt x="15244" y="49529"/>
                  </a:lnTo>
                  <a:lnTo>
                    <a:pt x="15244" y="47243"/>
                  </a:lnTo>
                  <a:lnTo>
                    <a:pt x="16006" y="47243"/>
                  </a:lnTo>
                  <a:lnTo>
                    <a:pt x="16006" y="44957"/>
                  </a:lnTo>
                  <a:lnTo>
                    <a:pt x="16768" y="44957"/>
                  </a:lnTo>
                  <a:lnTo>
                    <a:pt x="16768" y="42671"/>
                  </a:lnTo>
                  <a:lnTo>
                    <a:pt x="17530" y="42671"/>
                  </a:lnTo>
                  <a:lnTo>
                    <a:pt x="19054" y="41909"/>
                  </a:lnTo>
                  <a:lnTo>
                    <a:pt x="19054" y="39623"/>
                  </a:lnTo>
                  <a:lnTo>
                    <a:pt x="19816" y="39623"/>
                  </a:lnTo>
                  <a:lnTo>
                    <a:pt x="20578" y="38861"/>
                  </a:lnTo>
                  <a:lnTo>
                    <a:pt x="20578" y="37337"/>
                  </a:lnTo>
                  <a:lnTo>
                    <a:pt x="21340" y="37337"/>
                  </a:lnTo>
                  <a:lnTo>
                    <a:pt x="22102" y="36575"/>
                  </a:lnTo>
                  <a:lnTo>
                    <a:pt x="22102" y="34289"/>
                  </a:lnTo>
                  <a:lnTo>
                    <a:pt x="23626" y="34289"/>
                  </a:lnTo>
                  <a:lnTo>
                    <a:pt x="34294" y="23621"/>
                  </a:lnTo>
                  <a:lnTo>
                    <a:pt x="35818" y="22859"/>
                  </a:lnTo>
                  <a:lnTo>
                    <a:pt x="36580" y="22097"/>
                  </a:lnTo>
                  <a:lnTo>
                    <a:pt x="38866" y="21335"/>
                  </a:lnTo>
                  <a:lnTo>
                    <a:pt x="40390" y="19049"/>
                  </a:lnTo>
                  <a:lnTo>
                    <a:pt x="47248" y="16001"/>
                  </a:lnTo>
                  <a:lnTo>
                    <a:pt x="115828" y="9143"/>
                  </a:lnTo>
                  <a:lnTo>
                    <a:pt x="121924" y="8381"/>
                  </a:lnTo>
                  <a:lnTo>
                    <a:pt x="124210" y="7619"/>
                  </a:lnTo>
                  <a:close/>
                </a:path>
              </a:pathLst>
            </a:custGeom>
            <a:solidFill>
              <a:srgbClr val="000000"/>
            </a:solidFill>
          </p:spPr>
          <p:txBody>
            <a:bodyPr lIns="0" tIns="0" rIns="0" bIns="0"/>
            <a:lstStyle/>
            <a:p>
              <a:pPr>
                <a:defRPr/>
              </a:pPr>
              <a:endParaRPr sz="2052"/>
            </a:p>
          </p:txBody>
        </p:sp>
      </p:grpSp>
      <p:sp>
        <p:nvSpPr>
          <p:cNvPr id="14" name="TextBox 13"/>
          <p:cNvSpPr txBox="1"/>
          <p:nvPr/>
        </p:nvSpPr>
        <p:spPr>
          <a:xfrm>
            <a:off x="1685925" y="5743575"/>
            <a:ext cx="5033963" cy="461963"/>
          </a:xfrm>
          <a:prstGeom prst="rect">
            <a:avLst/>
          </a:prstGeom>
          <a:noFill/>
        </p:spPr>
        <p:txBody>
          <a:bodyPr wrap="none">
            <a:spAutoFit/>
          </a:bodyPr>
          <a:lstStyle/>
          <a:p>
            <a:pPr>
              <a:defRPr/>
            </a:pPr>
            <a:r>
              <a:rPr lang="en-US" dirty="0">
                <a:latin typeface="+mn-lt"/>
              </a:rPr>
              <a:t>Memory is inside the model unlike FIR</a:t>
            </a:r>
          </a:p>
        </p:txBody>
      </p:sp>
      <p:sp>
        <p:nvSpPr>
          <p:cNvPr id="51"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2163" y="6227763"/>
            <a:ext cx="7559675" cy="130175"/>
          </a:xfrm>
          <a:custGeom>
            <a:avLst/>
            <a:gdLst/>
            <a:ahLst/>
            <a:cxnLst/>
            <a:rect l="l" t="t" r="r" b="b"/>
            <a:pathLst>
              <a:path w="8839200" h="152400">
                <a:moveTo>
                  <a:pt x="0" y="0"/>
                </a:moveTo>
                <a:lnTo>
                  <a:pt x="0" y="152400"/>
                </a:lnTo>
                <a:lnTo>
                  <a:pt x="8839187" y="152400"/>
                </a:lnTo>
                <a:lnTo>
                  <a:pt x="8839187" y="0"/>
                </a:lnTo>
                <a:lnTo>
                  <a:pt x="0" y="0"/>
                </a:lnTo>
                <a:close/>
              </a:path>
            </a:pathLst>
          </a:custGeom>
          <a:solidFill>
            <a:srgbClr val="FFFFFF"/>
          </a:solidFill>
        </p:spPr>
        <p:txBody>
          <a:bodyPr lIns="0" tIns="0" rIns="0" bIns="0"/>
          <a:lstStyle/>
          <a:p>
            <a:pPr>
              <a:defRPr/>
            </a:pPr>
            <a:endParaRPr sz="2052"/>
          </a:p>
        </p:txBody>
      </p:sp>
      <p:sp>
        <p:nvSpPr>
          <p:cNvPr id="3" name="object 3"/>
          <p:cNvSpPr/>
          <p:nvPr/>
        </p:nvSpPr>
        <p:spPr>
          <a:xfrm>
            <a:off x="792163" y="493713"/>
            <a:ext cx="7559675" cy="1192212"/>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a:defRPr/>
            </a:pPr>
            <a:endParaRPr sz="2052"/>
          </a:p>
        </p:txBody>
      </p:sp>
      <p:sp>
        <p:nvSpPr>
          <p:cNvPr id="4" name="object 4"/>
          <p:cNvSpPr/>
          <p:nvPr/>
        </p:nvSpPr>
        <p:spPr>
          <a:xfrm>
            <a:off x="661988" y="493713"/>
            <a:ext cx="130175" cy="5864225"/>
          </a:xfrm>
          <a:custGeom>
            <a:avLst/>
            <a:gdLst/>
            <a:ahLst/>
            <a:cxnLst/>
            <a:rect l="l" t="t" r="r" b="b"/>
            <a:pathLst>
              <a:path w="152400" h="6858000">
                <a:moveTo>
                  <a:pt x="0" y="0"/>
                </a:moveTo>
                <a:lnTo>
                  <a:pt x="0" y="6858000"/>
                </a:lnTo>
                <a:lnTo>
                  <a:pt x="152400" y="6858000"/>
                </a:lnTo>
                <a:lnTo>
                  <a:pt x="152399" y="0"/>
                </a:lnTo>
                <a:lnTo>
                  <a:pt x="0" y="0"/>
                </a:lnTo>
                <a:close/>
              </a:path>
            </a:pathLst>
          </a:custGeom>
          <a:solidFill>
            <a:srgbClr val="FFFFFF"/>
          </a:solidFill>
        </p:spPr>
        <p:txBody>
          <a:bodyPr lIns="0" tIns="0" rIns="0" bIns="0"/>
          <a:lstStyle/>
          <a:p>
            <a:pPr>
              <a:defRPr/>
            </a:pPr>
            <a:endParaRPr sz="2052"/>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a:defRPr/>
            </a:pPr>
            <a:endParaRPr sz="2052"/>
          </a:p>
        </p:txBody>
      </p:sp>
      <p:sp>
        <p:nvSpPr>
          <p:cNvPr id="9" name="object 9"/>
          <p:cNvSpPr/>
          <p:nvPr/>
        </p:nvSpPr>
        <p:spPr>
          <a:xfrm>
            <a:off x="4311650" y="1311275"/>
            <a:ext cx="520700" cy="522288"/>
          </a:xfrm>
          <a:custGeom>
            <a:avLst/>
            <a:gdLst/>
            <a:ahLst/>
            <a:cxnLst/>
            <a:rect l="l" t="t" r="r" b="b"/>
            <a:pathLst>
              <a:path w="609600" h="609600">
                <a:moveTo>
                  <a:pt x="609600" y="304799"/>
                </a:moveTo>
                <a:lnTo>
                  <a:pt x="605612" y="255343"/>
                </a:lnTo>
                <a:lnTo>
                  <a:pt x="594067" y="208434"/>
                </a:lnTo>
                <a:lnTo>
                  <a:pt x="575591" y="164697"/>
                </a:lnTo>
                <a:lnTo>
                  <a:pt x="550810" y="124760"/>
                </a:lnTo>
                <a:lnTo>
                  <a:pt x="520350" y="89249"/>
                </a:lnTo>
                <a:lnTo>
                  <a:pt x="484839" y="58789"/>
                </a:lnTo>
                <a:lnTo>
                  <a:pt x="444902" y="34008"/>
                </a:lnTo>
                <a:lnTo>
                  <a:pt x="401165" y="15532"/>
                </a:lnTo>
                <a:lnTo>
                  <a:pt x="354256" y="3987"/>
                </a:lnTo>
                <a:lnTo>
                  <a:pt x="304800" y="0"/>
                </a:lnTo>
                <a:lnTo>
                  <a:pt x="279895" y="1009"/>
                </a:lnTo>
                <a:lnTo>
                  <a:pt x="231779" y="8854"/>
                </a:lnTo>
                <a:lnTo>
                  <a:pt x="186451" y="23943"/>
                </a:lnTo>
                <a:lnTo>
                  <a:pt x="144553" y="45650"/>
                </a:lnTo>
                <a:lnTo>
                  <a:pt x="106723" y="73348"/>
                </a:lnTo>
                <a:lnTo>
                  <a:pt x="73603" y="106412"/>
                </a:lnTo>
                <a:lnTo>
                  <a:pt x="45832" y="144215"/>
                </a:lnTo>
                <a:lnTo>
                  <a:pt x="24050" y="186130"/>
                </a:lnTo>
                <a:lnTo>
                  <a:pt x="8898" y="231531"/>
                </a:lnTo>
                <a:lnTo>
                  <a:pt x="1015" y="279792"/>
                </a:lnTo>
                <a:lnTo>
                  <a:pt x="0" y="304800"/>
                </a:lnTo>
                <a:lnTo>
                  <a:pt x="1015" y="329807"/>
                </a:lnTo>
                <a:lnTo>
                  <a:pt x="8898" y="378068"/>
                </a:lnTo>
                <a:lnTo>
                  <a:pt x="24050" y="423469"/>
                </a:lnTo>
                <a:lnTo>
                  <a:pt x="45832" y="465384"/>
                </a:lnTo>
                <a:lnTo>
                  <a:pt x="73603" y="503187"/>
                </a:lnTo>
                <a:lnTo>
                  <a:pt x="106723" y="536251"/>
                </a:lnTo>
                <a:lnTo>
                  <a:pt x="144553" y="563949"/>
                </a:lnTo>
                <a:lnTo>
                  <a:pt x="186451" y="585656"/>
                </a:lnTo>
                <a:lnTo>
                  <a:pt x="231779" y="600745"/>
                </a:lnTo>
                <a:lnTo>
                  <a:pt x="279895" y="608590"/>
                </a:lnTo>
                <a:lnTo>
                  <a:pt x="304800" y="609600"/>
                </a:lnTo>
                <a:lnTo>
                  <a:pt x="329807" y="608590"/>
                </a:lnTo>
                <a:lnTo>
                  <a:pt x="378068" y="600745"/>
                </a:lnTo>
                <a:lnTo>
                  <a:pt x="423469" y="585656"/>
                </a:lnTo>
                <a:lnTo>
                  <a:pt x="465384" y="563949"/>
                </a:lnTo>
                <a:lnTo>
                  <a:pt x="503187" y="536251"/>
                </a:lnTo>
                <a:lnTo>
                  <a:pt x="536251" y="503187"/>
                </a:lnTo>
                <a:lnTo>
                  <a:pt x="563949" y="465384"/>
                </a:lnTo>
                <a:lnTo>
                  <a:pt x="585656" y="423469"/>
                </a:lnTo>
                <a:lnTo>
                  <a:pt x="600745" y="378068"/>
                </a:lnTo>
                <a:lnTo>
                  <a:pt x="608590" y="329807"/>
                </a:lnTo>
                <a:lnTo>
                  <a:pt x="609600" y="304799"/>
                </a:lnTo>
                <a:close/>
              </a:path>
            </a:pathLst>
          </a:custGeom>
          <a:solidFill>
            <a:srgbClr val="FFFFFF"/>
          </a:solidFill>
        </p:spPr>
        <p:txBody>
          <a:bodyPr lIns="0" tIns="0" rIns="0" bIns="0"/>
          <a:lstStyle/>
          <a:p>
            <a:pPr>
              <a:defRPr/>
            </a:pPr>
            <a:endParaRPr sz="2052"/>
          </a:p>
        </p:txBody>
      </p:sp>
      <p:sp>
        <p:nvSpPr>
          <p:cNvPr id="10" name="object 10"/>
          <p:cNvSpPr/>
          <p:nvPr/>
        </p:nvSpPr>
        <p:spPr>
          <a:xfrm>
            <a:off x="4392613" y="1392238"/>
            <a:ext cx="360362" cy="360362"/>
          </a:xfrm>
          <a:custGeom>
            <a:avLst/>
            <a:gdLst/>
            <a:ahLst/>
            <a:cxnLst/>
            <a:rect l="l" t="t" r="r" b="b"/>
            <a:pathLst>
              <a:path w="421004" h="421005">
                <a:moveTo>
                  <a:pt x="420623" y="210311"/>
                </a:moveTo>
                <a:lnTo>
                  <a:pt x="414536" y="159878"/>
                </a:lnTo>
                <a:lnTo>
                  <a:pt x="397231" y="113806"/>
                </a:lnTo>
                <a:lnTo>
                  <a:pt x="370143" y="73577"/>
                </a:lnTo>
                <a:lnTo>
                  <a:pt x="334706" y="40672"/>
                </a:lnTo>
                <a:lnTo>
                  <a:pt x="292357" y="16573"/>
                </a:lnTo>
                <a:lnTo>
                  <a:pt x="244531" y="2761"/>
                </a:lnTo>
                <a:lnTo>
                  <a:pt x="210311" y="0"/>
                </a:lnTo>
                <a:lnTo>
                  <a:pt x="193107" y="699"/>
                </a:lnTo>
                <a:lnTo>
                  <a:pt x="143963" y="10753"/>
                </a:lnTo>
                <a:lnTo>
                  <a:pt x="99674" y="31587"/>
                </a:lnTo>
                <a:lnTo>
                  <a:pt x="61721" y="61722"/>
                </a:lnTo>
                <a:lnTo>
                  <a:pt x="31587" y="99674"/>
                </a:lnTo>
                <a:lnTo>
                  <a:pt x="10753" y="143963"/>
                </a:lnTo>
                <a:lnTo>
                  <a:pt x="699" y="193107"/>
                </a:lnTo>
                <a:lnTo>
                  <a:pt x="0" y="210312"/>
                </a:lnTo>
                <a:lnTo>
                  <a:pt x="699" y="227619"/>
                </a:lnTo>
                <a:lnTo>
                  <a:pt x="10753" y="276953"/>
                </a:lnTo>
                <a:lnTo>
                  <a:pt x="31587" y="321287"/>
                </a:lnTo>
                <a:lnTo>
                  <a:pt x="61722" y="359187"/>
                </a:lnTo>
                <a:lnTo>
                  <a:pt x="99674" y="389218"/>
                </a:lnTo>
                <a:lnTo>
                  <a:pt x="143963" y="409943"/>
                </a:lnTo>
                <a:lnTo>
                  <a:pt x="193107" y="419929"/>
                </a:lnTo>
                <a:lnTo>
                  <a:pt x="210311" y="420624"/>
                </a:lnTo>
                <a:lnTo>
                  <a:pt x="227619" y="419929"/>
                </a:lnTo>
                <a:lnTo>
                  <a:pt x="276953" y="409943"/>
                </a:lnTo>
                <a:lnTo>
                  <a:pt x="321287" y="389218"/>
                </a:lnTo>
                <a:lnTo>
                  <a:pt x="359187" y="359187"/>
                </a:lnTo>
                <a:lnTo>
                  <a:pt x="389218" y="321287"/>
                </a:lnTo>
                <a:lnTo>
                  <a:pt x="409943" y="276953"/>
                </a:lnTo>
                <a:lnTo>
                  <a:pt x="419929" y="227619"/>
                </a:lnTo>
                <a:lnTo>
                  <a:pt x="420623" y="210311"/>
                </a:lnTo>
                <a:close/>
              </a:path>
            </a:pathLst>
          </a:custGeom>
          <a:solidFill>
            <a:srgbClr val="FFFFFF"/>
          </a:solidFill>
        </p:spPr>
        <p:txBody>
          <a:bodyPr lIns="0" tIns="0" rIns="0" bIns="0"/>
          <a:lstStyle/>
          <a:p>
            <a:pPr>
              <a:defRPr/>
            </a:pPr>
            <a:endParaRPr sz="2052"/>
          </a:p>
        </p:txBody>
      </p:sp>
      <p:sp>
        <p:nvSpPr>
          <p:cNvPr id="13" name="object 13"/>
          <p:cNvSpPr txBox="1">
            <a:spLocks noGrp="1"/>
          </p:cNvSpPr>
          <p:nvPr>
            <p:ph type="title"/>
          </p:nvPr>
        </p:nvSpPr>
        <p:spPr>
          <a:xfrm>
            <a:off x="1042988" y="598488"/>
            <a:ext cx="7058025" cy="750887"/>
          </a:xfrm>
        </p:spPr>
        <p:txBody>
          <a:bodyPr lIns="0" tIns="181515" rIns="0" bIns="0" rtlCol="0">
            <a:spAutoFit/>
          </a:bodyPr>
          <a:lstStyle/>
          <a:p>
            <a:pPr eaLnBrk="1" hangingPunct="1">
              <a:defRPr/>
            </a:pPr>
            <a:r>
              <a:rPr lang="en-US" sz="4104" spc="-56" dirty="0">
                <a:cs typeface="Calibri"/>
              </a:rPr>
              <a:t>The</a:t>
            </a:r>
            <a:r>
              <a:rPr lang="en-US" sz="4104" spc="-4" dirty="0">
                <a:cs typeface="Calibri"/>
              </a:rPr>
              <a:t> </a:t>
            </a:r>
            <a:r>
              <a:rPr lang="en-US" sz="4104" spc="-13" dirty="0">
                <a:cs typeface="Calibri"/>
              </a:rPr>
              <a:t>B</a:t>
            </a:r>
            <a:r>
              <a:rPr lang="en-US" sz="4104" spc="-51" dirty="0">
                <a:cs typeface="Calibri"/>
              </a:rPr>
              <a:t>ay</a:t>
            </a:r>
            <a:r>
              <a:rPr lang="en-US" sz="4104" spc="-13" dirty="0">
                <a:cs typeface="Calibri"/>
              </a:rPr>
              <a:t>es</a:t>
            </a:r>
            <a:r>
              <a:rPr lang="en-US" sz="4104" spc="-17" dirty="0">
                <a:cs typeface="Calibri"/>
              </a:rPr>
              <a:t>i</a:t>
            </a:r>
            <a:r>
              <a:rPr lang="en-US" sz="4104" spc="-13" dirty="0">
                <a:cs typeface="Calibri"/>
              </a:rPr>
              <a:t>an</a:t>
            </a:r>
            <a:r>
              <a:rPr lang="en-US" sz="4104" spc="9" dirty="0">
                <a:cs typeface="Calibri"/>
              </a:rPr>
              <a:t> </a:t>
            </a:r>
            <a:r>
              <a:rPr lang="en-US" sz="4104" spc="-4" dirty="0">
                <a:cs typeface="Calibri"/>
              </a:rPr>
              <a:t>Fi</a:t>
            </a:r>
            <a:r>
              <a:rPr lang="en-US" sz="4104" spc="-13" dirty="0">
                <a:cs typeface="Calibri"/>
              </a:rPr>
              <a:t>l</a:t>
            </a:r>
            <a:r>
              <a:rPr lang="en-US" sz="4104" spc="-30" dirty="0">
                <a:cs typeface="Calibri"/>
              </a:rPr>
              <a:t>t</a:t>
            </a:r>
            <a:r>
              <a:rPr lang="en-US" sz="4104" spc="-13" dirty="0">
                <a:cs typeface="Calibri"/>
              </a:rPr>
              <a:t>er</a:t>
            </a:r>
            <a:endParaRPr sz="4104" spc="-18" dirty="0"/>
          </a:p>
        </p:txBody>
      </p:sp>
      <p:sp>
        <p:nvSpPr>
          <p:cNvPr id="14" name="object 14"/>
          <p:cNvSpPr/>
          <p:nvPr/>
        </p:nvSpPr>
        <p:spPr>
          <a:xfrm>
            <a:off x="920750" y="1800225"/>
            <a:ext cx="7272338" cy="3908425"/>
          </a:xfrm>
          <a:custGeom>
            <a:avLst/>
            <a:gdLst/>
            <a:ahLst/>
            <a:cxnLst/>
            <a:rect l="l" t="t" r="r" b="b"/>
            <a:pathLst>
              <a:path w="8503920" h="4572000">
                <a:moveTo>
                  <a:pt x="0" y="0"/>
                </a:moveTo>
                <a:lnTo>
                  <a:pt x="0" y="4572000"/>
                </a:lnTo>
                <a:lnTo>
                  <a:pt x="8503919" y="4572000"/>
                </a:lnTo>
                <a:lnTo>
                  <a:pt x="8503919" y="0"/>
                </a:lnTo>
                <a:lnTo>
                  <a:pt x="0" y="0"/>
                </a:lnTo>
                <a:close/>
              </a:path>
            </a:pathLst>
          </a:custGeom>
          <a:solidFill>
            <a:srgbClr val="FFFFFF"/>
          </a:solidFill>
        </p:spPr>
        <p:txBody>
          <a:bodyPr lIns="0" tIns="0" rIns="0" bIns="0"/>
          <a:lstStyle/>
          <a:p>
            <a:pPr>
              <a:defRPr/>
            </a:pPr>
            <a:endParaRPr sz="2052"/>
          </a:p>
        </p:txBody>
      </p:sp>
      <p:sp>
        <p:nvSpPr>
          <p:cNvPr id="17" name="object 5"/>
          <p:cNvSpPr/>
          <p:nvPr/>
        </p:nvSpPr>
        <p:spPr>
          <a:xfrm>
            <a:off x="3990975" y="4686300"/>
            <a:ext cx="3530600" cy="495300"/>
          </a:xfrm>
          <a:prstGeom prst="rect">
            <a:avLst/>
          </a:prstGeom>
          <a:blipFill>
            <a:blip r:embed="rId3" cstate="print"/>
            <a:stretch>
              <a:fillRect/>
            </a:stretch>
          </a:blipFill>
        </p:spPr>
        <p:txBody>
          <a:bodyPr lIns="0" tIns="0" rIns="0" bIns="0"/>
          <a:lstStyle/>
          <a:p>
            <a:pPr>
              <a:defRPr/>
            </a:pPr>
            <a:endParaRPr sz="2052"/>
          </a:p>
        </p:txBody>
      </p:sp>
      <p:sp>
        <p:nvSpPr>
          <p:cNvPr id="21" name="object 9"/>
          <p:cNvSpPr/>
          <p:nvPr/>
        </p:nvSpPr>
        <p:spPr>
          <a:xfrm>
            <a:off x="4171950" y="3760788"/>
            <a:ext cx="2797175" cy="527050"/>
          </a:xfrm>
          <a:prstGeom prst="rect">
            <a:avLst/>
          </a:prstGeom>
          <a:blipFill>
            <a:blip r:embed="rId4" cstate="print"/>
            <a:stretch>
              <a:fillRect/>
            </a:stretch>
          </a:blipFill>
        </p:spPr>
        <p:txBody>
          <a:bodyPr lIns="0" tIns="0" rIns="0" bIns="0"/>
          <a:lstStyle/>
          <a:p>
            <a:pPr>
              <a:defRPr/>
            </a:pPr>
            <a:endParaRPr sz="2052"/>
          </a:p>
        </p:txBody>
      </p:sp>
      <p:sp>
        <p:nvSpPr>
          <p:cNvPr id="23" name="object 11"/>
          <p:cNvSpPr/>
          <p:nvPr/>
        </p:nvSpPr>
        <p:spPr>
          <a:xfrm>
            <a:off x="1379538" y="1735138"/>
            <a:ext cx="3482975" cy="2171700"/>
          </a:xfrm>
          <a:prstGeom prst="rect">
            <a:avLst/>
          </a:prstGeom>
          <a:blipFill>
            <a:blip r:embed="rId5" cstate="print"/>
            <a:stretch>
              <a:fillRect/>
            </a:stretch>
          </a:blipFill>
        </p:spPr>
        <p:txBody>
          <a:bodyPr lIns="0" tIns="0" rIns="0" bIns="0"/>
          <a:lstStyle/>
          <a:p>
            <a:pPr>
              <a:defRPr/>
            </a:pPr>
            <a:endParaRPr sz="2052"/>
          </a:p>
        </p:txBody>
      </p:sp>
      <p:sp>
        <p:nvSpPr>
          <p:cNvPr id="22" name="object 10"/>
          <p:cNvSpPr/>
          <p:nvPr/>
        </p:nvSpPr>
        <p:spPr>
          <a:xfrm>
            <a:off x="4000500" y="4429125"/>
            <a:ext cx="3444875" cy="160338"/>
          </a:xfrm>
          <a:prstGeom prst="rect">
            <a:avLst/>
          </a:prstGeom>
          <a:blipFill>
            <a:blip r:embed="rId6" cstate="print"/>
            <a:stretch>
              <a:fillRect/>
            </a:stretch>
          </a:blipFill>
        </p:spPr>
        <p:txBody>
          <a:bodyPr lIns="0" tIns="0" rIns="0" bIns="0"/>
          <a:lstStyle/>
          <a:p>
            <a:pPr>
              <a:defRPr/>
            </a:pPr>
            <a:endParaRPr sz="2052"/>
          </a:p>
        </p:txBody>
      </p:sp>
      <p:sp>
        <p:nvSpPr>
          <p:cNvPr id="24" name="object 12"/>
          <p:cNvSpPr/>
          <p:nvPr/>
        </p:nvSpPr>
        <p:spPr>
          <a:xfrm>
            <a:off x="857250" y="5383213"/>
            <a:ext cx="5734050" cy="257175"/>
          </a:xfrm>
          <a:prstGeom prst="rect">
            <a:avLst/>
          </a:prstGeom>
          <a:blipFill>
            <a:blip r:embed="rId7" cstate="print"/>
            <a:stretch>
              <a:fillRect/>
            </a:stretch>
          </a:blipFill>
        </p:spPr>
        <p:txBody>
          <a:bodyPr lIns="0" tIns="0" rIns="0" bIns="0"/>
          <a:lstStyle/>
          <a:p>
            <a:pPr>
              <a:defRPr/>
            </a:pPr>
            <a:endParaRPr sz="2052"/>
          </a:p>
        </p:txBody>
      </p:sp>
      <p:sp>
        <p:nvSpPr>
          <p:cNvPr id="18" name="object 6"/>
          <p:cNvSpPr/>
          <p:nvPr/>
        </p:nvSpPr>
        <p:spPr>
          <a:xfrm>
            <a:off x="3978275" y="2640013"/>
            <a:ext cx="1606550" cy="203200"/>
          </a:xfrm>
          <a:prstGeom prst="rect">
            <a:avLst/>
          </a:prstGeom>
          <a:blipFill>
            <a:blip r:embed="rId8" cstate="print"/>
            <a:stretch>
              <a:fillRect/>
            </a:stretch>
          </a:blipFill>
        </p:spPr>
        <p:txBody>
          <a:bodyPr lIns="0" tIns="0" rIns="0" bIns="0"/>
          <a:lstStyle/>
          <a:p>
            <a:pPr>
              <a:defRPr/>
            </a:pPr>
            <a:endParaRPr sz="2052"/>
          </a:p>
        </p:txBody>
      </p:sp>
      <p:sp>
        <p:nvSpPr>
          <p:cNvPr id="19" name="object 7"/>
          <p:cNvSpPr/>
          <p:nvPr/>
        </p:nvSpPr>
        <p:spPr>
          <a:xfrm>
            <a:off x="3986213" y="2843213"/>
            <a:ext cx="4143375" cy="493712"/>
          </a:xfrm>
          <a:prstGeom prst="rect">
            <a:avLst/>
          </a:prstGeom>
          <a:blipFill>
            <a:blip r:embed="rId9" cstate="print"/>
            <a:stretch>
              <a:fillRect/>
            </a:stretch>
          </a:blipFill>
        </p:spPr>
        <p:txBody>
          <a:bodyPr lIns="0" tIns="0" rIns="0" bIns="0"/>
          <a:lstStyle/>
          <a:p>
            <a:pPr>
              <a:defRPr/>
            </a:pPr>
            <a:endParaRPr sz="2052"/>
          </a:p>
        </p:txBody>
      </p:sp>
      <p:sp>
        <p:nvSpPr>
          <p:cNvPr id="20" name="object 8"/>
          <p:cNvSpPr/>
          <p:nvPr/>
        </p:nvSpPr>
        <p:spPr>
          <a:xfrm>
            <a:off x="3943350" y="3511550"/>
            <a:ext cx="2554288" cy="201613"/>
          </a:xfrm>
          <a:prstGeom prst="rect">
            <a:avLst/>
          </a:prstGeom>
          <a:blipFill>
            <a:blip r:embed="rId10" cstate="print"/>
            <a:stretch>
              <a:fillRect/>
            </a:stretch>
          </a:blipFill>
        </p:spPr>
        <p:txBody>
          <a:bodyPr lIns="0" tIns="0" rIns="0" bIns="0"/>
          <a:lstStyle/>
          <a:p>
            <a:pPr>
              <a:defRPr/>
            </a:pPr>
            <a:endParaRPr sz="2052"/>
          </a:p>
        </p:txBody>
      </p:sp>
      <p:sp>
        <p:nvSpPr>
          <p:cNvPr id="25" name="Footer Placeholder 3"/>
          <p:cNvSpPr>
            <a:spLocks noGrp="1"/>
          </p:cNvSpPr>
          <p:nvPr>
            <p:ph type="ftr" sz="quarter" idx="11"/>
          </p:nvPr>
        </p:nvSpPr>
        <p:spPr/>
        <p:txBody>
          <a:bodyPr/>
          <a:lstStyle/>
          <a:p>
            <a:pPr>
              <a:defRPr/>
            </a:pPr>
            <a:r>
              <a:rPr lang="en-US"/>
              <a:t>CNEL, University of Florida, University of Florida</a:t>
            </a:r>
          </a:p>
        </p:txBody>
      </p:sp>
    </p:spTree>
    <p:extLst>
      <p:ext uri="{BB962C8B-B14F-4D97-AF65-F5344CB8AC3E}">
        <p14:creationId xmlns:p14="http://schemas.microsoft.com/office/powerpoint/2010/main" val="2106243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1"/>
          <p:cNvSpPr>
            <a:spLocks noGrp="1"/>
          </p:cNvSpPr>
          <p:nvPr>
            <p:ph idx="1"/>
          </p:nvPr>
        </p:nvSpPr>
        <p:spPr>
          <a:xfrm>
            <a:off x="492125" y="1374775"/>
            <a:ext cx="8228013" cy="5135563"/>
          </a:xfrm>
        </p:spPr>
        <p:txBody>
          <a:bodyPr/>
          <a:lstStyle/>
          <a:p>
            <a:pPr eaLnBrk="1" hangingPunct="1"/>
            <a:r>
              <a:rPr lang="en-US" altLang="x-none" sz="2400" dirty="0"/>
              <a:t>Human knowledge comes from three main sources:</a:t>
            </a:r>
          </a:p>
          <a:p>
            <a:pPr lvl="1" eaLnBrk="1" hangingPunct="1">
              <a:buClr>
                <a:schemeClr val="bg1"/>
              </a:buClr>
              <a:buFont typeface="Wingdings" charset="2"/>
              <a:buChar char="w"/>
            </a:pPr>
            <a:r>
              <a:rPr lang="en-US" altLang="x-none" sz="2000" dirty="0"/>
              <a:t>The genetic code</a:t>
            </a:r>
          </a:p>
          <a:p>
            <a:pPr lvl="1" eaLnBrk="1" hangingPunct="1">
              <a:buClr>
                <a:schemeClr val="bg1"/>
              </a:buClr>
              <a:buFont typeface="Wingdings" charset="2"/>
              <a:buChar char="w"/>
            </a:pPr>
            <a:r>
              <a:rPr lang="en-US" altLang="x-none" sz="2000" dirty="0"/>
              <a:t>The interaction with the environment</a:t>
            </a:r>
          </a:p>
          <a:p>
            <a:pPr lvl="1" eaLnBrk="1" hangingPunct="1">
              <a:buClr>
                <a:schemeClr val="bg1"/>
              </a:buClr>
              <a:buFont typeface="Wingdings" charset="2"/>
              <a:buChar char="w"/>
            </a:pPr>
            <a:r>
              <a:rPr lang="en-US" altLang="x-none" sz="2000" dirty="0"/>
              <a:t>The repository of knowledge in society</a:t>
            </a:r>
          </a:p>
          <a:p>
            <a:pPr eaLnBrk="1" hangingPunct="1">
              <a:buClr>
                <a:schemeClr val="bg1"/>
              </a:buClr>
              <a:buFontTx/>
              <a:buChar char="•"/>
            </a:pPr>
            <a:r>
              <a:rPr lang="en-US" altLang="x-none" sz="2400" dirty="0"/>
              <a:t>The principles used by biology to extract information from the environment are only vaguely known, but involve:</a:t>
            </a:r>
          </a:p>
          <a:p>
            <a:pPr lvl="1" eaLnBrk="1" hangingPunct="1">
              <a:buClr>
                <a:schemeClr val="bg1"/>
              </a:buClr>
              <a:buFont typeface="Wingdings" charset="2"/>
              <a:buChar char="w"/>
            </a:pPr>
            <a:r>
              <a:rPr lang="en-US" altLang="x-none" sz="2000" dirty="0"/>
              <a:t>Sensory stimulation</a:t>
            </a:r>
          </a:p>
          <a:p>
            <a:pPr lvl="1" eaLnBrk="1" hangingPunct="1">
              <a:buClr>
                <a:schemeClr val="bg1"/>
              </a:buClr>
              <a:buFont typeface="Wingdings" charset="2"/>
              <a:buChar char="w"/>
            </a:pPr>
            <a:r>
              <a:rPr lang="en-US" altLang="x-none" sz="2000" dirty="0"/>
              <a:t>Adaptation and Learning</a:t>
            </a:r>
          </a:p>
          <a:p>
            <a:pPr lvl="1" eaLnBrk="1" hangingPunct="1">
              <a:buClr>
                <a:schemeClr val="bg1"/>
              </a:buClr>
              <a:buFont typeface="Wingdings" charset="2"/>
              <a:buChar char="w"/>
            </a:pPr>
            <a:r>
              <a:rPr lang="en-US" altLang="x-none" sz="2000" dirty="0"/>
              <a:t>Stored representations</a:t>
            </a:r>
          </a:p>
          <a:p>
            <a:pPr lvl="1" eaLnBrk="1" hangingPunct="1">
              <a:buClr>
                <a:schemeClr val="bg1"/>
              </a:buClr>
              <a:buFont typeface="Wingdings" charset="2"/>
              <a:buChar char="w"/>
            </a:pPr>
            <a:r>
              <a:rPr lang="en-US" altLang="x-none" sz="2000" dirty="0"/>
              <a:t>Information processing</a:t>
            </a:r>
          </a:p>
          <a:p>
            <a:pPr eaLnBrk="1" hangingPunct="1">
              <a:buClr>
                <a:schemeClr val="bg1"/>
              </a:buClr>
              <a:buFontTx/>
              <a:buChar char="•"/>
            </a:pPr>
            <a:r>
              <a:rPr lang="en-US" altLang="x-none" sz="2400" dirty="0"/>
              <a:t>Sensory processing is the best known and it is exquisite: (eye of the fly is sensitive to a single photon, olfaction in dogs finds one 1pp trillion, the eardrum senses 2x10</a:t>
            </a:r>
            <a:r>
              <a:rPr lang="en-US" altLang="x-none" sz="2400" baseline="30000" dirty="0"/>
              <a:t>-10</a:t>
            </a:r>
            <a:r>
              <a:rPr lang="en-US" altLang="x-none" sz="2400" dirty="0"/>
              <a:t> </a:t>
            </a:r>
            <a:r>
              <a:rPr lang="en-US" altLang="x-none" sz="2400" dirty="0" err="1"/>
              <a:t>atm</a:t>
            </a:r>
            <a:r>
              <a:rPr lang="en-US" altLang="x-none" sz="2400" dirty="0"/>
              <a:t>).</a:t>
            </a:r>
          </a:p>
        </p:txBody>
      </p:sp>
      <p:sp>
        <p:nvSpPr>
          <p:cNvPr id="3" name="Title 2"/>
          <p:cNvSpPr>
            <a:spLocks noGrp="1"/>
          </p:cNvSpPr>
          <p:nvPr>
            <p:ph type="title"/>
          </p:nvPr>
        </p:nvSpPr>
        <p:spPr>
          <a:xfrm>
            <a:off x="663575" y="0"/>
            <a:ext cx="7886700" cy="1325563"/>
          </a:xfrm>
        </p:spPr>
        <p:txBody>
          <a:bodyPr rtlCol="0">
            <a:noAutofit/>
          </a:bodyPr>
          <a:lstStyle/>
          <a:p>
            <a:pPr eaLnBrk="1" fontAlgn="auto" hangingPunct="1">
              <a:spcAft>
                <a:spcPts val="0"/>
              </a:spcAft>
              <a:defRPr/>
            </a:pPr>
            <a:r>
              <a:rPr lang="en-US" sz="3600" dirty="0">
                <a:latin typeface="+mn-lt"/>
              </a:rPr>
              <a:t>Perception-Action-Reward-Cycle (PARC)</a:t>
            </a:r>
          </a:p>
        </p:txBody>
      </p:sp>
      <p:sp>
        <p:nvSpPr>
          <p:cNvPr id="4"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2163" y="6227763"/>
            <a:ext cx="7559675" cy="130175"/>
          </a:xfrm>
          <a:custGeom>
            <a:avLst/>
            <a:gdLst/>
            <a:ahLst/>
            <a:cxnLst/>
            <a:rect l="l" t="t" r="r" b="b"/>
            <a:pathLst>
              <a:path w="8839200" h="152400">
                <a:moveTo>
                  <a:pt x="0" y="0"/>
                </a:moveTo>
                <a:lnTo>
                  <a:pt x="0" y="152400"/>
                </a:lnTo>
                <a:lnTo>
                  <a:pt x="8839187" y="152400"/>
                </a:lnTo>
                <a:lnTo>
                  <a:pt x="8839187" y="0"/>
                </a:lnTo>
                <a:lnTo>
                  <a:pt x="0" y="0"/>
                </a:lnTo>
                <a:close/>
              </a:path>
            </a:pathLst>
          </a:custGeom>
          <a:solidFill>
            <a:srgbClr val="FFFFFF"/>
          </a:solidFill>
        </p:spPr>
        <p:txBody>
          <a:bodyPr lIns="0" tIns="0" rIns="0" bIns="0"/>
          <a:lstStyle/>
          <a:p>
            <a:pPr>
              <a:defRPr/>
            </a:pPr>
            <a:r>
              <a:rPr lang="en-US" sz="1600" dirty="0">
                <a:latin typeface="+mn-lt"/>
              </a:rPr>
              <a:t>Wikipedia</a:t>
            </a:r>
            <a:endParaRPr sz="1600" dirty="0">
              <a:latin typeface="+mn-lt"/>
            </a:endParaRPr>
          </a:p>
        </p:txBody>
      </p:sp>
      <p:sp>
        <p:nvSpPr>
          <p:cNvPr id="3" name="object 3"/>
          <p:cNvSpPr/>
          <p:nvPr/>
        </p:nvSpPr>
        <p:spPr>
          <a:xfrm>
            <a:off x="792163" y="493713"/>
            <a:ext cx="7559675" cy="1192212"/>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a:defRPr/>
            </a:pPr>
            <a:endParaRPr sz="2052"/>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a:defRPr/>
            </a:pPr>
            <a:endParaRPr sz="2052"/>
          </a:p>
        </p:txBody>
      </p:sp>
      <p:sp>
        <p:nvSpPr>
          <p:cNvPr id="9" name="object 9"/>
          <p:cNvSpPr/>
          <p:nvPr/>
        </p:nvSpPr>
        <p:spPr>
          <a:xfrm>
            <a:off x="4311650" y="1311275"/>
            <a:ext cx="520700" cy="522288"/>
          </a:xfrm>
          <a:custGeom>
            <a:avLst/>
            <a:gdLst/>
            <a:ahLst/>
            <a:cxnLst/>
            <a:rect l="l" t="t" r="r" b="b"/>
            <a:pathLst>
              <a:path w="609600" h="609600">
                <a:moveTo>
                  <a:pt x="609600" y="304799"/>
                </a:moveTo>
                <a:lnTo>
                  <a:pt x="605612" y="255343"/>
                </a:lnTo>
                <a:lnTo>
                  <a:pt x="594067" y="208434"/>
                </a:lnTo>
                <a:lnTo>
                  <a:pt x="575591" y="164697"/>
                </a:lnTo>
                <a:lnTo>
                  <a:pt x="550810" y="124760"/>
                </a:lnTo>
                <a:lnTo>
                  <a:pt x="520350" y="89249"/>
                </a:lnTo>
                <a:lnTo>
                  <a:pt x="484839" y="58789"/>
                </a:lnTo>
                <a:lnTo>
                  <a:pt x="444902" y="34008"/>
                </a:lnTo>
                <a:lnTo>
                  <a:pt x="401165" y="15532"/>
                </a:lnTo>
                <a:lnTo>
                  <a:pt x="354256" y="3987"/>
                </a:lnTo>
                <a:lnTo>
                  <a:pt x="304800" y="0"/>
                </a:lnTo>
                <a:lnTo>
                  <a:pt x="279895" y="1009"/>
                </a:lnTo>
                <a:lnTo>
                  <a:pt x="231779" y="8854"/>
                </a:lnTo>
                <a:lnTo>
                  <a:pt x="186451" y="23943"/>
                </a:lnTo>
                <a:lnTo>
                  <a:pt x="144553" y="45650"/>
                </a:lnTo>
                <a:lnTo>
                  <a:pt x="106723" y="73348"/>
                </a:lnTo>
                <a:lnTo>
                  <a:pt x="73603" y="106412"/>
                </a:lnTo>
                <a:lnTo>
                  <a:pt x="45832" y="144215"/>
                </a:lnTo>
                <a:lnTo>
                  <a:pt x="24050" y="186130"/>
                </a:lnTo>
                <a:lnTo>
                  <a:pt x="8898" y="231531"/>
                </a:lnTo>
                <a:lnTo>
                  <a:pt x="1015" y="279792"/>
                </a:lnTo>
                <a:lnTo>
                  <a:pt x="0" y="304800"/>
                </a:lnTo>
                <a:lnTo>
                  <a:pt x="1015" y="329807"/>
                </a:lnTo>
                <a:lnTo>
                  <a:pt x="8898" y="378068"/>
                </a:lnTo>
                <a:lnTo>
                  <a:pt x="24050" y="423469"/>
                </a:lnTo>
                <a:lnTo>
                  <a:pt x="45832" y="465384"/>
                </a:lnTo>
                <a:lnTo>
                  <a:pt x="73603" y="503187"/>
                </a:lnTo>
                <a:lnTo>
                  <a:pt x="106723" y="536251"/>
                </a:lnTo>
                <a:lnTo>
                  <a:pt x="144553" y="563949"/>
                </a:lnTo>
                <a:lnTo>
                  <a:pt x="186451" y="585656"/>
                </a:lnTo>
                <a:lnTo>
                  <a:pt x="231779" y="600745"/>
                </a:lnTo>
                <a:lnTo>
                  <a:pt x="279895" y="608590"/>
                </a:lnTo>
                <a:lnTo>
                  <a:pt x="304800" y="609600"/>
                </a:lnTo>
                <a:lnTo>
                  <a:pt x="329807" y="608590"/>
                </a:lnTo>
                <a:lnTo>
                  <a:pt x="378068" y="600745"/>
                </a:lnTo>
                <a:lnTo>
                  <a:pt x="423469" y="585656"/>
                </a:lnTo>
                <a:lnTo>
                  <a:pt x="465384" y="563949"/>
                </a:lnTo>
                <a:lnTo>
                  <a:pt x="503187" y="536251"/>
                </a:lnTo>
                <a:lnTo>
                  <a:pt x="536251" y="503187"/>
                </a:lnTo>
                <a:lnTo>
                  <a:pt x="563949" y="465384"/>
                </a:lnTo>
                <a:lnTo>
                  <a:pt x="585656" y="423469"/>
                </a:lnTo>
                <a:lnTo>
                  <a:pt x="600745" y="378068"/>
                </a:lnTo>
                <a:lnTo>
                  <a:pt x="608590" y="329807"/>
                </a:lnTo>
                <a:lnTo>
                  <a:pt x="609600" y="304799"/>
                </a:lnTo>
                <a:close/>
              </a:path>
            </a:pathLst>
          </a:custGeom>
          <a:solidFill>
            <a:srgbClr val="FFFFFF"/>
          </a:solidFill>
        </p:spPr>
        <p:txBody>
          <a:bodyPr lIns="0" tIns="0" rIns="0" bIns="0"/>
          <a:lstStyle/>
          <a:p>
            <a:pPr>
              <a:defRPr/>
            </a:pPr>
            <a:endParaRPr sz="2052"/>
          </a:p>
        </p:txBody>
      </p:sp>
      <p:sp>
        <p:nvSpPr>
          <p:cNvPr id="10" name="object 10"/>
          <p:cNvSpPr/>
          <p:nvPr/>
        </p:nvSpPr>
        <p:spPr>
          <a:xfrm>
            <a:off x="4392613" y="1392238"/>
            <a:ext cx="360362" cy="360362"/>
          </a:xfrm>
          <a:custGeom>
            <a:avLst/>
            <a:gdLst/>
            <a:ahLst/>
            <a:cxnLst/>
            <a:rect l="l" t="t" r="r" b="b"/>
            <a:pathLst>
              <a:path w="421004" h="421005">
                <a:moveTo>
                  <a:pt x="420623" y="210311"/>
                </a:moveTo>
                <a:lnTo>
                  <a:pt x="414536" y="159878"/>
                </a:lnTo>
                <a:lnTo>
                  <a:pt x="397231" y="113806"/>
                </a:lnTo>
                <a:lnTo>
                  <a:pt x="370143" y="73577"/>
                </a:lnTo>
                <a:lnTo>
                  <a:pt x="334706" y="40672"/>
                </a:lnTo>
                <a:lnTo>
                  <a:pt x="292357" y="16573"/>
                </a:lnTo>
                <a:lnTo>
                  <a:pt x="244531" y="2761"/>
                </a:lnTo>
                <a:lnTo>
                  <a:pt x="210311" y="0"/>
                </a:lnTo>
                <a:lnTo>
                  <a:pt x="193107" y="699"/>
                </a:lnTo>
                <a:lnTo>
                  <a:pt x="143963" y="10753"/>
                </a:lnTo>
                <a:lnTo>
                  <a:pt x="99674" y="31587"/>
                </a:lnTo>
                <a:lnTo>
                  <a:pt x="61721" y="61722"/>
                </a:lnTo>
                <a:lnTo>
                  <a:pt x="31587" y="99674"/>
                </a:lnTo>
                <a:lnTo>
                  <a:pt x="10753" y="143963"/>
                </a:lnTo>
                <a:lnTo>
                  <a:pt x="699" y="193107"/>
                </a:lnTo>
                <a:lnTo>
                  <a:pt x="0" y="210312"/>
                </a:lnTo>
                <a:lnTo>
                  <a:pt x="699" y="227619"/>
                </a:lnTo>
                <a:lnTo>
                  <a:pt x="10753" y="276953"/>
                </a:lnTo>
                <a:lnTo>
                  <a:pt x="31587" y="321287"/>
                </a:lnTo>
                <a:lnTo>
                  <a:pt x="61722" y="359187"/>
                </a:lnTo>
                <a:lnTo>
                  <a:pt x="99674" y="389218"/>
                </a:lnTo>
                <a:lnTo>
                  <a:pt x="143963" y="409943"/>
                </a:lnTo>
                <a:lnTo>
                  <a:pt x="193107" y="419929"/>
                </a:lnTo>
                <a:lnTo>
                  <a:pt x="210311" y="420624"/>
                </a:lnTo>
                <a:lnTo>
                  <a:pt x="227619" y="419929"/>
                </a:lnTo>
                <a:lnTo>
                  <a:pt x="276953" y="409943"/>
                </a:lnTo>
                <a:lnTo>
                  <a:pt x="321287" y="389218"/>
                </a:lnTo>
                <a:lnTo>
                  <a:pt x="359187" y="359187"/>
                </a:lnTo>
                <a:lnTo>
                  <a:pt x="389218" y="321287"/>
                </a:lnTo>
                <a:lnTo>
                  <a:pt x="409943" y="276953"/>
                </a:lnTo>
                <a:lnTo>
                  <a:pt x="419929" y="227619"/>
                </a:lnTo>
                <a:lnTo>
                  <a:pt x="420623" y="210311"/>
                </a:lnTo>
                <a:close/>
              </a:path>
            </a:pathLst>
          </a:custGeom>
          <a:solidFill>
            <a:srgbClr val="FFFFFF"/>
          </a:solidFill>
        </p:spPr>
        <p:txBody>
          <a:bodyPr lIns="0" tIns="0" rIns="0" bIns="0"/>
          <a:lstStyle/>
          <a:p>
            <a:pPr>
              <a:defRPr/>
            </a:pPr>
            <a:endParaRPr sz="2052"/>
          </a:p>
        </p:txBody>
      </p:sp>
      <p:sp>
        <p:nvSpPr>
          <p:cNvPr id="13" name="object 13"/>
          <p:cNvSpPr txBox="1">
            <a:spLocks noGrp="1"/>
          </p:cNvSpPr>
          <p:nvPr>
            <p:ph type="title"/>
          </p:nvPr>
        </p:nvSpPr>
        <p:spPr>
          <a:xfrm>
            <a:off x="1042988" y="598488"/>
            <a:ext cx="7058025" cy="750887"/>
          </a:xfrm>
        </p:spPr>
        <p:txBody>
          <a:bodyPr lIns="0" tIns="181515" rIns="0" bIns="0" rtlCol="0">
            <a:spAutoFit/>
          </a:bodyPr>
          <a:lstStyle/>
          <a:p>
            <a:pPr eaLnBrk="1" hangingPunct="1">
              <a:defRPr/>
            </a:pPr>
            <a:r>
              <a:rPr lang="en-US" sz="4104" spc="-56" dirty="0">
                <a:cs typeface="Calibri"/>
              </a:rPr>
              <a:t>Recurrent Neural Networks</a:t>
            </a:r>
            <a:endParaRPr sz="4104" spc="-18" dirty="0"/>
          </a:p>
        </p:txBody>
      </p:sp>
      <p:sp>
        <p:nvSpPr>
          <p:cNvPr id="14" name="object 14"/>
          <p:cNvSpPr/>
          <p:nvPr/>
        </p:nvSpPr>
        <p:spPr>
          <a:xfrm>
            <a:off x="5575299" y="1800225"/>
            <a:ext cx="3035301" cy="3908425"/>
          </a:xfrm>
          <a:custGeom>
            <a:avLst/>
            <a:gdLst/>
            <a:ahLst/>
            <a:cxnLst/>
            <a:rect l="l" t="t" r="r" b="b"/>
            <a:pathLst>
              <a:path w="8503920" h="4572000">
                <a:moveTo>
                  <a:pt x="0" y="0"/>
                </a:moveTo>
                <a:lnTo>
                  <a:pt x="0" y="4572000"/>
                </a:lnTo>
                <a:lnTo>
                  <a:pt x="8503919" y="4572000"/>
                </a:lnTo>
                <a:lnTo>
                  <a:pt x="8503919" y="0"/>
                </a:lnTo>
                <a:lnTo>
                  <a:pt x="0" y="0"/>
                </a:lnTo>
                <a:close/>
              </a:path>
            </a:pathLst>
          </a:custGeom>
          <a:solidFill>
            <a:srgbClr val="FFFFFF"/>
          </a:solidFill>
        </p:spPr>
        <p:txBody>
          <a:bodyPr lIns="0" tIns="0" rIns="0" bIns="0"/>
          <a:lstStyle/>
          <a:p>
            <a:pPr>
              <a:defRPr/>
            </a:pPr>
            <a:r>
              <a:rPr lang="en-US" sz="2052" dirty="0" err="1"/>
              <a:t>h</a:t>
            </a:r>
            <a:r>
              <a:rPr lang="en-US" sz="2052" baseline="-25000" dirty="0" err="1"/>
              <a:t>t</a:t>
            </a:r>
            <a:r>
              <a:rPr lang="en-US" sz="2052" dirty="0"/>
              <a:t>=</a:t>
            </a:r>
            <a:r>
              <a:rPr lang="en-US" sz="2052" dirty="0" err="1">
                <a:latin typeface="Symbol" charset="2"/>
                <a:ea typeface="Symbol" charset="2"/>
                <a:cs typeface="Symbol" charset="2"/>
              </a:rPr>
              <a:t>s</a:t>
            </a:r>
            <a:r>
              <a:rPr lang="en-US" sz="2052" baseline="-25000" dirty="0" err="1"/>
              <a:t>h</a:t>
            </a:r>
            <a:r>
              <a:rPr lang="en-US" sz="2052" dirty="0"/>
              <a:t>(</a:t>
            </a:r>
            <a:r>
              <a:rPr lang="en-US" sz="2052" dirty="0" err="1"/>
              <a:t>W</a:t>
            </a:r>
            <a:r>
              <a:rPr lang="en-US" sz="2052" baseline="-25000" dirty="0" err="1"/>
              <a:t>h</a:t>
            </a:r>
            <a:r>
              <a:rPr lang="en-US" sz="2052" dirty="0" err="1"/>
              <a:t>x</a:t>
            </a:r>
            <a:r>
              <a:rPr lang="en-US" sz="2052" baseline="-25000" dirty="0" err="1"/>
              <a:t>t</a:t>
            </a:r>
            <a:r>
              <a:rPr lang="en-US" sz="2052" dirty="0" err="1"/>
              <a:t>+U</a:t>
            </a:r>
            <a:r>
              <a:rPr lang="en-US" sz="2052" baseline="-25000" dirty="0" err="1"/>
              <a:t>h</a:t>
            </a:r>
            <a:r>
              <a:rPr lang="en-US" sz="2052" dirty="0" err="1"/>
              <a:t>h</a:t>
            </a:r>
            <a:r>
              <a:rPr lang="en-US" sz="2052" baseline="-25000" dirty="0" err="1"/>
              <a:t>t</a:t>
            </a:r>
            <a:r>
              <a:rPr lang="en-US" sz="2052" baseline="-25000" dirty="0"/>
              <a:t>—1</a:t>
            </a:r>
            <a:r>
              <a:rPr lang="en-US" sz="2052" dirty="0"/>
              <a:t>+b</a:t>
            </a:r>
            <a:r>
              <a:rPr lang="en-US" sz="2052" baseline="-25000" dirty="0"/>
              <a:t>h</a:t>
            </a:r>
            <a:r>
              <a:rPr lang="en-US" sz="2052" dirty="0"/>
              <a:t>)</a:t>
            </a:r>
          </a:p>
          <a:p>
            <a:pPr>
              <a:defRPr/>
            </a:pPr>
            <a:r>
              <a:rPr lang="en-US" sz="2052" dirty="0" err="1"/>
              <a:t>y</a:t>
            </a:r>
            <a:r>
              <a:rPr lang="en-US" sz="2052" baseline="-25000" dirty="0" err="1"/>
              <a:t>t</a:t>
            </a:r>
            <a:r>
              <a:rPr lang="en-US" sz="2052" dirty="0"/>
              <a:t>=</a:t>
            </a:r>
            <a:r>
              <a:rPr lang="en-US" sz="2052" dirty="0" err="1">
                <a:latin typeface="Symbol" charset="2"/>
                <a:ea typeface="Symbol" charset="2"/>
                <a:cs typeface="Symbol" charset="2"/>
              </a:rPr>
              <a:t>s</a:t>
            </a:r>
            <a:r>
              <a:rPr lang="en-US" baseline="-25000" dirty="0" err="1"/>
              <a:t>y</a:t>
            </a:r>
            <a:r>
              <a:rPr lang="en-US" sz="2052" dirty="0"/>
              <a:t>(</a:t>
            </a:r>
            <a:r>
              <a:rPr lang="en-US" sz="2052" dirty="0" err="1"/>
              <a:t>W</a:t>
            </a:r>
            <a:r>
              <a:rPr lang="en-US" sz="2052" baseline="-25000" dirty="0" err="1"/>
              <a:t>y</a:t>
            </a:r>
            <a:r>
              <a:rPr lang="en-US" sz="2052" dirty="0" err="1"/>
              <a:t>h</a:t>
            </a:r>
            <a:r>
              <a:rPr lang="en-US" sz="2052" baseline="-25000" dirty="0" err="1"/>
              <a:t>t</a:t>
            </a:r>
            <a:r>
              <a:rPr lang="en-US" sz="2052" dirty="0" err="1"/>
              <a:t>+b</a:t>
            </a:r>
            <a:r>
              <a:rPr lang="en-US" sz="2052" baseline="-25000" dirty="0" err="1"/>
              <a:t>y</a:t>
            </a:r>
            <a:r>
              <a:rPr lang="en-US" sz="2052" dirty="0"/>
              <a:t>)</a:t>
            </a:r>
          </a:p>
          <a:p>
            <a:pPr>
              <a:defRPr/>
            </a:pPr>
            <a:endParaRPr lang="en-US" sz="2052" dirty="0"/>
          </a:p>
          <a:p>
            <a:pPr>
              <a:defRPr/>
            </a:pPr>
            <a:r>
              <a:rPr lang="en-US" sz="2052" dirty="0" err="1"/>
              <a:t>x</a:t>
            </a:r>
            <a:r>
              <a:rPr lang="en-US" sz="2052" baseline="-25000" dirty="0" err="1"/>
              <a:t>t</a:t>
            </a:r>
            <a:r>
              <a:rPr lang="en-US" sz="2052" dirty="0"/>
              <a:t>: input vector</a:t>
            </a:r>
          </a:p>
          <a:p>
            <a:pPr>
              <a:defRPr/>
            </a:pPr>
            <a:r>
              <a:rPr lang="en-US" sz="2052" dirty="0" err="1"/>
              <a:t>h</a:t>
            </a:r>
            <a:r>
              <a:rPr lang="en-US" sz="2052" baseline="-25000" dirty="0" err="1"/>
              <a:t>t</a:t>
            </a:r>
            <a:r>
              <a:rPr lang="en-US" sz="2052" dirty="0"/>
              <a:t>: hidden layer vector</a:t>
            </a:r>
          </a:p>
          <a:p>
            <a:pPr>
              <a:defRPr/>
            </a:pPr>
            <a:r>
              <a:rPr lang="en-US" sz="2052" dirty="0" err="1"/>
              <a:t>y</a:t>
            </a:r>
            <a:r>
              <a:rPr lang="en-US" sz="2052" baseline="-25000" dirty="0" err="1"/>
              <a:t>t</a:t>
            </a:r>
            <a:r>
              <a:rPr lang="en-US" sz="2052" dirty="0"/>
              <a:t>: output vector</a:t>
            </a:r>
          </a:p>
          <a:p>
            <a:pPr>
              <a:defRPr/>
            </a:pPr>
            <a:endParaRPr lang="en-US" sz="2052" dirty="0"/>
          </a:p>
          <a:p>
            <a:pPr>
              <a:defRPr/>
            </a:pPr>
            <a:r>
              <a:rPr lang="en-US" sz="2052" dirty="0"/>
              <a:t>W,U, b: parameter matrices</a:t>
            </a:r>
          </a:p>
          <a:p>
            <a:pPr>
              <a:defRPr/>
            </a:pPr>
            <a:endParaRPr lang="en-US" sz="2052" dirty="0"/>
          </a:p>
          <a:p>
            <a:pPr>
              <a:defRPr/>
            </a:pPr>
            <a:r>
              <a:rPr lang="en-US" sz="2052" dirty="0" err="1">
                <a:latin typeface="Symbol" charset="2"/>
                <a:ea typeface="Symbol" charset="2"/>
                <a:cs typeface="Symbol" charset="2"/>
              </a:rPr>
              <a:t>s</a:t>
            </a:r>
            <a:r>
              <a:rPr lang="en-US" sz="2052" baseline="-25000" dirty="0" err="1"/>
              <a:t>h</a:t>
            </a:r>
            <a:r>
              <a:rPr lang="en-US" sz="2052" dirty="0" err="1"/>
              <a:t>,</a:t>
            </a:r>
            <a:r>
              <a:rPr lang="en-US" sz="2052" dirty="0" err="1">
                <a:latin typeface="Symbol" charset="2"/>
                <a:ea typeface="Symbol" charset="2"/>
                <a:cs typeface="Symbol" charset="2"/>
              </a:rPr>
              <a:t>s</a:t>
            </a:r>
            <a:r>
              <a:rPr lang="en-US" sz="2052" baseline="-25000" dirty="0" err="1"/>
              <a:t>y</a:t>
            </a:r>
            <a:r>
              <a:rPr lang="en-US" sz="2052" dirty="0"/>
              <a:t>: nonlinearities</a:t>
            </a:r>
            <a:endParaRPr sz="2052" dirty="0"/>
          </a:p>
        </p:txBody>
      </p:sp>
      <p:sp>
        <p:nvSpPr>
          <p:cNvPr id="25" name="Footer Placeholder 3"/>
          <p:cNvSpPr>
            <a:spLocks noGrp="1"/>
          </p:cNvSpPr>
          <p:nvPr>
            <p:ph type="ftr" sz="quarter" idx="11"/>
          </p:nvPr>
        </p:nvSpPr>
        <p:spPr/>
        <p:txBody>
          <a:bodyPr/>
          <a:lstStyle/>
          <a:p>
            <a:pPr>
              <a:defRPr/>
            </a:pPr>
            <a:r>
              <a:rPr lang="en-US"/>
              <a:t>CNEL, University of Florida, University of Florida</a:t>
            </a:r>
          </a:p>
        </p:txBody>
      </p:sp>
      <p:pic>
        <p:nvPicPr>
          <p:cNvPr id="6" name="Picture 5"/>
          <p:cNvPicPr>
            <a:picLocks noChangeAspect="1"/>
          </p:cNvPicPr>
          <p:nvPr/>
        </p:nvPicPr>
        <p:blipFill>
          <a:blip r:embed="rId3"/>
          <a:stretch>
            <a:fillRect/>
          </a:stretch>
        </p:blipFill>
        <p:spPr>
          <a:xfrm>
            <a:off x="1023938" y="1354137"/>
            <a:ext cx="3884062" cy="42989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35"/>
          <p:cNvSpPr>
            <a:spLocks noGrp="1" noChangeArrowheads="1"/>
          </p:cNvSpPr>
          <p:nvPr>
            <p:ph type="title"/>
          </p:nvPr>
        </p:nvSpPr>
        <p:spPr>
          <a:xfrm>
            <a:off x="423863" y="381000"/>
            <a:ext cx="8415337" cy="1143000"/>
          </a:xfrm>
        </p:spPr>
        <p:txBody>
          <a:bodyPr/>
          <a:lstStyle/>
          <a:p>
            <a:pPr eaLnBrk="1" hangingPunct="1"/>
            <a:r>
              <a:rPr lang="en-US" altLang="x-none"/>
              <a:t>Model Based Machine Learning Fundamentals</a:t>
            </a:r>
            <a:br>
              <a:rPr lang="en-US" altLang="x-none"/>
            </a:br>
            <a:r>
              <a:rPr lang="en-US" altLang="x-none"/>
              <a:t> </a:t>
            </a:r>
          </a:p>
        </p:txBody>
      </p:sp>
      <p:sp>
        <p:nvSpPr>
          <p:cNvPr id="3079" name="Rectangle 36"/>
          <p:cNvSpPr>
            <a:spLocks noGrp="1" noRot="1" noChangeAspect="1" noMove="1" noResize="1" noEditPoints="1" noAdjustHandles="1" noChangeArrowheads="1" noChangeShapeType="1" noTextEdit="1"/>
          </p:cNvSpPr>
          <p:nvPr>
            <p:ph type="body" sz="half" idx="1"/>
          </p:nvPr>
        </p:nvSpPr>
        <p:spPr>
          <a:xfrm>
            <a:off x="1019175" y="1350963"/>
            <a:ext cx="7872413" cy="4312858"/>
          </a:xfrm>
          <a:blipFill rotWithShape="0">
            <a:blip r:embed="rId4"/>
            <a:stretch>
              <a:fillRect l="-697" t="-2687" r="-232"/>
            </a:stretch>
          </a:blipFill>
          <a:extLst/>
        </p:spPr>
        <p:txBody>
          <a:bodyPr/>
          <a:lstStyle/>
          <a:p>
            <a:pPr>
              <a:defRPr/>
            </a:pPr>
            <a:r>
              <a:rPr lang="en-US">
                <a:noFill/>
              </a:rPr>
              <a:t> </a:t>
            </a:r>
          </a:p>
        </p:txBody>
      </p:sp>
      <p:graphicFrame>
        <p:nvGraphicFramePr>
          <p:cNvPr id="70659" name="Object 46"/>
          <p:cNvGraphicFramePr>
            <a:graphicFrameLocks noGrp="1" noChangeAspect="1"/>
          </p:cNvGraphicFramePr>
          <p:nvPr>
            <p:ph sz="quarter" idx="3"/>
          </p:nvPr>
        </p:nvGraphicFramePr>
        <p:xfrm>
          <a:off x="3937000" y="2384425"/>
          <a:ext cx="1585913" cy="400050"/>
        </p:xfrm>
        <a:graphic>
          <a:graphicData uri="http://schemas.openxmlformats.org/presentationml/2006/ole">
            <mc:AlternateContent xmlns:mc="http://schemas.openxmlformats.org/markup-compatibility/2006">
              <mc:Choice xmlns:v="urn:schemas-microsoft-com:vml" Requires="v">
                <p:oleObj spid="_x0000_s70741" name="Equation" r:id="rId5" imgW="1409088" imgH="355446" progId="Equation.3">
                  <p:embed/>
                </p:oleObj>
              </mc:Choice>
              <mc:Fallback>
                <p:oleObj name="Equation" r:id="rId5" imgW="1409088" imgH="355446" progId="Equation.3">
                  <p:embed/>
                  <p:pic>
                    <p:nvPicPr>
                      <p:cNvPr id="0" name="Object 4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7000" y="2384425"/>
                        <a:ext cx="1585913"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70660" name="Text Box 5"/>
          <p:cNvSpPr txBox="1">
            <a:spLocks noChangeArrowheads="1"/>
          </p:cNvSpPr>
          <p:nvPr/>
        </p:nvSpPr>
        <p:spPr bwMode="auto">
          <a:xfrm>
            <a:off x="3990975" y="4152900"/>
            <a:ext cx="1119188" cy="655638"/>
          </a:xfrm>
          <a:prstGeom prst="rect">
            <a:avLst/>
          </a:prstGeom>
          <a:noFill/>
          <a:ln w="25400">
            <a:solidFill>
              <a:srgbClr val="66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hangingPunct="1">
              <a:spcBef>
                <a:spcPct val="20000"/>
              </a:spcBef>
            </a:pPr>
            <a:r>
              <a:rPr lang="en-US" altLang="x-none" sz="1600">
                <a:solidFill>
                  <a:schemeClr val="tx2"/>
                </a:solidFill>
                <a:latin typeface="Arial" charset="0"/>
              </a:rPr>
              <a:t>Cost </a:t>
            </a:r>
          </a:p>
          <a:p>
            <a:pPr algn="ctr" eaLnBrk="1" hangingPunct="1">
              <a:spcBef>
                <a:spcPct val="20000"/>
              </a:spcBef>
            </a:pPr>
            <a:r>
              <a:rPr lang="en-US" altLang="x-none" sz="1600">
                <a:solidFill>
                  <a:schemeClr val="tx2"/>
                </a:solidFill>
                <a:latin typeface="Arial" charset="0"/>
              </a:rPr>
              <a:t>J=E[e</a:t>
            </a:r>
            <a:r>
              <a:rPr lang="en-US" altLang="x-none" sz="1600" baseline="30000">
                <a:solidFill>
                  <a:schemeClr val="tx2"/>
                </a:solidFill>
                <a:latin typeface="Arial" charset="0"/>
              </a:rPr>
              <a:t>2</a:t>
            </a:r>
            <a:r>
              <a:rPr lang="en-US" altLang="x-none" sz="1600">
                <a:solidFill>
                  <a:schemeClr val="tx2"/>
                </a:solidFill>
                <a:latin typeface="Arial" charset="0"/>
              </a:rPr>
              <a:t>(n)]</a:t>
            </a:r>
          </a:p>
        </p:txBody>
      </p:sp>
      <p:sp>
        <p:nvSpPr>
          <p:cNvPr id="70661" name="Text Box 6"/>
          <p:cNvSpPr txBox="1">
            <a:spLocks noChangeArrowheads="1"/>
          </p:cNvSpPr>
          <p:nvPr/>
        </p:nvSpPr>
        <p:spPr bwMode="auto">
          <a:xfrm>
            <a:off x="4359275" y="2955925"/>
            <a:ext cx="998538" cy="655638"/>
          </a:xfrm>
          <a:prstGeom prst="rect">
            <a:avLst/>
          </a:prstGeom>
          <a:noFill/>
          <a:ln w="25400">
            <a:solidFill>
              <a:srgbClr val="6633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hangingPunct="1">
              <a:spcBef>
                <a:spcPct val="20000"/>
              </a:spcBef>
            </a:pPr>
            <a:r>
              <a:rPr lang="en-US" altLang="x-none" sz="1600">
                <a:solidFill>
                  <a:schemeClr val="tx2"/>
                </a:solidFill>
                <a:latin typeface="Arial" charset="0"/>
              </a:rPr>
              <a:t>Adaptive</a:t>
            </a:r>
          </a:p>
          <a:p>
            <a:pPr algn="ctr" eaLnBrk="1" hangingPunct="1">
              <a:spcBef>
                <a:spcPct val="20000"/>
              </a:spcBef>
            </a:pPr>
            <a:r>
              <a:rPr lang="en-US" altLang="x-none" sz="1600">
                <a:solidFill>
                  <a:schemeClr val="tx2"/>
                </a:solidFill>
                <a:latin typeface="Arial" charset="0"/>
              </a:rPr>
              <a:t>System</a:t>
            </a:r>
          </a:p>
        </p:txBody>
      </p:sp>
      <p:sp>
        <p:nvSpPr>
          <p:cNvPr id="70662" name="Line 11"/>
          <p:cNvSpPr>
            <a:spLocks noChangeShapeType="1"/>
          </p:cNvSpPr>
          <p:nvPr/>
        </p:nvSpPr>
        <p:spPr bwMode="auto">
          <a:xfrm>
            <a:off x="5349875" y="3276600"/>
            <a:ext cx="782638" cy="0"/>
          </a:xfrm>
          <a:prstGeom prst="line">
            <a:avLst/>
          </a:prstGeom>
          <a:noFill/>
          <a:ln w="25400">
            <a:solidFill>
              <a:srgbClr val="66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0663" name="Line 13"/>
          <p:cNvSpPr>
            <a:spLocks noChangeShapeType="1"/>
          </p:cNvSpPr>
          <p:nvPr/>
        </p:nvSpPr>
        <p:spPr bwMode="auto">
          <a:xfrm>
            <a:off x="3154363" y="3281363"/>
            <a:ext cx="1214437" cy="0"/>
          </a:xfrm>
          <a:prstGeom prst="line">
            <a:avLst/>
          </a:prstGeom>
          <a:noFill/>
          <a:ln w="25400">
            <a:solidFill>
              <a:srgbClr val="66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0664" name="Text Box 14"/>
          <p:cNvSpPr txBox="1">
            <a:spLocks noChangeArrowheads="1"/>
          </p:cNvSpPr>
          <p:nvPr/>
        </p:nvSpPr>
        <p:spPr bwMode="auto">
          <a:xfrm>
            <a:off x="2998788" y="29416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hangingPunct="1">
              <a:spcBef>
                <a:spcPct val="20000"/>
              </a:spcBef>
            </a:pPr>
            <a:r>
              <a:rPr lang="en-US" altLang="x-none" sz="1600">
                <a:latin typeface="Arial" charset="0"/>
              </a:rPr>
              <a:t>Data u(n)</a:t>
            </a:r>
          </a:p>
        </p:txBody>
      </p:sp>
      <p:sp>
        <p:nvSpPr>
          <p:cNvPr id="70665" name="Text Box 27"/>
          <p:cNvSpPr txBox="1">
            <a:spLocks noChangeArrowheads="1"/>
          </p:cNvSpPr>
          <p:nvPr/>
        </p:nvSpPr>
        <p:spPr bwMode="auto">
          <a:xfrm>
            <a:off x="5357813" y="3390900"/>
            <a:ext cx="795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hangingPunct="1">
              <a:spcBef>
                <a:spcPct val="20000"/>
              </a:spcBef>
            </a:pPr>
            <a:r>
              <a:rPr lang="en-US" altLang="x-none" sz="1600">
                <a:latin typeface="Arial" charset="0"/>
              </a:rPr>
              <a:t>Output</a:t>
            </a:r>
          </a:p>
        </p:txBody>
      </p:sp>
      <p:sp>
        <p:nvSpPr>
          <p:cNvPr id="70666" name="Line 28"/>
          <p:cNvSpPr>
            <a:spLocks noChangeShapeType="1"/>
          </p:cNvSpPr>
          <p:nvPr/>
        </p:nvSpPr>
        <p:spPr bwMode="auto">
          <a:xfrm>
            <a:off x="6680200" y="3257550"/>
            <a:ext cx="0" cy="1219200"/>
          </a:xfrm>
          <a:prstGeom prst="line">
            <a:avLst/>
          </a:prstGeom>
          <a:noFill/>
          <a:ln w="25400">
            <a:solidFill>
              <a:srgbClr val="66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67" name="Line 29"/>
          <p:cNvSpPr>
            <a:spLocks noChangeShapeType="1"/>
          </p:cNvSpPr>
          <p:nvPr/>
        </p:nvSpPr>
        <p:spPr bwMode="auto">
          <a:xfrm flipH="1">
            <a:off x="5145088" y="4489450"/>
            <a:ext cx="1495425" cy="0"/>
          </a:xfrm>
          <a:prstGeom prst="line">
            <a:avLst/>
          </a:prstGeom>
          <a:noFill/>
          <a:ln w="25400">
            <a:solidFill>
              <a:srgbClr val="66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668" name="Line 30"/>
          <p:cNvSpPr>
            <a:spLocks noChangeShapeType="1"/>
          </p:cNvSpPr>
          <p:nvPr/>
        </p:nvSpPr>
        <p:spPr bwMode="auto">
          <a:xfrm>
            <a:off x="3392488" y="3282950"/>
            <a:ext cx="0" cy="1219200"/>
          </a:xfrm>
          <a:prstGeom prst="line">
            <a:avLst/>
          </a:prstGeom>
          <a:noFill/>
          <a:ln w="25400">
            <a:solidFill>
              <a:srgbClr val="66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69" name="Line 31"/>
          <p:cNvSpPr>
            <a:spLocks noChangeShapeType="1"/>
          </p:cNvSpPr>
          <p:nvPr/>
        </p:nvSpPr>
        <p:spPr bwMode="auto">
          <a:xfrm>
            <a:off x="3379788" y="4502150"/>
            <a:ext cx="546100" cy="0"/>
          </a:xfrm>
          <a:prstGeom prst="line">
            <a:avLst/>
          </a:prstGeom>
          <a:noFill/>
          <a:ln w="25400">
            <a:solidFill>
              <a:srgbClr val="6633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670" name="Line 32"/>
          <p:cNvSpPr>
            <a:spLocks noChangeShapeType="1"/>
          </p:cNvSpPr>
          <p:nvPr/>
        </p:nvSpPr>
        <p:spPr bwMode="auto">
          <a:xfrm flipV="1">
            <a:off x="4560888" y="2800350"/>
            <a:ext cx="660400" cy="10414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671" name="Line 33"/>
          <p:cNvSpPr>
            <a:spLocks noChangeShapeType="1"/>
          </p:cNvSpPr>
          <p:nvPr/>
        </p:nvSpPr>
        <p:spPr bwMode="auto">
          <a:xfrm flipV="1">
            <a:off x="4560888" y="3841750"/>
            <a:ext cx="0" cy="3175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2" name="Line 38"/>
          <p:cNvSpPr>
            <a:spLocks noChangeShapeType="1"/>
          </p:cNvSpPr>
          <p:nvPr/>
        </p:nvSpPr>
        <p:spPr bwMode="auto">
          <a:xfrm>
            <a:off x="6270625" y="2168525"/>
            <a:ext cx="0" cy="927100"/>
          </a:xfrm>
          <a:prstGeom prst="line">
            <a:avLst/>
          </a:prstGeom>
          <a:noFill/>
          <a:ln w="28575">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673" name="Text Box 39"/>
          <p:cNvSpPr txBox="1">
            <a:spLocks noChangeArrowheads="1"/>
          </p:cNvSpPr>
          <p:nvPr/>
        </p:nvSpPr>
        <p:spPr bwMode="auto">
          <a:xfrm>
            <a:off x="6465888" y="19240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600">
                <a:latin typeface="Arial" charset="0"/>
              </a:rPr>
              <a:t>Data d(n)</a:t>
            </a:r>
          </a:p>
        </p:txBody>
      </p:sp>
      <p:sp>
        <p:nvSpPr>
          <p:cNvPr id="70674" name="Oval 40"/>
          <p:cNvSpPr>
            <a:spLocks noChangeArrowheads="1"/>
          </p:cNvSpPr>
          <p:nvPr/>
        </p:nvSpPr>
        <p:spPr bwMode="auto">
          <a:xfrm>
            <a:off x="6100763" y="3055938"/>
            <a:ext cx="325437" cy="314325"/>
          </a:xfrm>
          <a:prstGeom prst="ellipse">
            <a:avLst/>
          </a:prstGeom>
          <a:solidFill>
            <a:schemeClr val="accent1"/>
          </a:solidFill>
          <a:ln w="9525">
            <a:solidFill>
              <a:schemeClr val="hlink"/>
            </a:solidFill>
            <a:round/>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endParaRPr lang="x-none" altLang="x-none"/>
          </a:p>
        </p:txBody>
      </p:sp>
      <p:sp>
        <p:nvSpPr>
          <p:cNvPr id="70675" name="Line 41"/>
          <p:cNvSpPr>
            <a:spLocks noChangeShapeType="1"/>
          </p:cNvSpPr>
          <p:nvPr/>
        </p:nvSpPr>
        <p:spPr bwMode="auto">
          <a:xfrm>
            <a:off x="6465888" y="3240088"/>
            <a:ext cx="2222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76" name="Text Box 42"/>
          <p:cNvSpPr txBox="1">
            <a:spLocks noChangeArrowheads="1"/>
          </p:cNvSpPr>
          <p:nvPr/>
        </p:nvSpPr>
        <p:spPr bwMode="auto">
          <a:xfrm>
            <a:off x="6808788" y="3209925"/>
            <a:ext cx="19732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600">
                <a:latin typeface="Arial" charset="0"/>
              </a:rPr>
              <a:t>Error e(n)=d(n)-y(n)</a:t>
            </a:r>
          </a:p>
        </p:txBody>
      </p:sp>
      <p:graphicFrame>
        <p:nvGraphicFramePr>
          <p:cNvPr id="70677" name="Object 48"/>
          <p:cNvGraphicFramePr>
            <a:graphicFrameLocks noChangeAspect="1"/>
          </p:cNvGraphicFramePr>
          <p:nvPr/>
        </p:nvGraphicFramePr>
        <p:xfrm>
          <a:off x="1289050" y="5773738"/>
          <a:ext cx="3333750" cy="804862"/>
        </p:xfrm>
        <a:graphic>
          <a:graphicData uri="http://schemas.openxmlformats.org/presentationml/2006/ole">
            <mc:AlternateContent xmlns:mc="http://schemas.openxmlformats.org/markup-compatibility/2006">
              <mc:Choice xmlns:v="urn:schemas-microsoft-com:vml" Requires="v">
                <p:oleObj spid="_x0000_s70742" name="Equation" r:id="rId7" imgW="2946400" imgH="711200" progId="Equation.3">
                  <p:embed/>
                </p:oleObj>
              </mc:Choice>
              <mc:Fallback>
                <p:oleObj name="Equation" r:id="rId7" imgW="2946400" imgH="711200" progId="Equation.3">
                  <p:embed/>
                  <p:pic>
                    <p:nvPicPr>
                      <p:cNvPr id="0" name="Object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9050" y="5773738"/>
                        <a:ext cx="3333750" cy="804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70678" name="Object 49"/>
          <p:cNvGraphicFramePr>
            <a:graphicFrameLocks noChangeAspect="1"/>
          </p:cNvGraphicFramePr>
          <p:nvPr/>
        </p:nvGraphicFramePr>
        <p:xfrm>
          <a:off x="5214938" y="5797550"/>
          <a:ext cx="3421062" cy="333375"/>
        </p:xfrm>
        <a:graphic>
          <a:graphicData uri="http://schemas.openxmlformats.org/presentationml/2006/ole">
            <mc:AlternateContent xmlns:mc="http://schemas.openxmlformats.org/markup-compatibility/2006">
              <mc:Choice xmlns:v="urn:schemas-microsoft-com:vml" Requires="v">
                <p:oleObj spid="_x0000_s70743" name="Equation" r:id="rId9" imgW="2476500" imgH="241300" progId="Equation.3">
                  <p:embed/>
                </p:oleObj>
              </mc:Choice>
              <mc:Fallback>
                <p:oleObj name="Equation" r:id="rId9" imgW="2476500" imgH="241300" progId="Equation.3">
                  <p:embed/>
                  <p:pic>
                    <p:nvPicPr>
                      <p:cNvPr id="0" name="Object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4938" y="5797550"/>
                        <a:ext cx="3421062"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70679" name="Text Box 39"/>
          <p:cNvSpPr txBox="1">
            <a:spLocks noChangeArrowheads="1"/>
          </p:cNvSpPr>
          <p:nvPr/>
        </p:nvSpPr>
        <p:spPr bwMode="auto">
          <a:xfrm>
            <a:off x="5389563" y="2919413"/>
            <a:ext cx="5969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x-none" sz="1600">
                <a:latin typeface="Arial" charset="0"/>
              </a:rPr>
              <a:t> y(n)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5"/>
          <p:cNvSpPr>
            <a:spLocks noGrp="1" noChangeArrowheads="1"/>
          </p:cNvSpPr>
          <p:nvPr>
            <p:ph type="title"/>
          </p:nvPr>
        </p:nvSpPr>
        <p:spPr>
          <a:noFill/>
        </p:spPr>
        <p:txBody>
          <a:bodyPr/>
          <a:lstStyle/>
          <a:p>
            <a:pPr eaLnBrk="1" hangingPunct="1"/>
            <a:r>
              <a:rPr lang="en-US" altLang="ko-KR">
                <a:ea typeface="굴림" charset="-127"/>
              </a:rPr>
              <a:t>On-Line Learning for Linear Models</a:t>
            </a:r>
            <a:br>
              <a:rPr lang="en-US" altLang="ko-KR">
                <a:ea typeface="굴림" charset="-127"/>
              </a:rPr>
            </a:br>
            <a:endParaRPr lang="en-US" altLang="ko-KR">
              <a:ea typeface="굴림" charset="-127"/>
            </a:endParaRPr>
          </a:p>
        </p:txBody>
      </p:sp>
      <p:sp>
        <p:nvSpPr>
          <p:cNvPr id="72706" name="Rectangle 3"/>
          <p:cNvSpPr>
            <a:spLocks noGrp="1" noChangeArrowheads="1"/>
          </p:cNvSpPr>
          <p:nvPr>
            <p:ph type="body" sz="half" idx="1"/>
          </p:nvPr>
        </p:nvSpPr>
        <p:spPr>
          <a:xfrm>
            <a:off x="663575" y="1368425"/>
            <a:ext cx="8480425" cy="5360988"/>
          </a:xfrm>
        </p:spPr>
        <p:txBody>
          <a:bodyPr/>
          <a:lstStyle/>
          <a:p>
            <a:pPr eaLnBrk="1" hangingPunct="1"/>
            <a:r>
              <a:rPr lang="en-US" altLang="x-none" sz="2000" dirty="0"/>
              <a:t>Easiest technique is to search the performance surface </a:t>
            </a:r>
            <a:r>
              <a:rPr lang="en-US" altLang="x-none" sz="2000" i="1" dirty="0"/>
              <a:t>J</a:t>
            </a:r>
            <a:r>
              <a:rPr lang="en-US" altLang="x-none" sz="2000" dirty="0"/>
              <a:t> using </a:t>
            </a:r>
            <a:r>
              <a:rPr lang="en-US" altLang="x-none" sz="2000" b="1" dirty="0"/>
              <a:t>gradient descent learning </a:t>
            </a:r>
            <a:r>
              <a:rPr lang="en-US" altLang="x-none" sz="2000" dirty="0"/>
              <a:t>(batch).</a:t>
            </a:r>
          </a:p>
          <a:p>
            <a:pPr eaLnBrk="1" hangingPunct="1"/>
            <a:endParaRPr lang="en-US" altLang="x-none" sz="2000" dirty="0"/>
          </a:p>
          <a:p>
            <a:pPr eaLnBrk="1" hangingPunct="1"/>
            <a:endParaRPr lang="en-US" altLang="x-none" sz="2000" dirty="0"/>
          </a:p>
          <a:p>
            <a:pPr eaLnBrk="1" hangingPunct="1"/>
            <a:endParaRPr lang="en-US" altLang="x-none" sz="2000" dirty="0"/>
          </a:p>
          <a:p>
            <a:pPr eaLnBrk="1" hangingPunct="1"/>
            <a:endParaRPr lang="en-US" altLang="x-none" sz="2000" dirty="0"/>
          </a:p>
          <a:p>
            <a:pPr eaLnBrk="1" hangingPunct="1"/>
            <a:endParaRPr lang="en-US" altLang="x-none" sz="2000" dirty="0"/>
          </a:p>
          <a:p>
            <a:pPr eaLnBrk="1" hangingPunct="1"/>
            <a:r>
              <a:rPr lang="en-US" altLang="x-none" sz="2000" dirty="0"/>
              <a:t>Gradient descent learning has well known </a:t>
            </a:r>
            <a:r>
              <a:rPr lang="en-US" altLang="x-none" sz="2000" b="1" dirty="0"/>
              <a:t>compromise</a:t>
            </a:r>
            <a:r>
              <a:rPr lang="en-US" altLang="x-none" sz="2000" dirty="0"/>
              <a:t>s:</a:t>
            </a:r>
          </a:p>
          <a:p>
            <a:pPr lvl="1" eaLnBrk="1" hangingPunct="1"/>
            <a:r>
              <a:rPr lang="en-US" altLang="x-none" dirty="0" err="1"/>
              <a:t>Stepsize</a:t>
            </a:r>
            <a:r>
              <a:rPr lang="en-US" altLang="x-none" dirty="0"/>
              <a:t> </a:t>
            </a:r>
            <a:r>
              <a:rPr lang="en-US" altLang="x-none" dirty="0">
                <a:latin typeface="Symbol" charset="2"/>
              </a:rPr>
              <a:t>h</a:t>
            </a:r>
            <a:r>
              <a:rPr lang="en-US" altLang="x-none" dirty="0"/>
              <a:t> must be smaller than 1/</a:t>
            </a:r>
            <a:r>
              <a:rPr lang="en-US" altLang="x-none" dirty="0" err="1">
                <a:latin typeface="Symbol" charset="2"/>
              </a:rPr>
              <a:t>l</a:t>
            </a:r>
            <a:r>
              <a:rPr lang="en-US" altLang="x-none" dirty="0" err="1"/>
              <a:t>max</a:t>
            </a:r>
            <a:r>
              <a:rPr lang="en-US" altLang="x-none" dirty="0"/>
              <a:t> (of R) for convergence</a:t>
            </a:r>
          </a:p>
          <a:p>
            <a:pPr lvl="1" eaLnBrk="1" hangingPunct="1"/>
            <a:r>
              <a:rPr lang="en-US" altLang="x-none" dirty="0"/>
              <a:t>Speed of adaptation is controlled by </a:t>
            </a:r>
            <a:r>
              <a:rPr lang="en-US" altLang="x-none" dirty="0" err="1">
                <a:latin typeface="Symbol" charset="2"/>
              </a:rPr>
              <a:t>l</a:t>
            </a:r>
            <a:r>
              <a:rPr lang="en-US" altLang="x-none" dirty="0" err="1"/>
              <a:t>min</a:t>
            </a:r>
            <a:endParaRPr lang="en-US" altLang="x-none" dirty="0"/>
          </a:p>
          <a:p>
            <a:pPr lvl="1" eaLnBrk="1" hangingPunct="1"/>
            <a:r>
              <a:rPr lang="en-US" altLang="x-none" dirty="0"/>
              <a:t>So </a:t>
            </a:r>
            <a:r>
              <a:rPr lang="en-US" altLang="x-none" dirty="0">
                <a:solidFill>
                  <a:schemeClr val="hlink"/>
                </a:solidFill>
              </a:rPr>
              <a:t>eigenvalue spread of signal autocorrelation matrix controls speed of adaptation</a:t>
            </a:r>
          </a:p>
          <a:p>
            <a:pPr lvl="1" eaLnBrk="1" hangingPunct="1"/>
            <a:r>
              <a:rPr lang="en-US" altLang="x-none" dirty="0"/>
              <a:t>The </a:t>
            </a:r>
            <a:r>
              <a:rPr lang="en-US" altLang="x-none" dirty="0" err="1"/>
              <a:t>misadjustment</a:t>
            </a:r>
            <a:r>
              <a:rPr lang="en-US" altLang="x-none" dirty="0"/>
              <a:t> (penalty </a:t>
            </a:r>
            <a:r>
              <a:rPr lang="en-US" altLang="x-none" dirty="0" err="1"/>
              <a:t>w.r.t</a:t>
            </a:r>
            <a:r>
              <a:rPr lang="en-US" altLang="x-none" dirty="0"/>
              <a:t>. optimum error) is proportional to </a:t>
            </a:r>
            <a:r>
              <a:rPr lang="en-US" altLang="x-none" dirty="0" err="1"/>
              <a:t>stepsize</a:t>
            </a:r>
            <a:r>
              <a:rPr lang="en-US" altLang="x-none" dirty="0"/>
              <a:t>, so </a:t>
            </a:r>
            <a:r>
              <a:rPr lang="en-US" altLang="x-none" dirty="0">
                <a:solidFill>
                  <a:schemeClr val="hlink"/>
                </a:solidFill>
              </a:rPr>
              <a:t>fundamental compromise between adapting fast, and small </a:t>
            </a:r>
            <a:r>
              <a:rPr lang="en-US" altLang="x-none" dirty="0" err="1">
                <a:solidFill>
                  <a:schemeClr val="hlink"/>
                </a:solidFill>
              </a:rPr>
              <a:t>misadjustment</a:t>
            </a:r>
            <a:r>
              <a:rPr lang="en-US" altLang="x-none" dirty="0"/>
              <a:t>. </a:t>
            </a:r>
          </a:p>
          <a:p>
            <a:pPr lvl="1" eaLnBrk="1" hangingPunct="1"/>
            <a:endParaRPr lang="en-US" altLang="x-none" dirty="0"/>
          </a:p>
          <a:p>
            <a:pPr eaLnBrk="1" hangingPunct="1"/>
            <a:r>
              <a:rPr lang="en-US" altLang="x-none" dirty="0"/>
              <a:t>Use ADAM in practice that uses a clever adaptive </a:t>
            </a:r>
            <a:r>
              <a:rPr lang="en-US" altLang="x-none" dirty="0" err="1"/>
              <a:t>stepsize</a:t>
            </a:r>
            <a:r>
              <a:rPr lang="en-US" altLang="x-none" dirty="0"/>
              <a:t>. </a:t>
            </a:r>
          </a:p>
          <a:p>
            <a:pPr eaLnBrk="1" hangingPunct="1"/>
            <a:endParaRPr lang="en-US" altLang="x-none" sz="2000" dirty="0"/>
          </a:p>
        </p:txBody>
      </p:sp>
      <p:graphicFrame>
        <p:nvGraphicFramePr>
          <p:cNvPr id="72707" name="Object 23"/>
          <p:cNvGraphicFramePr>
            <a:graphicFrameLocks noGrp="1" noChangeAspect="1"/>
          </p:cNvGraphicFramePr>
          <p:nvPr>
            <p:ph sz="quarter" idx="2"/>
          </p:nvPr>
        </p:nvGraphicFramePr>
        <p:xfrm>
          <a:off x="1392238" y="2106613"/>
          <a:ext cx="1665287" cy="1606550"/>
        </p:xfrm>
        <a:graphic>
          <a:graphicData uri="http://schemas.openxmlformats.org/presentationml/2006/ole">
            <mc:AlternateContent xmlns:mc="http://schemas.openxmlformats.org/markup-compatibility/2006">
              <mc:Choice xmlns:v="urn:schemas-microsoft-com:vml" Requires="v">
                <p:oleObj spid="_x0000_s72752" name="Equation" r:id="rId4" imgW="1079032" imgH="1040948" progId="Equation.3">
                  <p:embed/>
                </p:oleObj>
              </mc:Choice>
              <mc:Fallback>
                <p:oleObj name="Equation" r:id="rId4" imgW="1079032" imgH="1040948" progId="Equation.3">
                  <p:embed/>
                  <p:pic>
                    <p:nvPicPr>
                      <p:cNvPr id="0" name="Object 2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238" y="2106613"/>
                        <a:ext cx="1665287"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2708" name="Object 29"/>
          <p:cNvGraphicFramePr>
            <a:graphicFrameLocks noGrp="1" noChangeAspect="1"/>
          </p:cNvGraphicFramePr>
          <p:nvPr>
            <p:ph sz="quarter" idx="3"/>
          </p:nvPr>
        </p:nvGraphicFramePr>
        <p:xfrm>
          <a:off x="3749675" y="2214563"/>
          <a:ext cx="1708150" cy="322262"/>
        </p:xfrm>
        <a:graphic>
          <a:graphicData uri="http://schemas.openxmlformats.org/presentationml/2006/ole">
            <mc:AlternateContent xmlns:mc="http://schemas.openxmlformats.org/markup-compatibility/2006">
              <mc:Choice xmlns:v="urn:schemas-microsoft-com:vml" Requires="v">
                <p:oleObj spid="_x0000_s72753" name="Equation" r:id="rId6" imgW="1345616" imgH="253890" progId="Equation.3">
                  <p:embed/>
                </p:oleObj>
              </mc:Choice>
              <mc:Fallback>
                <p:oleObj name="Equation" r:id="rId6" imgW="1345616" imgH="253890" progId="Equation.3">
                  <p:embed/>
                  <p:pic>
                    <p:nvPicPr>
                      <p:cNvPr id="0" name="Object 2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9675" y="2214563"/>
                        <a:ext cx="1708150" cy="322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pic>
        <p:nvPicPr>
          <p:cNvPr id="72709" name="Picture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43550" y="1517650"/>
            <a:ext cx="3600450"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8"/>
          <p:cNvSpPr>
            <a:spLocks noGrp="1" noChangeArrowheads="1"/>
          </p:cNvSpPr>
          <p:nvPr>
            <p:ph type="title"/>
          </p:nvPr>
        </p:nvSpPr>
        <p:spPr>
          <a:noFill/>
        </p:spPr>
        <p:txBody>
          <a:bodyPr/>
          <a:lstStyle/>
          <a:p>
            <a:pPr eaLnBrk="1" hangingPunct="1"/>
            <a:r>
              <a:rPr lang="en-US" altLang="ko-KR">
                <a:ea typeface="굴림" charset="-127"/>
              </a:rPr>
              <a:t>On-Line Learning for Linear/Nonlinear Filters</a:t>
            </a:r>
            <a:br>
              <a:rPr lang="en-US" altLang="ko-KR">
                <a:ea typeface="굴림" charset="-127"/>
              </a:rPr>
            </a:br>
            <a:endParaRPr lang="en-US" altLang="ko-KR">
              <a:ea typeface="굴림" charset="-127"/>
            </a:endParaRPr>
          </a:p>
        </p:txBody>
      </p:sp>
      <mc:AlternateContent xmlns:mc="http://schemas.openxmlformats.org/markup-compatibility/2006" xmlns:a14="http://schemas.microsoft.com/office/drawing/2010/main">
        <mc:Choice Requires="a14">
          <p:sp>
            <p:nvSpPr>
              <p:cNvPr id="64514" name="Rectangle 3"/>
              <p:cNvSpPr>
                <a:spLocks noGrp="1" noRot="1" noChangeAspect="1" noMove="1" noResize="1" noEditPoints="1" noAdjustHandles="1" noChangeArrowheads="1" noChangeShapeType="1" noTextEdit="1"/>
              </p:cNvSpPr>
              <p:nvPr>
                <p:ph type="body" sz="half" idx="1"/>
              </p:nvPr>
            </p:nvSpPr>
            <p:spPr>
              <a:xfrm>
                <a:off x="191069" y="1524000"/>
                <a:ext cx="8579869" cy="4113213"/>
              </a:xfrm>
              <a:blipFill rotWithShape="0">
                <a:blip r:embed="rId4"/>
                <a:stretch>
                  <a:fillRect l="-639" t="-1481" b="-5926"/>
                </a:stretch>
              </a:blipFill>
              <a:extLst/>
            </p:spPr>
            <p:txBody>
              <a:bodyPr bIns="0"/>
              <a:lstStyle/>
              <a:p>
                <a14:m>
                  <m:oMath xmlns:m="http://schemas.openxmlformats.org/officeDocument/2006/math">
                    <a:fld id="{65FA8E8B-952E-D24A-99D7-DDB62410AF86}" type="mathplaceholder">
                      <a:rPr lang="en-US" i="1" smtClean="0">
                        <a:noFill/>
                        <a:latin typeface="Cambria Math" charset="0"/>
                      </a:rPr>
                      <a:t>Type equation here.</a:t>
                    </a:fld>
                  </m:oMath>
                </a14:m>
                <a:r>
                  <a:rPr lang="en-US" dirty="0">
                    <a:noFill/>
                  </a:rPr>
                  <a:t> </a:t>
                </a:r>
              </a:p>
            </p:txBody>
          </p:sp>
        </mc:Choice>
        <mc:Fallback xmlns="">
          <p:sp>
            <p:nvSpPr>
              <p:cNvPr id="64514" name="Rectangle 3"/>
              <p:cNvSpPr>
                <a:spLocks noGrp="1" noRot="1" noChangeAspect="1" noMove="1" noResize="1" noEditPoints="1" noAdjustHandles="1" noChangeArrowheads="1" noChangeShapeType="1" noTextEdit="1"/>
              </p:cNvSpPr>
              <p:nvPr>
                <p:ph type="body" sz="half" idx="1"/>
              </p:nvPr>
            </p:nvSpPr>
            <p:spPr>
              <a:xfrm>
                <a:off x="191069" y="1524000"/>
                <a:ext cx="8579869" cy="4113213"/>
              </a:xfrm>
              <a:blipFill rotWithShape="0">
                <a:blip r:embed="rId5"/>
                <a:stretch>
                  <a:fillRect/>
                </a:stretch>
              </a:blipFill>
              <a:extLst/>
            </p:spPr>
            <p:txBody>
              <a:bodyPr/>
              <a:lstStyle/>
              <a:p>
                <a:r>
                  <a:rPr lang="en-US">
                    <a:noFill/>
                  </a:rPr>
                  <a:t> </a:t>
                </a:r>
              </a:p>
            </p:txBody>
          </p:sp>
        </mc:Fallback>
      </mc:AlternateContent>
      <p:graphicFrame>
        <p:nvGraphicFramePr>
          <p:cNvPr id="74755" name="Object 9"/>
          <p:cNvGraphicFramePr>
            <a:graphicFrameLocks noGrp="1" noChangeAspect="1"/>
          </p:cNvGraphicFramePr>
          <p:nvPr>
            <p:ph sz="quarter" idx="3"/>
          </p:nvPr>
        </p:nvGraphicFramePr>
        <p:xfrm>
          <a:off x="3722688" y="3392488"/>
          <a:ext cx="444500" cy="338137"/>
        </p:xfrm>
        <a:graphic>
          <a:graphicData uri="http://schemas.openxmlformats.org/presentationml/2006/ole">
            <mc:AlternateContent xmlns:mc="http://schemas.openxmlformats.org/markup-compatibility/2006">
              <mc:Choice xmlns:v="urn:schemas-microsoft-com:vml" Requires="v">
                <p:oleObj spid="_x0000_s74780" name="Equation" r:id="rId6" imgW="266469" imgH="203024" progId="Equation.3">
                  <p:embed/>
                </p:oleObj>
              </mc:Choice>
              <mc:Fallback>
                <p:oleObj name="Equation" r:id="rId6" imgW="266469" imgH="203024" progId="Equation.3">
                  <p:embed/>
                  <p:pic>
                    <p:nvPicPr>
                      <p:cNvPr id="0" name="Object 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2688" y="3392488"/>
                        <a:ext cx="444500"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pic>
        <p:nvPicPr>
          <p:cNvPr id="74756" name="Picture 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313613" y="4518025"/>
            <a:ext cx="1830387"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3"/>
          <p:cNvSpPr>
            <a:spLocks noGrp="1"/>
          </p:cNvSpPr>
          <p:nvPr>
            <p:ph type="ftr" sz="quarter" idx="11"/>
          </p:nvPr>
        </p:nvSpPr>
        <p:spPr/>
        <p:txBody>
          <a:bodyPr/>
          <a:lstStyle/>
          <a:p>
            <a:pPr>
              <a:defRPr/>
            </a:pPr>
            <a:r>
              <a:rPr lang="en-US"/>
              <a:t>CNEL, University of Florida, University of Florida</a:t>
            </a:r>
          </a:p>
        </p:txBody>
      </p:sp>
      <mc:AlternateContent xmlns:mc="http://schemas.openxmlformats.org/markup-compatibility/2006" xmlns:a14="http://schemas.microsoft.com/office/drawing/2010/main">
        <mc:Choice Requires="a14">
          <p:sp>
            <p:nvSpPr>
              <p:cNvPr id="2" name="TextBox 1"/>
              <p:cNvSpPr txBox="1"/>
              <p:nvPr/>
            </p:nvSpPr>
            <p:spPr>
              <a:xfrm>
                <a:off x="582445" y="5764717"/>
                <a:ext cx="5532605" cy="4828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r>
                        <a:rPr lang="en-US" b="0" i="1" smtClean="0">
                          <a:latin typeface="Cambria Math" charset="0"/>
                        </a:rPr>
                        <m:t>𝑛</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𝑤</m:t>
                          </m:r>
                        </m:e>
                        <m:sub>
                          <m:r>
                            <a:rPr lang="en-US" b="0" i="1" smtClean="0">
                              <a:latin typeface="Cambria Math" charset="0"/>
                            </a:rPr>
                            <m:t>𝑖</m:t>
                          </m:r>
                        </m:sub>
                      </m:sSub>
                      <m:r>
                        <a:rPr lang="en-US" b="0" i="1" smtClean="0">
                          <a:latin typeface="Cambria Math" charset="0"/>
                        </a:rPr>
                        <m:t>(</m:t>
                      </m:r>
                      <m:r>
                        <a:rPr lang="en-US" b="0" i="1" smtClean="0">
                          <a:latin typeface="Cambria Math" charset="0"/>
                        </a:rPr>
                        <m:t>𝑛</m:t>
                      </m:r>
                      <m:r>
                        <a:rPr lang="en-US" b="0" i="1" smtClean="0">
                          <a:latin typeface="Cambria Math" charset="0"/>
                        </a:rPr>
                        <m:t>−1)+</m:t>
                      </m:r>
                      <m:r>
                        <a:rPr lang="en-US" b="0" i="1" smtClean="0">
                          <a:latin typeface="Cambria Math" charset="0"/>
                          <a:ea typeface="Cambria Math" charset="0"/>
                          <a:cs typeface="Cambria Math" charset="0"/>
                        </a:rPr>
                        <m:t>𝜂</m:t>
                      </m:r>
                      <m:acc>
                        <m:accPr>
                          <m:chr m:val="́"/>
                          <m:ctrlPr>
                            <a:rPr lang="en-US" b="0" i="1" smtClean="0">
                              <a:latin typeface="Cambria Math" panose="02040503050406030204" pitchFamily="18" charset="0"/>
                              <a:ea typeface="Cambria Math" charset="0"/>
                              <a:cs typeface="Cambria Math" charset="0"/>
                            </a:rPr>
                          </m:ctrlPr>
                        </m:accPr>
                        <m:e>
                          <m:r>
                            <a:rPr lang="en-US" b="0" i="1" smtClean="0">
                              <a:latin typeface="Cambria Math" charset="0"/>
                              <a:ea typeface="Cambria Math" charset="0"/>
                              <a:cs typeface="Cambria Math" charset="0"/>
                            </a:rPr>
                            <m:t>𝑓</m:t>
                          </m:r>
                        </m:e>
                      </m:acc>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𝑛𝑒𝑡</m:t>
                              </m:r>
                            </m:e>
                            <m:sub>
                              <m:r>
                                <a:rPr lang="en-US" b="0" i="1" smtClean="0">
                                  <a:latin typeface="Cambria Math" charset="0"/>
                                </a:rPr>
                                <m:t>𝑖</m:t>
                              </m:r>
                            </m:sub>
                          </m:sSub>
                        </m:e>
                      </m:d>
                      <m:sSub>
                        <m:sSubPr>
                          <m:ctrlPr>
                            <a:rPr lang="en-US" b="0" i="1" smtClean="0">
                              <a:latin typeface="Cambria Math" panose="02040503050406030204" pitchFamily="18" charset="0"/>
                            </a:rPr>
                          </m:ctrlPr>
                        </m:sSubPr>
                        <m:e>
                          <m:r>
                            <a:rPr lang="en-US" b="0" i="1" smtClean="0">
                              <a:latin typeface="Cambria Math" charset="0"/>
                            </a:rPr>
                            <m:t>𝑢</m:t>
                          </m:r>
                        </m:e>
                        <m:sub>
                          <m:r>
                            <a:rPr lang="en-US" b="0" i="1" smtClean="0">
                              <a:latin typeface="Cambria Math" charset="0"/>
                            </a:rPr>
                            <m:t>𝑖</m:t>
                          </m:r>
                        </m:sub>
                      </m:sSub>
                      <m:d>
                        <m:dPr>
                          <m:ctrlPr>
                            <a:rPr lang="en-US" b="0" i="1" smtClean="0">
                              <a:latin typeface="Cambria Math" panose="02040503050406030204" pitchFamily="18" charset="0"/>
                            </a:rPr>
                          </m:ctrlPr>
                        </m:dPr>
                        <m:e>
                          <m:r>
                            <a:rPr lang="en-US" b="0" i="1" smtClean="0">
                              <a:latin typeface="Cambria Math" charset="0"/>
                            </a:rPr>
                            <m:t>𝑛</m:t>
                          </m:r>
                        </m:e>
                      </m:d>
                      <m:r>
                        <a:rPr lang="en-US" b="0" i="1" smtClean="0">
                          <a:latin typeface="Cambria Math" charset="0"/>
                        </a:rPr>
                        <m:t>𝑒</m:t>
                      </m:r>
                      <m:r>
                        <a:rPr lang="en-US" b="0" i="1" smtClean="0">
                          <a:latin typeface="Cambria Math" charset="0"/>
                        </a:rPr>
                        <m:t>(</m:t>
                      </m:r>
                      <m:r>
                        <a:rPr lang="en-US" b="0" i="1" smtClean="0">
                          <a:latin typeface="Cambria Math" charset="0"/>
                        </a:rPr>
                        <m:t>𝑛</m:t>
                      </m:r>
                      <m:r>
                        <a:rPr lang="en-US" b="0" i="1" smtClean="0">
                          <a:latin typeface="Cambria Math" charset="0"/>
                        </a:rPr>
                        <m:t>)</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582445" y="5764717"/>
                <a:ext cx="5532605" cy="482889"/>
              </a:xfrm>
              <a:prstGeom prst="rect">
                <a:avLst/>
              </a:prstGeom>
              <a:blipFill rotWithShape="0">
                <a:blip r:embed="rId9"/>
                <a:stretch>
                  <a:fillRect/>
                </a:stretch>
              </a:blipFill>
            </p:spPr>
            <p:txBody>
              <a:bodyPr/>
              <a:lstStyle/>
              <a:p>
                <a:r>
                  <a:rPr lang="en-US">
                    <a:noFill/>
                  </a:rPr>
                  <a:t> </a:t>
                </a:r>
              </a:p>
            </p:txBody>
          </p:sp>
        </mc:Fallback>
      </mc:AlternateContent>
      <p:sp>
        <p:nvSpPr>
          <p:cNvPr id="3" name="Rectangle 2"/>
          <p:cNvSpPr/>
          <p:nvPr/>
        </p:nvSpPr>
        <p:spPr>
          <a:xfrm>
            <a:off x="582445" y="5397500"/>
            <a:ext cx="4891255" cy="475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8"/>
          <p:cNvSpPr>
            <a:spLocks noGrp="1" noChangeArrowheads="1"/>
          </p:cNvSpPr>
          <p:nvPr>
            <p:ph type="title"/>
          </p:nvPr>
        </p:nvSpPr>
        <p:spPr>
          <a:xfrm>
            <a:off x="865188" y="107950"/>
            <a:ext cx="7772400" cy="1143000"/>
          </a:xfrm>
          <a:noFill/>
        </p:spPr>
        <p:txBody>
          <a:bodyPr/>
          <a:lstStyle/>
          <a:p>
            <a:pPr eaLnBrk="1" hangingPunct="1"/>
            <a:r>
              <a:rPr lang="en-US" altLang="ko-KR">
                <a:ea typeface="굴림" charset="-127"/>
              </a:rPr>
              <a:t>On-Line Learning Using Order Derivatives (Backpropagation)</a:t>
            </a:r>
          </a:p>
        </p:txBody>
      </p:sp>
      <p:sp>
        <p:nvSpPr>
          <p:cNvPr id="76802" name="Rectangle 3"/>
          <p:cNvSpPr>
            <a:spLocks noGrp="1" noChangeArrowheads="1"/>
          </p:cNvSpPr>
          <p:nvPr>
            <p:ph type="body" sz="half" idx="1"/>
          </p:nvPr>
        </p:nvSpPr>
        <p:spPr>
          <a:xfrm>
            <a:off x="258763" y="1330325"/>
            <a:ext cx="8680450" cy="5376863"/>
          </a:xfrm>
        </p:spPr>
        <p:txBody>
          <a:bodyPr/>
          <a:lstStyle/>
          <a:p>
            <a:pPr eaLnBrk="1" hangingPunct="1"/>
            <a:r>
              <a:rPr lang="en-US" altLang="x-none" sz="2000"/>
              <a:t>There are two contributions to the order derivatives : the explicit or direct dependence (super script d) and the implicit dependence through the network.</a:t>
            </a:r>
          </a:p>
          <a:p>
            <a:pPr eaLnBrk="1" hangingPunct="1"/>
            <a:endParaRPr lang="en-US" altLang="x-none" sz="2000"/>
          </a:p>
          <a:p>
            <a:pPr eaLnBrk="1" hangingPunct="1"/>
            <a:endParaRPr lang="en-US" altLang="x-none" sz="2000"/>
          </a:p>
          <a:p>
            <a:pPr eaLnBrk="1" hangingPunct="1"/>
            <a:endParaRPr lang="en-US" altLang="x-none" sz="2000"/>
          </a:p>
          <a:p>
            <a:pPr eaLnBrk="1" hangingPunct="1"/>
            <a:endParaRPr lang="en-US" altLang="x-none" sz="2000"/>
          </a:p>
          <a:p>
            <a:pPr eaLnBrk="1" hangingPunct="1"/>
            <a:endParaRPr lang="en-US" altLang="x-none" sz="2000"/>
          </a:p>
          <a:p>
            <a:pPr eaLnBrk="1" hangingPunct="1"/>
            <a:r>
              <a:rPr lang="en-US" altLang="x-none" sz="2000"/>
              <a:t>Create the dependence list</a:t>
            </a:r>
          </a:p>
          <a:p>
            <a:pPr eaLnBrk="1" hangingPunct="1"/>
            <a:endParaRPr lang="en-US" altLang="x-none" sz="2000"/>
          </a:p>
          <a:p>
            <a:pPr eaLnBrk="1" hangingPunct="1"/>
            <a:r>
              <a:rPr lang="en-US" altLang="x-none" sz="2000"/>
              <a:t>Compute the sensitivity of cost function J with respect to state variables</a:t>
            </a:r>
          </a:p>
          <a:p>
            <a:pPr eaLnBrk="1" hangingPunct="1"/>
            <a:endParaRPr lang="en-US" altLang="x-none" sz="2000"/>
          </a:p>
          <a:p>
            <a:pPr eaLnBrk="1" hangingPunct="1"/>
            <a:endParaRPr lang="en-US" altLang="x-none" sz="2000"/>
          </a:p>
          <a:p>
            <a:pPr eaLnBrk="1" hangingPunct="1"/>
            <a:r>
              <a:rPr lang="en-US" altLang="x-none" sz="2000"/>
              <a:t>Compute the sensitivity of the cost w.r.t. to weights</a:t>
            </a:r>
          </a:p>
          <a:p>
            <a:pPr eaLnBrk="1" hangingPunct="1"/>
            <a:endParaRPr lang="en-US" altLang="x-none" sz="2000"/>
          </a:p>
          <a:p>
            <a:pPr eaLnBrk="1" hangingPunct="1"/>
            <a:endParaRPr lang="en-US" altLang="x-none" sz="2000"/>
          </a:p>
          <a:p>
            <a:pPr eaLnBrk="1" hangingPunct="1"/>
            <a:endParaRPr lang="en-US" altLang="x-none" sz="2000"/>
          </a:p>
          <a:p>
            <a:pPr eaLnBrk="1" hangingPunct="1"/>
            <a:endParaRPr lang="en-US" altLang="x-none" sz="2000"/>
          </a:p>
        </p:txBody>
      </p:sp>
      <p:pic>
        <p:nvPicPr>
          <p:cNvPr id="76803"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038" y="2020888"/>
            <a:ext cx="2911475"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Box 12"/>
          <p:cNvSpPr txBox="1">
            <a:spLocks noChangeArrowheads="1"/>
          </p:cNvSpPr>
          <p:nvPr/>
        </p:nvSpPr>
        <p:spPr bwMode="auto">
          <a:xfrm>
            <a:off x="846138" y="2932113"/>
            <a:ext cx="441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a:t>y</a:t>
            </a:r>
            <a:r>
              <a:rPr lang="en-US" altLang="x-none" baseline="-25000"/>
              <a:t>1</a:t>
            </a:r>
            <a:endParaRPr lang="en-US" altLang="x-none"/>
          </a:p>
        </p:txBody>
      </p:sp>
      <p:sp>
        <p:nvSpPr>
          <p:cNvPr id="76805" name="TextBox 15"/>
          <p:cNvSpPr txBox="1">
            <a:spLocks noChangeArrowheads="1"/>
          </p:cNvSpPr>
          <p:nvPr/>
        </p:nvSpPr>
        <p:spPr bwMode="auto">
          <a:xfrm>
            <a:off x="2090738" y="1984375"/>
            <a:ext cx="441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a:t>y</a:t>
            </a:r>
            <a:r>
              <a:rPr lang="en-US" altLang="x-none" baseline="-25000"/>
              <a:t>2</a:t>
            </a:r>
            <a:endParaRPr lang="en-US" altLang="x-none"/>
          </a:p>
        </p:txBody>
      </p:sp>
      <p:sp>
        <p:nvSpPr>
          <p:cNvPr id="76806" name="TextBox 16"/>
          <p:cNvSpPr txBox="1">
            <a:spLocks noChangeArrowheads="1"/>
          </p:cNvSpPr>
          <p:nvPr/>
        </p:nvSpPr>
        <p:spPr bwMode="auto">
          <a:xfrm>
            <a:off x="2881313" y="2587625"/>
            <a:ext cx="457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a:t>y</a:t>
            </a:r>
            <a:r>
              <a:rPr lang="en-US" altLang="x-none" baseline="-25000"/>
              <a:t>3</a:t>
            </a:r>
            <a:endParaRPr lang="en-US" altLang="x-none"/>
          </a:p>
        </p:txBody>
      </p:sp>
      <p:sp>
        <p:nvSpPr>
          <p:cNvPr id="76807" name="TextBox 17"/>
          <p:cNvSpPr txBox="1">
            <a:spLocks noChangeArrowheads="1"/>
          </p:cNvSpPr>
          <p:nvPr/>
        </p:nvSpPr>
        <p:spPr bwMode="auto">
          <a:xfrm>
            <a:off x="846138" y="1924050"/>
            <a:ext cx="60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a:t>w</a:t>
            </a:r>
            <a:r>
              <a:rPr lang="en-US" altLang="x-none" baseline="-25000"/>
              <a:t>21</a:t>
            </a:r>
            <a:endParaRPr lang="en-US" altLang="x-none"/>
          </a:p>
        </p:txBody>
      </p:sp>
      <p:sp>
        <p:nvSpPr>
          <p:cNvPr id="76808" name="TextBox 19"/>
          <p:cNvSpPr txBox="1">
            <a:spLocks noChangeArrowheads="1"/>
          </p:cNvSpPr>
          <p:nvPr/>
        </p:nvSpPr>
        <p:spPr bwMode="auto">
          <a:xfrm>
            <a:off x="2311400" y="2338388"/>
            <a:ext cx="628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a:t>w</a:t>
            </a:r>
            <a:r>
              <a:rPr lang="en-US" altLang="x-none" baseline="-25000"/>
              <a:t>32</a:t>
            </a:r>
            <a:endParaRPr lang="en-US" altLang="x-none"/>
          </a:p>
        </p:txBody>
      </p:sp>
      <p:sp>
        <p:nvSpPr>
          <p:cNvPr id="76809" name="TextBox 20"/>
          <p:cNvSpPr txBox="1">
            <a:spLocks noChangeArrowheads="1"/>
          </p:cNvSpPr>
          <p:nvPr/>
        </p:nvSpPr>
        <p:spPr bwMode="auto">
          <a:xfrm>
            <a:off x="1435100" y="3060700"/>
            <a:ext cx="608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a:t>w</a:t>
            </a:r>
            <a:r>
              <a:rPr lang="en-US" altLang="x-none" baseline="-25000"/>
              <a:t>31</a:t>
            </a:r>
            <a:endParaRPr lang="en-US" altLang="x-none"/>
          </a:p>
        </p:txBody>
      </p:sp>
      <p:pic>
        <p:nvPicPr>
          <p:cNvPr id="768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64163" y="1893888"/>
            <a:ext cx="25955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1"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64163" y="2532063"/>
            <a:ext cx="34163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2"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87888" y="3200400"/>
            <a:ext cx="39497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3" name="Picture 2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17825" y="4168775"/>
            <a:ext cx="28194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4"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659063" y="4956175"/>
            <a:ext cx="33020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5" name="Picture 2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89213" y="6030913"/>
            <a:ext cx="3505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8"/>
          <p:cNvSpPr>
            <a:spLocks noGrp="1" noChangeArrowheads="1"/>
          </p:cNvSpPr>
          <p:nvPr>
            <p:ph type="title"/>
          </p:nvPr>
        </p:nvSpPr>
        <p:spPr>
          <a:noFill/>
        </p:spPr>
        <p:txBody>
          <a:bodyPr/>
          <a:lstStyle/>
          <a:p>
            <a:pPr eaLnBrk="1" hangingPunct="1"/>
            <a:r>
              <a:rPr lang="en-US" altLang="ko-KR">
                <a:ea typeface="굴림" charset="-127"/>
              </a:rPr>
              <a:t>On-Line Learning for Recurrent Linear Filters</a:t>
            </a:r>
            <a:br>
              <a:rPr lang="en-US" altLang="ko-KR">
                <a:ea typeface="굴림" charset="-127"/>
              </a:rPr>
            </a:br>
            <a:endParaRPr lang="en-US" altLang="ko-KR">
              <a:ea typeface="굴림" charset="-127"/>
            </a:endParaRPr>
          </a:p>
        </p:txBody>
      </p:sp>
      <mc:AlternateContent xmlns:mc="http://schemas.openxmlformats.org/markup-compatibility/2006">
        <mc:Choice xmlns:a14="http://schemas.microsoft.com/office/drawing/2010/main" Requires="a14">
          <p:sp>
            <p:nvSpPr>
              <p:cNvPr id="78850" name="Rectangle 3"/>
              <p:cNvSpPr>
                <a:spLocks noGrp="1" noChangeArrowheads="1"/>
              </p:cNvSpPr>
              <p:nvPr>
                <p:ph type="body" sz="half" idx="1"/>
              </p:nvPr>
            </p:nvSpPr>
            <p:spPr>
              <a:xfrm>
                <a:off x="258763" y="1330325"/>
                <a:ext cx="8680450" cy="5221288"/>
              </a:xfrm>
            </p:spPr>
            <p:txBody>
              <a:bodyPr/>
              <a:lstStyle/>
              <a:p>
                <a:pPr eaLnBrk="1" hangingPunct="1"/>
                <a:r>
                  <a:rPr lang="en-US" altLang="x-none" sz="2000" dirty="0"/>
                  <a:t>Recurrent networks contain time dependencies between variables, so gradients are much harder to compute. Let us exemplify with the simple network</a:t>
                </a:r>
              </a:p>
              <a:p>
                <a:pPr eaLnBrk="1" hangingPunct="1"/>
                <a:endParaRPr lang="en-US" altLang="x-none" sz="2000" dirty="0"/>
              </a:p>
              <a:p>
                <a:pPr eaLnBrk="1" hangingPunct="1"/>
                <a:endParaRPr lang="en-US" altLang="x-none" sz="2000" dirty="0"/>
              </a:p>
              <a:p>
                <a:pPr eaLnBrk="1" hangingPunct="1"/>
                <a:endParaRPr lang="en-US" altLang="x-none" sz="2000" dirty="0"/>
              </a:p>
              <a:p>
                <a:pPr eaLnBrk="1" hangingPunct="1"/>
                <a:endParaRPr lang="en-US" altLang="x-none" sz="2000" dirty="0"/>
              </a:p>
              <a:p>
                <a:pPr eaLnBrk="1" hangingPunct="1"/>
                <a:endParaRPr lang="en-US" altLang="x-none" sz="2000" dirty="0"/>
              </a:p>
              <a:p>
                <a:pPr eaLnBrk="1" hangingPunct="1"/>
                <a:r>
                  <a:rPr lang="en-US" altLang="x-none" sz="2000" dirty="0"/>
                  <a:t>Derivative of y</a:t>
                </a:r>
                <a:r>
                  <a:rPr lang="en-US" altLang="x-none" sz="2000" baseline="-25000" dirty="0"/>
                  <a:t>2</a:t>
                </a:r>
                <a:r>
                  <a:rPr lang="en-US" altLang="x-none" sz="2000" dirty="0"/>
                  <a:t>(n) </a:t>
                </a:r>
                <a:r>
                  <a:rPr lang="en-US" altLang="x-none" sz="2000" dirty="0" err="1"/>
                  <a:t>w.r.t</a:t>
                </a:r>
                <a:r>
                  <a:rPr lang="en-US" altLang="x-none" sz="2000" dirty="0"/>
                  <a:t>. </a:t>
                </a:r>
                <a:r>
                  <a:rPr lang="en-US" altLang="x-none" sz="2000" dirty="0">
                    <a:latin typeface="Arial" panose="020B0604020202020204" pitchFamily="34" charset="0"/>
                    <a:cs typeface="Arial" panose="020B0604020202020204" pitchFamily="34" charset="0"/>
                  </a:rPr>
                  <a:t>w</a:t>
                </a:r>
                <a:r>
                  <a:rPr lang="en-US" altLang="x-none" sz="2000" baseline="-25000" dirty="0">
                    <a:latin typeface="Symbol" charset="2"/>
                  </a:rPr>
                  <a:t>1</a:t>
                </a:r>
                <a:r>
                  <a:rPr lang="en-US" altLang="x-none" sz="2000" dirty="0"/>
                  <a:t> is easy       </a:t>
                </a:r>
                <a14:m>
                  <m:oMath xmlns:m="http://schemas.openxmlformats.org/officeDocument/2006/math">
                    <m:f>
                      <m:fPr>
                        <m:ctrlPr>
                          <a:rPr lang="en-US" i="1"/>
                        </m:ctrlPr>
                      </m:fPr>
                      <m:num>
                        <m:r>
                          <a:rPr lang="en-US" i="1"/>
                          <m:t>𝜕</m:t>
                        </m:r>
                        <m:sSub>
                          <m:sSubPr>
                            <m:ctrlPr>
                              <a:rPr lang="en-US" i="1"/>
                            </m:ctrlPr>
                          </m:sSubPr>
                          <m:e>
                            <m:r>
                              <a:rPr lang="en-US" i="1"/>
                              <m:t>𝑦</m:t>
                            </m:r>
                          </m:e>
                          <m:sub>
                            <m:r>
                              <a:rPr lang="en-US" i="1"/>
                              <m:t>2</m:t>
                            </m:r>
                          </m:sub>
                        </m:sSub>
                        <m:r>
                          <a:rPr lang="en-US" i="1"/>
                          <m:t>(</m:t>
                        </m:r>
                        <m:r>
                          <a:rPr lang="en-US" i="1"/>
                          <m:t>𝑛</m:t>
                        </m:r>
                        <m:r>
                          <a:rPr lang="en-US" i="1"/>
                          <m:t>)</m:t>
                        </m:r>
                      </m:num>
                      <m:den>
                        <m:r>
                          <a:rPr lang="en-US" i="1"/>
                          <m:t>𝜕</m:t>
                        </m:r>
                        <m:sSub>
                          <m:sSubPr>
                            <m:ctrlPr>
                              <a:rPr lang="en-US" i="1"/>
                            </m:ctrlPr>
                          </m:sSubPr>
                          <m:e>
                            <m:r>
                              <a:rPr lang="en-US" i="1"/>
                              <m:t>𝑤</m:t>
                            </m:r>
                          </m:e>
                          <m:sub>
                            <m:r>
                              <a:rPr lang="en-US" i="1"/>
                              <m:t>1</m:t>
                            </m:r>
                          </m:sub>
                        </m:sSub>
                      </m:den>
                    </m:f>
                    <m:r>
                      <a:rPr lang="en-US" i="1"/>
                      <m:t>=</m:t>
                    </m:r>
                    <m:sSub>
                      <m:sSubPr>
                        <m:ctrlPr>
                          <a:rPr lang="en-US" i="1"/>
                        </m:ctrlPr>
                      </m:sSubPr>
                      <m:e>
                        <m:r>
                          <a:rPr lang="en-US" i="1"/>
                          <m:t>𝑦</m:t>
                        </m:r>
                      </m:e>
                      <m:sub>
                        <m:r>
                          <a:rPr lang="en-US" i="1"/>
                          <m:t>1</m:t>
                        </m:r>
                      </m:sub>
                    </m:sSub>
                    <m:r>
                      <a:rPr lang="en-US" i="1"/>
                      <m:t>(</m:t>
                    </m:r>
                    <m:r>
                      <a:rPr lang="en-US" i="1"/>
                      <m:t>𝑛</m:t>
                    </m:r>
                    <m:r>
                      <a:rPr lang="en-US" i="1"/>
                      <m:t>)</m:t>
                    </m:r>
                    <m:sSup>
                      <m:sSupPr>
                        <m:ctrlPr>
                          <a:rPr lang="en-US" i="1"/>
                        </m:ctrlPr>
                      </m:sSupPr>
                      <m:e>
                        <m:r>
                          <a:rPr lang="en-US" i="1"/>
                          <m:t>𝑓</m:t>
                        </m:r>
                      </m:e>
                      <m:sup>
                        <m:r>
                          <a:rPr lang="en-US" i="1"/>
                          <m:t>′</m:t>
                        </m:r>
                      </m:sup>
                    </m:sSup>
                    <m:r>
                      <a:rPr lang="en-US" i="1"/>
                      <m:t>(</m:t>
                    </m:r>
                    <m:r>
                      <a:rPr lang="en-US" i="1"/>
                      <m:t>𝑛𝑒𝑡</m:t>
                    </m:r>
                    <m:r>
                      <a:rPr lang="en-US" i="1"/>
                      <m:t>)</m:t>
                    </m:r>
                  </m:oMath>
                </a14:m>
                <a:r>
                  <a:rPr lang="en-US" sz="2000" dirty="0">
                    <a:effectLst/>
                  </a:rPr>
                  <a:t> </a:t>
                </a:r>
                <a:endParaRPr lang="en-US" altLang="x-none" sz="2000" dirty="0"/>
              </a:p>
              <a:p>
                <a:pPr eaLnBrk="1" hangingPunct="1"/>
                <a:endParaRPr lang="en-US" altLang="x-none" sz="2000" dirty="0"/>
              </a:p>
              <a:p>
                <a:pPr eaLnBrk="1" hangingPunct="1"/>
                <a:r>
                  <a:rPr lang="en-US" altLang="x-none" sz="2000" dirty="0"/>
                  <a:t>But y</a:t>
                </a:r>
                <a:r>
                  <a:rPr lang="en-US" altLang="x-none" sz="2000" baseline="-25000" dirty="0"/>
                  <a:t>2</a:t>
                </a:r>
                <a:r>
                  <a:rPr lang="en-US" altLang="x-none" sz="2000" dirty="0"/>
                  <a:t>(n) </a:t>
                </a:r>
                <a:r>
                  <a:rPr lang="en-US" altLang="x-none" sz="2000" dirty="0" err="1"/>
                  <a:t>w.r.t</a:t>
                </a:r>
                <a:r>
                  <a:rPr lang="en-US" altLang="x-none" sz="2000" dirty="0"/>
                  <a:t>. </a:t>
                </a:r>
                <a:r>
                  <a:rPr lang="en-US" altLang="x-none" sz="2000" dirty="0">
                    <a:latin typeface="Symbol" charset="2"/>
                    <a:ea typeface="Symbol" charset="2"/>
                    <a:cs typeface="Symbol" charset="2"/>
                  </a:rPr>
                  <a:t>m</a:t>
                </a:r>
                <a:r>
                  <a:rPr lang="en-US" altLang="x-none" sz="2000" dirty="0"/>
                  <a:t> has three terms   </a:t>
                </a:r>
                <a14:m>
                  <m:oMath xmlns:m="http://schemas.openxmlformats.org/officeDocument/2006/math">
                    <m:f>
                      <m:fPr>
                        <m:ctrlPr>
                          <a:rPr lang="en-US" i="1"/>
                        </m:ctrlPr>
                      </m:fPr>
                      <m:num>
                        <m:r>
                          <a:rPr lang="en-US" i="1"/>
                          <m:t>𝜕</m:t>
                        </m:r>
                        <m:sSub>
                          <m:sSubPr>
                            <m:ctrlPr>
                              <a:rPr lang="en-US" i="1"/>
                            </m:ctrlPr>
                          </m:sSubPr>
                          <m:e>
                            <m:r>
                              <a:rPr lang="en-US" i="1"/>
                              <m:t>𝑦</m:t>
                            </m:r>
                          </m:e>
                          <m:sub>
                            <m:r>
                              <a:rPr lang="en-US" i="1"/>
                              <m:t>2</m:t>
                            </m:r>
                          </m:sub>
                        </m:sSub>
                        <m:r>
                          <a:rPr lang="en-US" i="1"/>
                          <m:t>(</m:t>
                        </m:r>
                        <m:r>
                          <a:rPr lang="en-US" i="1"/>
                          <m:t>𝑛</m:t>
                        </m:r>
                        <m:r>
                          <a:rPr lang="en-US" i="1"/>
                          <m:t>)</m:t>
                        </m:r>
                      </m:num>
                      <m:den>
                        <m:r>
                          <a:rPr lang="en-US" i="1"/>
                          <m:t>𝜕𝜇</m:t>
                        </m:r>
                      </m:den>
                    </m:f>
                    <m:r>
                      <a:rPr lang="en-US" i="1"/>
                      <m:t>=</m:t>
                    </m:r>
                    <m:sSub>
                      <m:sSubPr>
                        <m:ctrlPr>
                          <a:rPr lang="en-US" i="1"/>
                        </m:ctrlPr>
                      </m:sSubPr>
                      <m:e>
                        <m:r>
                          <a:rPr lang="en-US" i="1"/>
                          <m:t>𝑤</m:t>
                        </m:r>
                      </m:e>
                      <m:sub>
                        <m:r>
                          <a:rPr lang="en-US" i="1"/>
                          <m:t>1</m:t>
                        </m:r>
                      </m:sub>
                    </m:sSub>
                    <m:f>
                      <m:fPr>
                        <m:ctrlPr>
                          <a:rPr lang="en-US" i="1"/>
                        </m:ctrlPr>
                      </m:fPr>
                      <m:num>
                        <m:r>
                          <a:rPr lang="en-US" i="1"/>
                          <m:t>𝜕</m:t>
                        </m:r>
                        <m:sSub>
                          <m:sSubPr>
                            <m:ctrlPr>
                              <a:rPr lang="en-US" i="1"/>
                            </m:ctrlPr>
                          </m:sSubPr>
                          <m:e>
                            <m:r>
                              <a:rPr lang="en-US" i="1"/>
                              <m:t>𝑦</m:t>
                            </m:r>
                          </m:e>
                          <m:sub>
                            <m:r>
                              <a:rPr lang="en-US" i="1"/>
                              <m:t>1</m:t>
                            </m:r>
                          </m:sub>
                        </m:sSub>
                        <m:r>
                          <a:rPr lang="en-US" i="1"/>
                          <m:t>(</m:t>
                        </m:r>
                        <m:r>
                          <a:rPr lang="en-US" i="1"/>
                          <m:t>𝑛</m:t>
                        </m:r>
                        <m:r>
                          <a:rPr lang="en-US" i="1"/>
                          <m:t>)</m:t>
                        </m:r>
                      </m:num>
                      <m:den>
                        <m:r>
                          <a:rPr lang="en-US" i="1"/>
                          <m:t>𝜕𝜇</m:t>
                        </m:r>
                      </m:den>
                    </m:f>
                    <m:r>
                      <a:rPr lang="en-US" i="1"/>
                      <m:t>+</m:t>
                    </m:r>
                    <m:sSub>
                      <m:sSubPr>
                        <m:ctrlPr>
                          <a:rPr lang="en-US" i="1"/>
                        </m:ctrlPr>
                      </m:sSubPr>
                      <m:e>
                        <m:r>
                          <a:rPr lang="en-US" i="1"/>
                          <m:t>𝑦</m:t>
                        </m:r>
                      </m:e>
                      <m:sub>
                        <m:r>
                          <a:rPr lang="en-US" i="1"/>
                          <m:t>1</m:t>
                        </m:r>
                      </m:sub>
                    </m:sSub>
                    <m:d>
                      <m:dPr>
                        <m:ctrlPr>
                          <a:rPr lang="en-US" i="1"/>
                        </m:ctrlPr>
                      </m:dPr>
                      <m:e>
                        <m:r>
                          <a:rPr lang="en-US" i="1"/>
                          <m:t>𝑛</m:t>
                        </m:r>
                        <m:r>
                          <a:rPr lang="en-US" i="1"/>
                          <m:t>−1</m:t>
                        </m:r>
                      </m:e>
                    </m:d>
                    <m:r>
                      <a:rPr lang="en-US" i="1"/>
                      <m:t>+</m:t>
                    </m:r>
                    <m:r>
                      <a:rPr lang="en-US" i="1"/>
                      <m:t>𝜇</m:t>
                    </m:r>
                    <m:f>
                      <m:fPr>
                        <m:ctrlPr>
                          <a:rPr lang="en-US" i="1"/>
                        </m:ctrlPr>
                      </m:fPr>
                      <m:num>
                        <m:r>
                          <a:rPr lang="en-US" i="1"/>
                          <m:t>𝜕</m:t>
                        </m:r>
                        <m:sSub>
                          <m:sSubPr>
                            <m:ctrlPr>
                              <a:rPr lang="en-US" i="1"/>
                            </m:ctrlPr>
                          </m:sSubPr>
                          <m:e>
                            <m:r>
                              <a:rPr lang="en-US" i="1"/>
                              <m:t>𝑦</m:t>
                            </m:r>
                          </m:e>
                          <m:sub>
                            <m:r>
                              <a:rPr lang="en-US" i="1"/>
                              <m:t>1</m:t>
                            </m:r>
                          </m:sub>
                        </m:sSub>
                        <m:r>
                          <a:rPr lang="en-US" i="1"/>
                          <m:t>(</m:t>
                        </m:r>
                        <m:r>
                          <a:rPr lang="en-US" i="1"/>
                          <m:t>𝑛</m:t>
                        </m:r>
                        <m:r>
                          <a:rPr lang="en-US" i="1"/>
                          <m:t>−1)</m:t>
                        </m:r>
                      </m:num>
                      <m:den>
                        <m:r>
                          <a:rPr lang="en-US" i="1"/>
                          <m:t>𝜕𝜇</m:t>
                        </m:r>
                      </m:den>
                    </m:f>
                  </m:oMath>
                </a14:m>
                <a:r>
                  <a:rPr lang="en-US" sz="2000" dirty="0">
                    <a:effectLst/>
                  </a:rPr>
                  <a:t> </a:t>
                </a:r>
                <a:endParaRPr lang="en-US" altLang="x-none" sz="2000" dirty="0"/>
              </a:p>
              <a:p>
                <a:pPr eaLnBrk="1" hangingPunct="1"/>
                <a:r>
                  <a:rPr lang="en-US" altLang="x-none" sz="2000" dirty="0"/>
                  <a:t>The effect of a change in the feedback parameter on a system lasts FOREVER! So cost functions must sum over time (double sum).           </a:t>
                </a:r>
              </a:p>
              <a:p>
                <a:pPr lvl="1" eaLnBrk="1" hangingPunct="1"/>
                <a:endParaRPr lang="en-US" altLang="x-none" dirty="0"/>
              </a:p>
              <a:p>
                <a:pPr lvl="1" eaLnBrk="1" hangingPunct="1"/>
                <a:endParaRPr lang="en-US" altLang="x-none" dirty="0"/>
              </a:p>
              <a:p>
                <a:pPr eaLnBrk="1" hangingPunct="1"/>
                <a:endParaRPr lang="en-US" altLang="x-none" sz="2000" dirty="0"/>
              </a:p>
            </p:txBody>
          </p:sp>
        </mc:Choice>
        <mc:Fallback>
          <p:sp>
            <p:nvSpPr>
              <p:cNvPr id="78850" name="Rectangle 3"/>
              <p:cNvSpPr>
                <a:spLocks noGrp="1" noRot="1" noChangeAspect="1" noMove="1" noResize="1" noEditPoints="1" noAdjustHandles="1" noChangeArrowheads="1" noChangeShapeType="1" noTextEdit="1"/>
              </p:cNvSpPr>
              <p:nvPr>
                <p:ph type="body" sz="half" idx="1"/>
              </p:nvPr>
            </p:nvSpPr>
            <p:spPr>
              <a:xfrm>
                <a:off x="258763" y="1330325"/>
                <a:ext cx="8680450" cy="5221288"/>
              </a:xfrm>
              <a:blipFill>
                <a:blip r:embed="rId3"/>
                <a:stretch>
                  <a:fillRect l="-438" t="-1456" r="-584"/>
                </a:stretch>
              </a:blipFill>
            </p:spPr>
            <p:txBody>
              <a:bodyPr/>
              <a:lstStyle/>
              <a:p>
                <a:r>
                  <a:rPr lang="en-US">
                    <a:noFill/>
                  </a:rPr>
                  <a:t> </a:t>
                </a:r>
              </a:p>
            </p:txBody>
          </p:sp>
        </mc:Fallback>
      </mc:AlternateContent>
      <p:pic>
        <p:nvPicPr>
          <p:cNvPr id="7885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5325" y="6002338"/>
            <a:ext cx="31369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B9BC7271-6EA6-EA4D-96AE-24E78825DD72}"/>
              </a:ext>
            </a:extLst>
          </p:cNvPr>
          <p:cNvPicPr>
            <a:picLocks noChangeAspect="1"/>
          </p:cNvPicPr>
          <p:nvPr/>
        </p:nvPicPr>
        <p:blipFill>
          <a:blip r:embed="rId5"/>
          <a:stretch>
            <a:fillRect/>
          </a:stretch>
        </p:blipFill>
        <p:spPr>
          <a:xfrm>
            <a:off x="1066799" y="2251075"/>
            <a:ext cx="3121931" cy="1309688"/>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F52415E4-58A5-594A-90EB-FBA9112102BD}"/>
                  </a:ext>
                </a:extLst>
              </p:cNvPr>
              <p:cNvSpPr/>
              <p:nvPr/>
            </p:nvSpPr>
            <p:spPr>
              <a:xfrm>
                <a:off x="4277971" y="2443027"/>
                <a:ext cx="4572000" cy="400110"/>
              </a:xfrm>
              <a:prstGeom prst="rect">
                <a:avLst/>
              </a:prstGeom>
            </p:spPr>
            <p:txBody>
              <a:bodyPr>
                <a:spAutoFit/>
              </a:bodyPr>
              <a:lstStyle/>
              <a:p>
                <a14:m>
                  <m:oMathPara xmlns:m="http://schemas.openxmlformats.org/officeDocument/2006/math">
                    <m:oMathParaPr>
                      <m:jc m:val="centerGroup"/>
                    </m:oMathParaPr>
                    <m:oMath xmlns:m="http://schemas.openxmlformats.org/officeDocument/2006/math">
                      <m:d>
                        <m:dPr>
                          <m:begChr m:val=""/>
                          <m:ctrlPr>
                            <a:rPr lang="en-US" sz="2000">
                              <a:latin typeface="Cambria Math" panose="02040503050406030204" pitchFamily="18" charset="0"/>
                            </a:rPr>
                          </m:ctrlPr>
                        </m:dPr>
                        <m:e>
                          <m:sSub>
                            <m:sSubPr>
                              <m:ctrlPr>
                                <a:rPr lang="en-US" sz="2000">
                                  <a:latin typeface="Cambria Math" panose="02040503050406030204" pitchFamily="18" charset="0"/>
                                </a:rPr>
                              </m:ctrlPr>
                            </m:sSubPr>
                            <m:e>
                              <m:r>
                                <a:rPr lang="en-US" sz="2000" i="1">
                                  <a:latin typeface="Cambria Math" panose="02040503050406030204" pitchFamily="18" charset="0"/>
                                </a:rPr>
                                <m:t>𝑦</m:t>
                              </m:r>
                            </m:e>
                            <m:sub>
                              <m:r>
                                <a:rPr lang="en-US" sz="2000" i="0">
                                  <a:latin typeface="Cambria Math" panose="02040503050406030204" pitchFamily="18" charset="0"/>
                                </a:rPr>
                                <m:t>2</m:t>
                              </m:r>
                            </m:sub>
                          </m:sSub>
                          <m:d>
                            <m:dPr>
                              <m:ctrlPr>
                                <a:rPr lang="en-US" sz="2000" i="1">
                                  <a:latin typeface="Cambria Math" panose="02040503050406030204" pitchFamily="18" charset="0"/>
                                </a:rPr>
                              </m:ctrlPr>
                            </m:dPr>
                            <m:e>
                              <m:r>
                                <a:rPr lang="en-US" sz="2000" i="1">
                                  <a:latin typeface="Cambria Math" panose="02040503050406030204" pitchFamily="18" charset="0"/>
                                </a:rPr>
                                <m:t>𝑛</m:t>
                              </m:r>
                            </m:e>
                          </m:d>
                          <m:r>
                            <a:rPr lang="en-US" sz="2000" i="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0">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0">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𝑛</m:t>
                              </m:r>
                            </m:e>
                          </m:d>
                          <m:r>
                            <a:rPr lang="en-US" sz="2000" i="0">
                              <a:latin typeface="Cambria Math" panose="02040503050406030204" pitchFamily="18" charset="0"/>
                            </a:rPr>
                            <m:t>+</m:t>
                          </m:r>
                          <m:r>
                            <a:rPr lang="en-US" sz="2000" i="1">
                              <a:latin typeface="Cambria Math" panose="02040503050406030204" pitchFamily="18" charset="0"/>
                            </a:rPr>
                            <m:t>𝜇</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0">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𝑛</m:t>
                              </m:r>
                              <m:r>
                                <a:rPr lang="en-US" sz="2000" i="0">
                                  <a:latin typeface="Cambria Math" panose="02040503050406030204" pitchFamily="18" charset="0"/>
                                </a:rPr>
                                <m:t>−1</m:t>
                              </m:r>
                            </m:e>
                          </m:d>
                          <m:r>
                            <a:rPr lang="en-US" sz="2000" i="0">
                              <a:latin typeface="Cambria Math" panose="02040503050406030204" pitchFamily="18" charset="0"/>
                            </a:rPr>
                            <m:t>+</m:t>
                          </m:r>
                          <m:r>
                            <a:rPr lang="en-US" sz="2000" i="1">
                              <a:latin typeface="Cambria Math" panose="02040503050406030204" pitchFamily="18" charset="0"/>
                            </a:rPr>
                            <m:t>𝑥</m:t>
                          </m:r>
                          <m:r>
                            <a:rPr lang="en-US" sz="2000" i="0">
                              <a:latin typeface="Cambria Math" panose="02040503050406030204" pitchFamily="18" charset="0"/>
                            </a:rPr>
                            <m:t>(</m:t>
                          </m:r>
                          <m:r>
                            <a:rPr lang="en-US" sz="2000" i="1">
                              <a:latin typeface="Cambria Math" panose="02040503050406030204" pitchFamily="18" charset="0"/>
                            </a:rPr>
                            <m:t>𝑛</m:t>
                          </m:r>
                        </m:e>
                      </m:d>
                    </m:oMath>
                  </m:oMathPara>
                </a14:m>
                <a:endParaRPr lang="en-US" dirty="0"/>
              </a:p>
            </p:txBody>
          </p:sp>
        </mc:Choice>
        <mc:Fallback>
          <p:sp>
            <p:nvSpPr>
              <p:cNvPr id="3" name="Rectangle 2">
                <a:extLst>
                  <a:ext uri="{FF2B5EF4-FFF2-40B4-BE49-F238E27FC236}">
                    <a16:creationId xmlns:a16="http://schemas.microsoft.com/office/drawing/2014/main" id="{F52415E4-58A5-594A-90EB-FBA9112102BD}"/>
                  </a:ext>
                </a:extLst>
              </p:cNvPr>
              <p:cNvSpPr>
                <a:spLocks noRot="1" noChangeAspect="1" noMove="1" noResize="1" noEditPoints="1" noAdjustHandles="1" noChangeArrowheads="1" noChangeShapeType="1" noTextEdit="1"/>
              </p:cNvSpPr>
              <p:nvPr/>
            </p:nvSpPr>
            <p:spPr>
              <a:xfrm>
                <a:off x="4277971" y="2443027"/>
                <a:ext cx="4572000" cy="400110"/>
              </a:xfrm>
              <a:prstGeom prst="rect">
                <a:avLst/>
              </a:prstGeom>
              <a:blipFill>
                <a:blip r:embed="rId6"/>
                <a:stretch>
                  <a:fillRect t="-125000" r="-3601" b="-193750"/>
                </a:stretch>
              </a:blipFill>
            </p:spPr>
            <p:txBody>
              <a:bodyPr/>
              <a:lstStyle/>
              <a:p>
                <a:r>
                  <a:rPr lang="en-US">
                    <a:noFill/>
                  </a:rPr>
                  <a:t> </a:t>
                </a:r>
              </a:p>
            </p:txBody>
          </p:sp>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8"/>
          <p:cNvSpPr>
            <a:spLocks noGrp="1" noChangeArrowheads="1"/>
          </p:cNvSpPr>
          <p:nvPr>
            <p:ph type="title"/>
          </p:nvPr>
        </p:nvSpPr>
        <p:spPr>
          <a:noFill/>
        </p:spPr>
        <p:txBody>
          <a:bodyPr/>
          <a:lstStyle/>
          <a:p>
            <a:pPr eaLnBrk="1" hangingPunct="1"/>
            <a:r>
              <a:rPr lang="en-US" altLang="ko-KR">
                <a:ea typeface="굴림" charset="-127"/>
              </a:rPr>
              <a:t>On-Line Learning for Recurrent Linear Filters</a:t>
            </a:r>
            <a:br>
              <a:rPr lang="en-US" altLang="ko-KR">
                <a:ea typeface="굴림" charset="-127"/>
              </a:rPr>
            </a:br>
            <a:endParaRPr lang="en-US" altLang="ko-KR">
              <a:ea typeface="굴림" charset="-127"/>
            </a:endParaRPr>
          </a:p>
        </p:txBody>
      </p:sp>
      <p:sp>
        <p:nvSpPr>
          <p:cNvPr id="80898" name="Rectangle 3"/>
          <p:cNvSpPr>
            <a:spLocks noGrp="1" noChangeArrowheads="1"/>
          </p:cNvSpPr>
          <p:nvPr>
            <p:ph type="body" sz="half" idx="1"/>
          </p:nvPr>
        </p:nvSpPr>
        <p:spPr>
          <a:xfrm>
            <a:off x="258763" y="1158875"/>
            <a:ext cx="8680450" cy="673100"/>
          </a:xfrm>
        </p:spPr>
        <p:txBody>
          <a:bodyPr/>
          <a:lstStyle/>
          <a:p>
            <a:pPr eaLnBrk="1" hangingPunct="1"/>
            <a:r>
              <a:rPr lang="en-US" altLang="x-none" sz="2000"/>
              <a:t>The trick is to unfold the network over time to get rid of the recurrency, which can be only done exactly over a finite interval of time [0,T].</a:t>
            </a:r>
          </a:p>
        </p:txBody>
      </p:sp>
      <p:pic>
        <p:nvPicPr>
          <p:cNvPr id="8089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8763" y="2189163"/>
            <a:ext cx="461803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11763" y="1801813"/>
            <a:ext cx="316865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18025" y="2389188"/>
            <a:ext cx="44211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211763" y="3005138"/>
            <a:ext cx="3044825" cy="400050"/>
          </a:xfrm>
          <a:prstGeom prst="rect">
            <a:avLst/>
          </a:prstGeom>
          <a:noFill/>
        </p:spPr>
        <p:txBody>
          <a:bodyPr wrap="none">
            <a:spAutoFit/>
          </a:bodyPr>
          <a:lstStyle/>
          <a:p>
            <a:pPr>
              <a:defRPr/>
            </a:pPr>
            <a:r>
              <a:rPr lang="en-US" sz="2000" dirty="0">
                <a:latin typeface="+mn-lt"/>
              </a:rPr>
              <a:t>For this network this yields </a:t>
            </a:r>
          </a:p>
        </p:txBody>
      </p:sp>
      <p:pic>
        <p:nvPicPr>
          <p:cNvPr id="80903"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76850" y="3397250"/>
            <a:ext cx="15446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4"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654550" y="3951288"/>
            <a:ext cx="42846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5" name="Picture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70425" y="4651375"/>
            <a:ext cx="430053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6" name="Picture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654550" y="5314950"/>
            <a:ext cx="40116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9" name="TextBox 12"/>
          <p:cNvSpPr txBox="1">
            <a:spLocks noChangeArrowheads="1"/>
          </p:cNvSpPr>
          <p:nvPr/>
        </p:nvSpPr>
        <p:spPr bwMode="auto">
          <a:xfrm>
            <a:off x="84138" y="5837238"/>
            <a:ext cx="90598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x-none" sz="2000" u="sng" dirty="0">
                <a:latin typeface="+mn-lt"/>
              </a:rPr>
              <a:t>Backpropagation Through Time (BPTT</a:t>
            </a:r>
            <a:r>
              <a:rPr lang="en-US" altLang="x-none" sz="2000" dirty="0">
                <a:latin typeface="+mn-lt"/>
              </a:rPr>
              <a:t>): Notice that the state gradient is </a:t>
            </a:r>
            <a:r>
              <a:rPr lang="en-US" altLang="x-none" sz="2000" dirty="0" err="1">
                <a:latin typeface="+mn-lt"/>
              </a:rPr>
              <a:t>noncausal</a:t>
            </a:r>
            <a:r>
              <a:rPr lang="en-US" altLang="x-none" sz="2000" dirty="0">
                <a:latin typeface="+mn-lt"/>
              </a:rPr>
              <a:t>, i.e. it depends future values. This is the reason, in BPTT we invert the error sequence to be able to do the computation using memory (up to some finite time).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a:xfrm>
            <a:off x="409575" y="381000"/>
            <a:ext cx="8429625" cy="1143000"/>
          </a:xfrm>
        </p:spPr>
        <p:txBody>
          <a:bodyPr/>
          <a:lstStyle/>
          <a:p>
            <a:pPr eaLnBrk="1" hangingPunct="1"/>
            <a:r>
              <a:rPr lang="en-US" altLang="ko-KR">
                <a:ea typeface="굴림" charset="-127"/>
              </a:rPr>
              <a:t>Basic idea of on-line Kernel Filtering (Regression)</a:t>
            </a:r>
            <a:br>
              <a:rPr lang="en-US" altLang="ko-KR">
                <a:ea typeface="굴림" charset="-127"/>
              </a:rPr>
            </a:br>
            <a:endParaRPr lang="en-US" altLang="ko-KR">
              <a:ea typeface="굴림" charset="-127"/>
            </a:endParaRPr>
          </a:p>
        </p:txBody>
      </p:sp>
      <p:sp>
        <p:nvSpPr>
          <p:cNvPr id="82946" name="Rectangle 3"/>
          <p:cNvSpPr>
            <a:spLocks noGrp="1" noChangeArrowheads="1"/>
          </p:cNvSpPr>
          <p:nvPr>
            <p:ph type="body" sz="half" idx="1"/>
          </p:nvPr>
        </p:nvSpPr>
        <p:spPr>
          <a:xfrm>
            <a:off x="1062038" y="1420813"/>
            <a:ext cx="7974012" cy="4883150"/>
          </a:xfrm>
        </p:spPr>
        <p:txBody>
          <a:bodyPr/>
          <a:lstStyle/>
          <a:p>
            <a:pPr eaLnBrk="1" hangingPunct="1"/>
            <a:r>
              <a:rPr lang="en-US" altLang="ko-KR" sz="2000">
                <a:solidFill>
                  <a:schemeClr val="hlink"/>
                </a:solidFill>
                <a:ea typeface="굴림" charset="-127"/>
              </a:rPr>
              <a:t>Transform data</a:t>
            </a:r>
            <a:r>
              <a:rPr lang="en-US" altLang="ko-KR" sz="2000">
                <a:ea typeface="굴림" charset="-127"/>
              </a:rPr>
              <a:t> into a high dimensional feature space </a:t>
            </a:r>
          </a:p>
          <a:p>
            <a:pPr eaLnBrk="1" hangingPunct="1"/>
            <a:r>
              <a:rPr lang="en-US" altLang="ko-KR" sz="2000">
                <a:solidFill>
                  <a:schemeClr val="hlink"/>
                </a:solidFill>
                <a:ea typeface="굴림" charset="-127"/>
              </a:rPr>
              <a:t>Construct a linear model</a:t>
            </a:r>
            <a:r>
              <a:rPr lang="en-US" altLang="ko-KR" sz="2000">
                <a:ea typeface="굴림" charset="-127"/>
              </a:rPr>
              <a:t> in the feature space </a:t>
            </a:r>
            <a:r>
              <a:rPr lang="en-US" altLang="ko-KR" sz="2000" i="1">
                <a:ea typeface="굴림" charset="-127"/>
              </a:rPr>
              <a:t>F</a:t>
            </a:r>
          </a:p>
          <a:p>
            <a:pPr eaLnBrk="1" hangingPunct="1"/>
            <a:endParaRPr lang="en-US" altLang="ko-KR" sz="2000">
              <a:ea typeface="굴림" charset="-127"/>
            </a:endParaRPr>
          </a:p>
          <a:p>
            <a:pPr eaLnBrk="1" hangingPunct="1"/>
            <a:endParaRPr lang="en-US" altLang="ko-KR" sz="2000">
              <a:ea typeface="굴림" charset="-127"/>
            </a:endParaRPr>
          </a:p>
          <a:p>
            <a:pPr eaLnBrk="1" hangingPunct="1"/>
            <a:r>
              <a:rPr lang="en-US" altLang="ko-KR" sz="2000">
                <a:solidFill>
                  <a:schemeClr val="hlink"/>
                </a:solidFill>
                <a:ea typeface="굴림" charset="-127"/>
              </a:rPr>
              <a:t>Adapt iteratively parameters with gradient information </a:t>
            </a:r>
          </a:p>
          <a:p>
            <a:pPr eaLnBrk="1" hangingPunct="1"/>
            <a:endParaRPr lang="en-US" altLang="ko-KR" sz="2000">
              <a:ea typeface="굴림" charset="-127"/>
            </a:endParaRPr>
          </a:p>
          <a:p>
            <a:pPr eaLnBrk="1" hangingPunct="1"/>
            <a:r>
              <a:rPr lang="en-US" altLang="ko-KR" sz="2000">
                <a:solidFill>
                  <a:schemeClr val="hlink"/>
                </a:solidFill>
                <a:ea typeface="굴림" charset="-127"/>
              </a:rPr>
              <a:t>Compute the output using representer theorem</a:t>
            </a:r>
          </a:p>
          <a:p>
            <a:pPr eaLnBrk="1" hangingPunct="1"/>
            <a:endParaRPr lang="en-US" altLang="ko-KR" sz="2000">
              <a:ea typeface="굴림" charset="-127"/>
            </a:endParaRPr>
          </a:p>
          <a:p>
            <a:pPr eaLnBrk="1" hangingPunct="1"/>
            <a:endParaRPr lang="en-US" altLang="ko-KR" sz="2000">
              <a:ea typeface="굴림" charset="-127"/>
            </a:endParaRPr>
          </a:p>
          <a:p>
            <a:pPr eaLnBrk="1" hangingPunct="1"/>
            <a:r>
              <a:rPr lang="en-US" altLang="ko-KR" sz="2000">
                <a:ea typeface="굴림" charset="-127"/>
              </a:rPr>
              <a:t>Universal approximation theorem</a:t>
            </a:r>
          </a:p>
          <a:p>
            <a:pPr lvl="1" eaLnBrk="1" hangingPunct="1"/>
            <a:r>
              <a:rPr lang="en-US" altLang="ko-KR">
                <a:ea typeface="굴림" charset="-127"/>
              </a:rPr>
              <a:t>For the Gaussian kernel and a sufficient large </a:t>
            </a:r>
            <a:r>
              <a:rPr lang="en-US" altLang="ko-KR" i="1">
                <a:ea typeface="굴림" charset="-127"/>
              </a:rPr>
              <a:t>m</a:t>
            </a:r>
            <a:r>
              <a:rPr lang="en-US" altLang="ko-KR" i="1" baseline="-25000">
                <a:ea typeface="굴림" charset="-127"/>
              </a:rPr>
              <a:t>i</a:t>
            </a:r>
            <a:r>
              <a:rPr lang="en-US" altLang="ko-KR">
                <a:ea typeface="굴림" charset="-127"/>
              </a:rPr>
              <a:t>, </a:t>
            </a:r>
            <a:r>
              <a:rPr lang="en-US" altLang="ko-KR" i="1">
                <a:ea typeface="굴림" charset="-127"/>
              </a:rPr>
              <a:t>f</a:t>
            </a:r>
            <a:r>
              <a:rPr lang="en-US" altLang="ko-KR" i="1" baseline="-25000">
                <a:ea typeface="굴림" charset="-127"/>
              </a:rPr>
              <a:t>i</a:t>
            </a:r>
            <a:r>
              <a:rPr lang="en-US" altLang="ko-KR" i="1">
                <a:ea typeface="굴림" charset="-127"/>
              </a:rPr>
              <a:t>(u)</a:t>
            </a:r>
            <a:r>
              <a:rPr lang="en-US" altLang="ko-KR">
                <a:ea typeface="굴림" charset="-127"/>
              </a:rPr>
              <a:t> can approximate any continuous input-output mapping arbitrarily close in the L</a:t>
            </a:r>
            <a:r>
              <a:rPr lang="en-US" altLang="ko-KR" baseline="-25000">
                <a:ea typeface="굴림" charset="-127"/>
              </a:rPr>
              <a:t>p</a:t>
            </a:r>
            <a:r>
              <a:rPr lang="en-US" altLang="ko-KR">
                <a:ea typeface="굴림" charset="-127"/>
              </a:rPr>
              <a:t> norm sense.</a:t>
            </a:r>
            <a:endParaRPr lang="en-US" altLang="ko-KR" baseline="-25000">
              <a:ea typeface="굴림" charset="-127"/>
            </a:endParaRPr>
          </a:p>
          <a:p>
            <a:pPr lvl="1" eaLnBrk="1" hangingPunct="1">
              <a:buClr>
                <a:schemeClr val="tx1"/>
              </a:buClr>
              <a:buFont typeface="Wingdings" charset="2"/>
              <a:buChar char="q"/>
            </a:pPr>
            <a:endParaRPr lang="en-US" altLang="ko-KR">
              <a:ea typeface="굴림" charset="-127"/>
            </a:endParaRPr>
          </a:p>
        </p:txBody>
      </p:sp>
      <p:graphicFrame>
        <p:nvGraphicFramePr>
          <p:cNvPr id="82947" name="Object 12"/>
          <p:cNvGraphicFramePr>
            <a:graphicFrameLocks noGrp="1" noChangeAspect="1"/>
          </p:cNvGraphicFramePr>
          <p:nvPr>
            <p:ph sz="quarter" idx="2"/>
          </p:nvPr>
        </p:nvGraphicFramePr>
        <p:xfrm>
          <a:off x="3943350" y="3344863"/>
          <a:ext cx="1933575" cy="414337"/>
        </p:xfrm>
        <a:graphic>
          <a:graphicData uri="http://schemas.openxmlformats.org/presentationml/2006/ole">
            <mc:AlternateContent xmlns:mc="http://schemas.openxmlformats.org/markup-compatibility/2006">
              <mc:Choice xmlns:v="urn:schemas-microsoft-com:vml" Requires="v">
                <p:oleObj spid="_x0000_s83034" name="Equation" r:id="rId4" imgW="1066800" imgH="228600" progId="Equation.3">
                  <p:embed/>
                </p:oleObj>
              </mc:Choice>
              <mc:Fallback>
                <p:oleObj name="Equation" r:id="rId4" imgW="1066800" imgH="228600" progId="Equation.3">
                  <p:embed/>
                  <p:pic>
                    <p:nvPicPr>
                      <p:cNvPr id="0" name="Object 1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350" y="3344863"/>
                        <a:ext cx="1933575" cy="4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82948" name="Rectangle 4"/>
          <p:cNvSpPr>
            <a:spLocks noChangeArrowheads="1"/>
          </p:cNvSpPr>
          <p:nvPr/>
        </p:nvSpPr>
        <p:spPr bwMode="auto">
          <a:xfrm>
            <a:off x="0" y="3263900"/>
            <a:ext cx="2222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r>
              <a:rPr lang="en-US" altLang="x-none" sz="1200">
                <a:ea typeface="Times New Roman" charset="0"/>
                <a:cs typeface="Times New Roman" charset="0"/>
              </a:rPr>
              <a:t> </a:t>
            </a:r>
            <a:endParaRPr lang="en-US" altLang="x-none"/>
          </a:p>
        </p:txBody>
      </p:sp>
      <p:graphicFrame>
        <p:nvGraphicFramePr>
          <p:cNvPr id="82949" name="Object 5"/>
          <p:cNvGraphicFramePr>
            <a:graphicFrameLocks noChangeAspect="1"/>
          </p:cNvGraphicFramePr>
          <p:nvPr/>
        </p:nvGraphicFramePr>
        <p:xfrm>
          <a:off x="7600950" y="1447800"/>
          <a:ext cx="1327150" cy="434975"/>
        </p:xfrm>
        <a:graphic>
          <a:graphicData uri="http://schemas.openxmlformats.org/presentationml/2006/ole">
            <mc:AlternateContent xmlns:mc="http://schemas.openxmlformats.org/markup-compatibility/2006">
              <mc:Choice xmlns:v="urn:schemas-microsoft-com:vml" Requires="v">
                <p:oleObj spid="_x0000_s83035" name="Equation" r:id="rId6" imgW="571252" imgH="190417" progId="Equation.DSMT4">
                  <p:embed/>
                </p:oleObj>
              </mc:Choice>
              <mc:Fallback>
                <p:oleObj name="Equation" r:id="rId6" imgW="571252" imgH="190417"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00950" y="1447800"/>
                        <a:ext cx="132715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50" name="Object 6"/>
          <p:cNvGraphicFramePr>
            <a:graphicFrameLocks noChangeAspect="1"/>
          </p:cNvGraphicFramePr>
          <p:nvPr/>
        </p:nvGraphicFramePr>
        <p:xfrm>
          <a:off x="2705100" y="3841750"/>
          <a:ext cx="4495800" cy="977900"/>
        </p:xfrm>
        <a:graphic>
          <a:graphicData uri="http://schemas.openxmlformats.org/presentationml/2006/ole">
            <mc:AlternateContent xmlns:mc="http://schemas.openxmlformats.org/markup-compatibility/2006">
              <mc:Choice xmlns:v="urn:schemas-microsoft-com:vml" Requires="v">
                <p:oleObj spid="_x0000_s83036" name="Equation" r:id="rId8" imgW="1803400" imgH="393700" progId="Equation.DSMT4">
                  <p:embed/>
                </p:oleObj>
              </mc:Choice>
              <mc:Fallback>
                <p:oleObj name="Equation" r:id="rId8" imgW="1803400" imgH="39370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100" y="3841750"/>
                        <a:ext cx="44958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951" name="Object 7"/>
          <p:cNvGraphicFramePr>
            <a:graphicFrameLocks noChangeAspect="1"/>
          </p:cNvGraphicFramePr>
          <p:nvPr/>
        </p:nvGraphicFramePr>
        <p:xfrm>
          <a:off x="3789363" y="2286000"/>
          <a:ext cx="1930400" cy="473075"/>
        </p:xfrm>
        <a:graphic>
          <a:graphicData uri="http://schemas.openxmlformats.org/presentationml/2006/ole">
            <mc:AlternateContent xmlns:mc="http://schemas.openxmlformats.org/markup-compatibility/2006">
              <mc:Choice xmlns:v="urn:schemas-microsoft-com:vml" Requires="v">
                <p:oleObj spid="_x0000_s83037" name="Equation" r:id="rId10" imgW="774364" imgH="190417" progId="Equation.DSMT4">
                  <p:embed/>
                </p:oleObj>
              </mc:Choice>
              <mc:Fallback>
                <p:oleObj name="Equation" r:id="rId10" imgW="774364" imgH="190417" progId="Equation.DSMT4">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89363" y="2286000"/>
                        <a:ext cx="193040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3"/>
          <p:cNvSpPr>
            <a:spLocks noGrp="1" noChangeArrowheads="1"/>
          </p:cNvSpPr>
          <p:nvPr>
            <p:ph type="title"/>
          </p:nvPr>
        </p:nvSpPr>
        <p:spPr>
          <a:xfrm>
            <a:off x="1143000" y="381000"/>
            <a:ext cx="7891463" cy="1143000"/>
          </a:xfrm>
        </p:spPr>
        <p:txBody>
          <a:bodyPr/>
          <a:lstStyle/>
          <a:p>
            <a:pPr eaLnBrk="1" hangingPunct="1"/>
            <a:r>
              <a:rPr lang="en-US" altLang="ko-KR">
                <a:ea typeface="굴림" charset="-127"/>
              </a:rPr>
              <a:t>Kernel Least-Mean-Square (KLMS)</a:t>
            </a:r>
            <a:br>
              <a:rPr lang="en-US" altLang="ko-KR">
                <a:ea typeface="굴림" charset="-127"/>
              </a:rPr>
            </a:br>
            <a:endParaRPr lang="en-US" altLang="ko-KR">
              <a:ea typeface="굴림" charset="-127"/>
            </a:endParaRPr>
          </a:p>
        </p:txBody>
      </p:sp>
      <p:sp>
        <p:nvSpPr>
          <p:cNvPr id="84994" name="Rectangle 4"/>
          <p:cNvSpPr>
            <a:spLocks noGrp="1" noChangeArrowheads="1"/>
          </p:cNvSpPr>
          <p:nvPr>
            <p:ph type="body" sz="half" idx="1"/>
          </p:nvPr>
        </p:nvSpPr>
        <p:spPr>
          <a:xfrm>
            <a:off x="815975" y="1589088"/>
            <a:ext cx="8126413" cy="5067300"/>
          </a:xfrm>
        </p:spPr>
        <p:txBody>
          <a:bodyPr/>
          <a:lstStyle/>
          <a:p>
            <a:pPr eaLnBrk="1" hangingPunct="1"/>
            <a:r>
              <a:rPr lang="en-US" altLang="ko-KR" sz="2000">
                <a:ea typeface="굴림" charset="-127"/>
              </a:rPr>
              <a:t>What people don’t realize is that gradient descent can be easily generalized to reproducing kernel Hilbert spaces (RKHS), creating a universal functional approximator (for some kernels such as the Gaussian)</a:t>
            </a:r>
          </a:p>
          <a:p>
            <a:pPr eaLnBrk="1" hangingPunct="1"/>
            <a:endParaRPr lang="en-US" altLang="ko-KR" sz="2000">
              <a:ea typeface="굴림" charset="-127"/>
            </a:endParaRPr>
          </a:p>
          <a:p>
            <a:pPr eaLnBrk="1" hangingPunct="1"/>
            <a:endParaRPr lang="en-US" altLang="ko-KR" sz="2000">
              <a:ea typeface="굴림" charset="-127"/>
            </a:endParaRPr>
          </a:p>
          <a:p>
            <a:pPr eaLnBrk="1" hangingPunct="1"/>
            <a:endParaRPr lang="en-US" altLang="ko-KR" sz="2000">
              <a:ea typeface="굴림" charset="-127"/>
            </a:endParaRPr>
          </a:p>
          <a:p>
            <a:pPr eaLnBrk="1" hangingPunct="1"/>
            <a:r>
              <a:rPr lang="en-US" altLang="ko-KR" sz="2000">
                <a:ea typeface="굴림" charset="-127"/>
              </a:rPr>
              <a:t>This simple algorithm is still linear in the parameters, i.e. does not suffer from local minima. </a:t>
            </a:r>
          </a:p>
          <a:p>
            <a:pPr eaLnBrk="1" hangingPunct="1"/>
            <a:r>
              <a:rPr lang="en-US" altLang="ko-KR" sz="2000">
                <a:ea typeface="굴림" charset="-127"/>
              </a:rPr>
              <a:t>Moreover, it does not need explicit regularization because the norm of the weights is bound. </a:t>
            </a:r>
          </a:p>
          <a:p>
            <a:pPr eaLnBrk="1" hangingPunct="1"/>
            <a:r>
              <a:rPr lang="en-US" altLang="ko-KR" sz="2000">
                <a:ea typeface="굴림" charset="-127"/>
              </a:rPr>
              <a:t>This leads to a class of simple algorithms we call</a:t>
            </a:r>
            <a:r>
              <a:rPr lang="en-US" altLang="ko-KR" sz="2000">
                <a:solidFill>
                  <a:srgbClr val="0070C0"/>
                </a:solidFill>
                <a:ea typeface="굴림" charset="-127"/>
              </a:rPr>
              <a:t> CULMs (Convex Universal Learning Machines) </a:t>
            </a:r>
            <a:r>
              <a:rPr lang="en-US" altLang="ko-KR" sz="2000">
                <a:ea typeface="굴림" charset="-127"/>
              </a:rPr>
              <a:t>that can serve well many applications that do not require complex internal representations.</a:t>
            </a:r>
            <a:endParaRPr lang="en-US" altLang="ko-KR" sz="2000">
              <a:solidFill>
                <a:srgbClr val="0070C0"/>
              </a:solidFill>
              <a:ea typeface="굴림" charset="-127"/>
            </a:endParaRPr>
          </a:p>
        </p:txBody>
      </p:sp>
      <p:graphicFrame>
        <p:nvGraphicFramePr>
          <p:cNvPr id="84995" name="Object 15"/>
          <p:cNvGraphicFramePr>
            <a:graphicFrameLocks noGrp="1" noChangeAspect="1"/>
          </p:cNvGraphicFramePr>
          <p:nvPr>
            <p:ph sz="quarter" idx="3"/>
          </p:nvPr>
        </p:nvGraphicFramePr>
        <p:xfrm>
          <a:off x="6400800" y="3898900"/>
          <a:ext cx="1049338" cy="1981200"/>
        </p:xfrm>
        <a:graphic>
          <a:graphicData uri="http://schemas.openxmlformats.org/presentationml/2006/ole">
            <mc:AlternateContent xmlns:mc="http://schemas.openxmlformats.org/markup-compatibility/2006">
              <mc:Choice xmlns:v="urn:schemas-microsoft-com:vml" Requires="v">
                <p:oleObj spid="_x0000_s85020" name="Equation" r:id="rId4" imgW="114151" imgH="215619" progId="Equation.3">
                  <p:embed/>
                </p:oleObj>
              </mc:Choice>
              <mc:Fallback>
                <p:oleObj name="Equation" r:id="rId4" imgW="114151" imgH="215619" progId="Equation.3">
                  <p:embed/>
                  <p:pic>
                    <p:nvPicPr>
                      <p:cNvPr id="0" name="Object 1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898900"/>
                        <a:ext cx="1049338" cy="198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84996" name="Rectangle 5"/>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endParaRPr lang="x-none" altLang="x-none"/>
          </a:p>
        </p:txBody>
      </p:sp>
      <p:pic>
        <p:nvPicPr>
          <p:cNvPr id="84997" name="Pictur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01850" y="2649538"/>
            <a:ext cx="49403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transition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a:xfrm>
            <a:off x="1042988" y="0"/>
            <a:ext cx="8101012" cy="1143000"/>
          </a:xfrm>
        </p:spPr>
        <p:txBody>
          <a:bodyPr/>
          <a:lstStyle/>
          <a:p>
            <a:r>
              <a:rPr lang="en-US" altLang="x-none"/>
              <a:t>What is Information Theoretic Learning?</a:t>
            </a:r>
          </a:p>
        </p:txBody>
      </p:sp>
      <p:sp>
        <p:nvSpPr>
          <p:cNvPr id="100354" name="Rectangle 3"/>
          <p:cNvSpPr>
            <a:spLocks noGrp="1" noChangeArrowheads="1"/>
          </p:cNvSpPr>
          <p:nvPr>
            <p:ph type="body" sz="half" idx="1"/>
          </p:nvPr>
        </p:nvSpPr>
        <p:spPr>
          <a:xfrm>
            <a:off x="849313" y="1766888"/>
            <a:ext cx="8294687" cy="4113212"/>
          </a:xfrm>
        </p:spPr>
        <p:txBody>
          <a:bodyPr/>
          <a:lstStyle/>
          <a:p>
            <a:pPr>
              <a:buFontTx/>
              <a:buNone/>
            </a:pPr>
            <a:r>
              <a:rPr lang="en-US" altLang="x-none"/>
              <a:t>ITL is a methodology to adapt linear or nonlinear systems using criteria based on the information descriptors of entropy and divergence. </a:t>
            </a:r>
          </a:p>
          <a:p>
            <a:pPr algn="ctr">
              <a:buFontTx/>
              <a:buNone/>
            </a:pPr>
            <a:endParaRPr lang="en-US" altLang="x-none" sz="2000"/>
          </a:p>
          <a:p>
            <a:pPr>
              <a:buFontTx/>
              <a:buNone/>
            </a:pPr>
            <a:r>
              <a:rPr lang="en-US" altLang="x-none"/>
              <a:t>Center piece is a non-parametric estimator for entropy that:</a:t>
            </a:r>
          </a:p>
          <a:p>
            <a:r>
              <a:rPr lang="en-US" altLang="x-none" sz="2000"/>
              <a:t>Does not require an explicit estimation of pdf</a:t>
            </a:r>
          </a:p>
          <a:p>
            <a:r>
              <a:rPr lang="en-US" altLang="x-none" sz="2000"/>
              <a:t>Uses the Parzen window method which is known to be consistent and efficient</a:t>
            </a:r>
          </a:p>
          <a:p>
            <a:r>
              <a:rPr lang="en-US" altLang="x-none" sz="2000"/>
              <a:t>Estimator is smooth</a:t>
            </a:r>
          </a:p>
          <a:p>
            <a:r>
              <a:rPr lang="en-US" altLang="x-none" sz="2000"/>
              <a:t>Readily integrated in conventional gradient descent learning</a:t>
            </a:r>
          </a:p>
          <a:p>
            <a:r>
              <a:rPr lang="en-US" altLang="x-none" sz="2000"/>
              <a:t>Provides a link to Kernel learning and SVMs.</a:t>
            </a:r>
          </a:p>
          <a:p>
            <a:r>
              <a:rPr lang="en-US" altLang="x-none" sz="2000"/>
              <a:t>Allows an extension to random processes </a:t>
            </a:r>
          </a:p>
          <a:p>
            <a:endParaRPr lang="en-US" altLang="x-none"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457200"/>
          </a:xfrm>
        </p:spPr>
        <p:txBody>
          <a:bodyPr rtlCol="0">
            <a:noAutofit/>
          </a:bodyPr>
          <a:lstStyle/>
          <a:p>
            <a:pPr eaLnBrk="1" fontAlgn="auto" hangingPunct="1">
              <a:spcAft>
                <a:spcPts val="0"/>
              </a:spcAft>
              <a:defRPr/>
            </a:pPr>
            <a:r>
              <a:rPr lang="en-US" sz="3600" dirty="0">
                <a:latin typeface="+mn-lt"/>
              </a:rPr>
              <a:t>BRAIN-BODY and Physical Constraints</a:t>
            </a:r>
          </a:p>
        </p:txBody>
      </p:sp>
      <p:grpSp>
        <p:nvGrpSpPr>
          <p:cNvPr id="22530" name="Group 26"/>
          <p:cNvGrpSpPr>
            <a:grpSpLocks/>
          </p:cNvGrpSpPr>
          <p:nvPr/>
        </p:nvGrpSpPr>
        <p:grpSpPr bwMode="auto">
          <a:xfrm>
            <a:off x="723900" y="1411288"/>
            <a:ext cx="7696200" cy="4495800"/>
            <a:chOff x="304801" y="2362200"/>
            <a:chExt cx="5943600" cy="3614737"/>
          </a:xfrm>
        </p:grpSpPr>
        <p:sp>
          <p:nvSpPr>
            <p:cNvPr id="31" name="AutoShape 5"/>
            <p:cNvSpPr>
              <a:spLocks noChangeAspect="1" noChangeArrowheads="1"/>
            </p:cNvSpPr>
            <p:nvPr/>
          </p:nvSpPr>
          <p:spPr bwMode="auto">
            <a:xfrm>
              <a:off x="304801" y="2362200"/>
              <a:ext cx="5943600" cy="3614737"/>
            </a:xfrm>
            <a:prstGeom prst="rect">
              <a:avLst/>
            </a:prstGeom>
            <a:solidFill>
              <a:schemeClr val="bg1">
                <a:lumMod val="20000"/>
                <a:lumOff val="80000"/>
              </a:schemeClr>
            </a:solidFill>
            <a:ln w="9525">
              <a:noFill/>
              <a:miter lim="800000"/>
              <a:headEnd/>
              <a:tailEnd/>
            </a:ln>
          </p:spPr>
          <p:txBody>
            <a:bodyPr/>
            <a:lstStyle/>
            <a:p>
              <a:pPr eaLnBrk="1" hangingPunct="1">
                <a:spcBef>
                  <a:spcPct val="20000"/>
                </a:spcBef>
                <a:defRPr/>
              </a:pPr>
              <a:endParaRPr lang="en-US"/>
            </a:p>
          </p:txBody>
        </p:sp>
        <p:sp>
          <p:nvSpPr>
            <p:cNvPr id="22535" name="Line 6"/>
            <p:cNvSpPr>
              <a:spLocks noChangeShapeType="1"/>
            </p:cNvSpPr>
            <p:nvPr/>
          </p:nvSpPr>
          <p:spPr bwMode="auto">
            <a:xfrm>
              <a:off x="3882957" y="3147229"/>
              <a:ext cx="1010" cy="21813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36" name="Text Box 8"/>
            <p:cNvSpPr txBox="1">
              <a:spLocks noChangeArrowheads="1"/>
            </p:cNvSpPr>
            <p:nvPr/>
          </p:nvSpPr>
          <p:spPr bwMode="auto">
            <a:xfrm>
              <a:off x="4343400" y="2590800"/>
              <a:ext cx="1119631"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ko-KR" sz="1600" b="1">
                  <a:solidFill>
                    <a:srgbClr val="000000"/>
                  </a:solidFill>
                  <a:ea typeface="Batang" charset="-127"/>
                  <a:cs typeface="Batang" charset="-127"/>
                </a:rPr>
                <a:t>FUTURE</a:t>
              </a:r>
              <a:endParaRPr lang="en-US" altLang="x-none" sz="3200"/>
            </a:p>
          </p:txBody>
        </p:sp>
        <p:sp>
          <p:nvSpPr>
            <p:cNvPr id="22537" name="Text Box 9"/>
            <p:cNvSpPr txBox="1">
              <a:spLocks noChangeArrowheads="1"/>
            </p:cNvSpPr>
            <p:nvPr/>
          </p:nvSpPr>
          <p:spPr bwMode="auto">
            <a:xfrm>
              <a:off x="2667000" y="2590800"/>
              <a:ext cx="688149" cy="315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ko-KR" sz="1600" b="1">
                  <a:solidFill>
                    <a:srgbClr val="000000"/>
                  </a:solidFill>
                  <a:ea typeface="Batang" charset="-127"/>
                  <a:cs typeface="Batang" charset="-127"/>
                </a:rPr>
                <a:t>PAST</a:t>
              </a:r>
              <a:endParaRPr lang="en-US" altLang="x-none" sz="3200"/>
            </a:p>
          </p:txBody>
        </p:sp>
        <p:sp>
          <p:nvSpPr>
            <p:cNvPr id="22538" name="Text Box 10"/>
            <p:cNvSpPr txBox="1">
              <a:spLocks noChangeArrowheads="1"/>
            </p:cNvSpPr>
            <p:nvPr/>
          </p:nvSpPr>
          <p:spPr bwMode="auto">
            <a:xfrm>
              <a:off x="381000" y="4876800"/>
              <a:ext cx="1924998" cy="53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hangingPunct="1">
                <a:spcBef>
                  <a:spcPct val="20000"/>
                </a:spcBef>
              </a:pPr>
              <a:r>
                <a:rPr lang="en-US" altLang="ko-KR" sz="1600" b="1">
                  <a:solidFill>
                    <a:srgbClr val="000000"/>
                  </a:solidFill>
                  <a:ea typeface="Batang" charset="-127"/>
                  <a:cs typeface="Batang" charset="-127"/>
                </a:rPr>
                <a:t>INTERNAL</a:t>
              </a:r>
            </a:p>
            <a:p>
              <a:pPr algn="ctr" eaLnBrk="1" hangingPunct="1">
                <a:spcBef>
                  <a:spcPct val="20000"/>
                </a:spcBef>
              </a:pPr>
              <a:r>
                <a:rPr lang="en-US" altLang="ko-KR" sz="1600" b="1">
                  <a:solidFill>
                    <a:srgbClr val="000000"/>
                  </a:solidFill>
                  <a:ea typeface="Batang" charset="-127"/>
                  <a:cs typeface="Batang" charset="-127"/>
                </a:rPr>
                <a:t>REPRESENTATION</a:t>
              </a:r>
              <a:endParaRPr lang="en-US" altLang="x-none" sz="3200"/>
            </a:p>
          </p:txBody>
        </p:sp>
        <p:sp>
          <p:nvSpPr>
            <p:cNvPr id="22539" name="Text Box 11"/>
            <p:cNvSpPr txBox="1">
              <a:spLocks noChangeArrowheads="1"/>
            </p:cNvSpPr>
            <p:nvPr/>
          </p:nvSpPr>
          <p:spPr bwMode="auto">
            <a:xfrm>
              <a:off x="838200" y="3124200"/>
              <a:ext cx="1397518" cy="58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hangingPunct="1">
                <a:spcBef>
                  <a:spcPct val="20000"/>
                </a:spcBef>
              </a:pPr>
              <a:r>
                <a:rPr lang="en-US" altLang="ko-KR" sz="1600" b="1">
                  <a:solidFill>
                    <a:srgbClr val="000000"/>
                  </a:solidFill>
                  <a:ea typeface="Batang" charset="-127"/>
                  <a:cs typeface="Batang" charset="-127"/>
                </a:rPr>
                <a:t>EXTERNAL</a:t>
              </a:r>
            </a:p>
            <a:p>
              <a:pPr algn="ctr" eaLnBrk="1" hangingPunct="1">
                <a:spcBef>
                  <a:spcPct val="20000"/>
                </a:spcBef>
              </a:pPr>
              <a:r>
                <a:rPr lang="en-US" altLang="ko-KR" sz="1600" b="1">
                  <a:solidFill>
                    <a:srgbClr val="000000"/>
                  </a:solidFill>
                  <a:ea typeface="Batang" charset="-127"/>
                  <a:cs typeface="Batang" charset="-127"/>
                </a:rPr>
                <a:t>WORLD</a:t>
              </a:r>
              <a:endParaRPr lang="en-US" altLang="x-none" sz="3200"/>
            </a:p>
          </p:txBody>
        </p:sp>
        <p:sp>
          <p:nvSpPr>
            <p:cNvPr id="22540" name="Text Box 13"/>
            <p:cNvSpPr txBox="1">
              <a:spLocks noChangeArrowheads="1"/>
            </p:cNvSpPr>
            <p:nvPr/>
          </p:nvSpPr>
          <p:spPr bwMode="auto">
            <a:xfrm>
              <a:off x="2468260" y="4673586"/>
              <a:ext cx="1303542" cy="72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hangingPunct="1">
                <a:spcBef>
                  <a:spcPct val="20000"/>
                </a:spcBef>
              </a:pPr>
              <a:r>
                <a:rPr lang="en-US" altLang="ko-KR" sz="1200">
                  <a:solidFill>
                    <a:srgbClr val="000000"/>
                  </a:solidFill>
                  <a:ea typeface="Batang" charset="-127"/>
                  <a:cs typeface="Batang" charset="-127"/>
                </a:rPr>
                <a:t>ORGANIZED PAST</a:t>
              </a:r>
            </a:p>
            <a:p>
              <a:pPr algn="ctr" eaLnBrk="1" hangingPunct="1">
                <a:spcBef>
                  <a:spcPct val="20000"/>
                </a:spcBef>
              </a:pPr>
              <a:r>
                <a:rPr lang="en-US" altLang="ko-KR" sz="1200">
                  <a:solidFill>
                    <a:srgbClr val="000000"/>
                  </a:solidFill>
                  <a:ea typeface="Batang" charset="-127"/>
                  <a:cs typeface="Batang" charset="-127"/>
                </a:rPr>
                <a:t>EXPERIENCE</a:t>
              </a:r>
              <a:endParaRPr lang="en-US" altLang="x-none"/>
            </a:p>
          </p:txBody>
        </p:sp>
        <p:sp>
          <p:nvSpPr>
            <p:cNvPr id="22541" name="Text Box 14"/>
            <p:cNvSpPr txBox="1">
              <a:spLocks noChangeArrowheads="1"/>
            </p:cNvSpPr>
            <p:nvPr/>
          </p:nvSpPr>
          <p:spPr bwMode="auto">
            <a:xfrm>
              <a:off x="4694271" y="5309852"/>
              <a:ext cx="1201492" cy="497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ko-KR" sz="1600" b="1">
                  <a:solidFill>
                    <a:srgbClr val="000000"/>
                  </a:solidFill>
                  <a:ea typeface="Batang" charset="-127"/>
                  <a:cs typeface="Batang" charset="-127"/>
                </a:rPr>
                <a:t>PREDICTIVE</a:t>
              </a:r>
            </a:p>
            <a:p>
              <a:pPr eaLnBrk="1" hangingPunct="1">
                <a:spcBef>
                  <a:spcPct val="20000"/>
                </a:spcBef>
              </a:pPr>
              <a:r>
                <a:rPr lang="en-US" altLang="ko-KR" sz="1600" b="1">
                  <a:solidFill>
                    <a:srgbClr val="000000"/>
                  </a:solidFill>
                  <a:ea typeface="Batang" charset="-127"/>
                  <a:cs typeface="Batang" charset="-127"/>
                </a:rPr>
                <a:t>MODELING</a:t>
              </a:r>
              <a:endParaRPr lang="en-US" altLang="x-none" sz="3200" b="1"/>
            </a:p>
          </p:txBody>
        </p:sp>
        <p:sp>
          <p:nvSpPr>
            <p:cNvPr id="22542" name="Text Box 15"/>
            <p:cNvSpPr txBox="1">
              <a:spLocks noChangeArrowheads="1"/>
            </p:cNvSpPr>
            <p:nvPr/>
          </p:nvSpPr>
          <p:spPr bwMode="auto">
            <a:xfrm>
              <a:off x="4647903" y="2911705"/>
              <a:ext cx="1006456" cy="1059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hangingPunct="1">
                <a:spcBef>
                  <a:spcPct val="20000"/>
                </a:spcBef>
              </a:pPr>
              <a:r>
                <a:rPr lang="en-US" altLang="ko-KR" sz="1400">
                  <a:solidFill>
                    <a:srgbClr val="000000"/>
                  </a:solidFill>
                  <a:ea typeface="Batang" charset="-127"/>
                  <a:cs typeface="Batang" charset="-127"/>
                </a:rPr>
                <a:t>DOES ACTION</a:t>
              </a:r>
            </a:p>
            <a:p>
              <a:pPr algn="ctr" eaLnBrk="1" hangingPunct="1">
                <a:spcBef>
                  <a:spcPct val="20000"/>
                </a:spcBef>
              </a:pPr>
              <a:r>
                <a:rPr lang="en-US" altLang="ko-KR" sz="1400">
                  <a:solidFill>
                    <a:srgbClr val="000000"/>
                  </a:solidFill>
                  <a:ea typeface="Batang" charset="-127"/>
                  <a:cs typeface="Batang" charset="-127"/>
                </a:rPr>
                <a:t>MEET</a:t>
              </a:r>
            </a:p>
            <a:p>
              <a:pPr algn="ctr" eaLnBrk="1" hangingPunct="1">
                <a:spcBef>
                  <a:spcPct val="20000"/>
                </a:spcBef>
              </a:pPr>
              <a:r>
                <a:rPr lang="en-US" altLang="ko-KR" sz="1400">
                  <a:solidFill>
                    <a:srgbClr val="000000"/>
                  </a:solidFill>
                  <a:ea typeface="Batang" charset="-127"/>
                  <a:cs typeface="Batang" charset="-127"/>
                </a:rPr>
                <a:t>FUTURE REALITY?</a:t>
              </a:r>
              <a:endParaRPr lang="en-US" altLang="x-none" sz="2800"/>
            </a:p>
          </p:txBody>
        </p:sp>
        <p:sp>
          <p:nvSpPr>
            <p:cNvPr id="22543" name="Text Box 16"/>
            <p:cNvSpPr txBox="1">
              <a:spLocks noChangeArrowheads="1"/>
            </p:cNvSpPr>
            <p:nvPr/>
          </p:nvSpPr>
          <p:spPr bwMode="auto">
            <a:xfrm>
              <a:off x="2536974" y="3237193"/>
              <a:ext cx="1060012" cy="498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ko-KR" sz="1400">
                  <a:solidFill>
                    <a:srgbClr val="000000"/>
                  </a:solidFill>
                  <a:ea typeface="Batang" charset="-127"/>
                  <a:cs typeface="Batang" charset="-127"/>
                </a:rPr>
                <a:t>SENSORY</a:t>
              </a:r>
            </a:p>
            <a:p>
              <a:pPr eaLnBrk="1" hangingPunct="1">
                <a:spcBef>
                  <a:spcPct val="20000"/>
                </a:spcBef>
              </a:pPr>
              <a:r>
                <a:rPr lang="en-US" altLang="ko-KR" sz="1400">
                  <a:solidFill>
                    <a:srgbClr val="000000"/>
                  </a:solidFill>
                  <a:ea typeface="Batang" charset="-127"/>
                  <a:cs typeface="Batang" charset="-127"/>
                </a:rPr>
                <a:t>STIMULUS</a:t>
              </a:r>
              <a:endParaRPr lang="en-US" altLang="x-none" sz="2800"/>
            </a:p>
          </p:txBody>
        </p:sp>
        <p:sp>
          <p:nvSpPr>
            <p:cNvPr id="22544" name="Text Box 18"/>
            <p:cNvSpPr txBox="1">
              <a:spLocks noChangeArrowheads="1"/>
            </p:cNvSpPr>
            <p:nvPr/>
          </p:nvSpPr>
          <p:spPr bwMode="auto">
            <a:xfrm>
              <a:off x="1219200" y="4267200"/>
              <a:ext cx="654802" cy="20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ko-KR" sz="1600">
                  <a:solidFill>
                    <a:srgbClr val="000000"/>
                  </a:solidFill>
                  <a:ea typeface="Batang" charset="-127"/>
                  <a:cs typeface="Batang" charset="-127"/>
                </a:rPr>
                <a:t>Body line</a:t>
              </a:r>
              <a:endParaRPr lang="en-US" altLang="x-none" sz="3200"/>
            </a:p>
          </p:txBody>
        </p:sp>
        <p:pic>
          <p:nvPicPr>
            <p:cNvPr id="22545"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4343400"/>
              <a:ext cx="1471613"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6" name="Down Arrow 25"/>
            <p:cNvSpPr>
              <a:spLocks noChangeArrowheads="1"/>
            </p:cNvSpPr>
            <p:nvPr/>
          </p:nvSpPr>
          <p:spPr bwMode="auto">
            <a:xfrm flipH="1">
              <a:off x="2743296" y="3734320"/>
              <a:ext cx="334695" cy="532254"/>
            </a:xfrm>
            <a:prstGeom prst="downArrow">
              <a:avLst>
                <a:gd name="adj1" fmla="val 50000"/>
                <a:gd name="adj2" fmla="val 49998"/>
              </a:avLst>
            </a:prstGeom>
            <a:solidFill>
              <a:srgbClr val="0000FF"/>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wrap="none"/>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endParaRPr lang="x-none" altLang="x-none">
                <a:latin typeface="Arial" charset="0"/>
              </a:endParaRPr>
            </a:p>
          </p:txBody>
        </p:sp>
        <p:sp>
          <p:nvSpPr>
            <p:cNvPr id="22547" name="Text Box 17"/>
            <p:cNvSpPr txBox="1">
              <a:spLocks noChangeArrowheads="1"/>
            </p:cNvSpPr>
            <p:nvPr/>
          </p:nvSpPr>
          <p:spPr bwMode="auto">
            <a:xfrm>
              <a:off x="3917214" y="2905317"/>
              <a:ext cx="235446" cy="93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r>
                <a:rPr lang="en-US" altLang="ko-KR" sz="1600">
                  <a:solidFill>
                    <a:srgbClr val="000000"/>
                  </a:solidFill>
                  <a:ea typeface="Batang" charset="-127"/>
                  <a:cs typeface="Batang" charset="-127"/>
                </a:rPr>
                <a:t>Causality line</a:t>
              </a:r>
              <a:endParaRPr lang="en-US" altLang="x-none" sz="3200"/>
            </a:p>
          </p:txBody>
        </p:sp>
        <p:sp>
          <p:nvSpPr>
            <p:cNvPr id="22548" name="Line 7"/>
            <p:cNvSpPr>
              <a:spLocks noChangeShapeType="1"/>
            </p:cNvSpPr>
            <p:nvPr/>
          </p:nvSpPr>
          <p:spPr bwMode="auto">
            <a:xfrm flipV="1">
              <a:off x="838200" y="4164127"/>
              <a:ext cx="4279585" cy="2687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46" name="Picture 2" descr="http://images.clipartof.com/small/35484-Clipart-Illustration-Of-A-Human-Arm-And-Hand-Extended.jpg"/>
          <p:cNvPicPr>
            <a:picLocks noChangeAspect="1" noChangeArrowheads="1"/>
          </p:cNvPicPr>
          <p:nvPr/>
        </p:nvPicPr>
        <p:blipFill>
          <a:blip r:embed="rId3" cstate="print"/>
          <a:srcRect/>
          <a:stretch>
            <a:fillRect/>
          </a:stretch>
        </p:blipFill>
        <p:spPr bwMode="auto">
          <a:xfrm>
            <a:off x="5509304" y="3504995"/>
            <a:ext cx="1535167" cy="1703331"/>
          </a:xfrm>
          <a:prstGeom prst="rect">
            <a:avLst/>
          </a:prstGeom>
          <a:solidFill>
            <a:schemeClr val="bg1">
              <a:lumMod val="20000"/>
              <a:lumOff val="80000"/>
            </a:schemeClr>
          </a:solidFill>
          <a:scene3d>
            <a:camera prst="orthographicFront">
              <a:rot lat="0" lon="8700000" rev="5400000"/>
            </a:camera>
            <a:lightRig rig="threePt" dir="t"/>
          </a:scene3d>
        </p:spPr>
      </p:pic>
      <p:sp>
        <p:nvSpPr>
          <p:cNvPr id="2" name="TextBox 1"/>
          <p:cNvSpPr txBox="1"/>
          <p:nvPr/>
        </p:nvSpPr>
        <p:spPr>
          <a:xfrm>
            <a:off x="411163" y="5661025"/>
            <a:ext cx="8321675" cy="904875"/>
          </a:xfrm>
          <a:prstGeom prst="rect">
            <a:avLst/>
          </a:prstGeom>
          <a:noFill/>
        </p:spPr>
        <p:txBody>
          <a:bodyPr wrap="none">
            <a:spAutoFit/>
          </a:bodyPr>
          <a:lstStyle/>
          <a:p>
            <a:pPr eaLnBrk="1" hangingPunct="1">
              <a:spcBef>
                <a:spcPct val="20000"/>
              </a:spcBef>
              <a:defRPr/>
            </a:pPr>
            <a:r>
              <a:rPr lang="en-US" dirty="0">
                <a:latin typeface="+mn-lt"/>
              </a:rPr>
              <a:t>Brain is a real time system that </a:t>
            </a:r>
            <a:r>
              <a:rPr lang="en-US">
                <a:latin typeface="+mn-lt"/>
              </a:rPr>
              <a:t>does predictions</a:t>
            </a:r>
          </a:p>
          <a:p>
            <a:pPr eaLnBrk="1" hangingPunct="1">
              <a:spcBef>
                <a:spcPct val="20000"/>
              </a:spcBef>
              <a:defRPr/>
            </a:pPr>
            <a:r>
              <a:rPr lang="en-US" dirty="0">
                <a:latin typeface="+mn-lt"/>
              </a:rPr>
              <a:t>Past experience is stored in memory and is accessible on demand</a:t>
            </a:r>
          </a:p>
        </p:txBody>
      </p:sp>
      <p:sp>
        <p:nvSpPr>
          <p:cNvPr id="21"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a:xfrm>
            <a:off x="1042988" y="0"/>
            <a:ext cx="8101012" cy="1143000"/>
          </a:xfrm>
        </p:spPr>
        <p:txBody>
          <a:bodyPr/>
          <a:lstStyle/>
          <a:p>
            <a:r>
              <a:rPr lang="en-US" altLang="x-none"/>
              <a:t>ITL is a different way of thinking about data quantification</a:t>
            </a:r>
          </a:p>
        </p:txBody>
      </p:sp>
      <p:sp>
        <p:nvSpPr>
          <p:cNvPr id="102402" name="Rectangle 3"/>
          <p:cNvSpPr>
            <a:spLocks noGrp="1" noChangeArrowheads="1"/>
          </p:cNvSpPr>
          <p:nvPr>
            <p:ph type="body" sz="half" idx="1"/>
          </p:nvPr>
        </p:nvSpPr>
        <p:spPr>
          <a:xfrm>
            <a:off x="1062038" y="1766888"/>
            <a:ext cx="7394575" cy="4113212"/>
          </a:xfrm>
        </p:spPr>
        <p:txBody>
          <a:bodyPr/>
          <a:lstStyle/>
          <a:p>
            <a:pPr>
              <a:buFontTx/>
              <a:buNone/>
            </a:pPr>
            <a:r>
              <a:rPr lang="en-US" altLang="x-none" sz="2000"/>
              <a:t>Moment expansions, in particular </a:t>
            </a:r>
            <a:r>
              <a:rPr lang="en-US" altLang="x-none" sz="2000" b="1"/>
              <a:t>Second Order moments</a:t>
            </a:r>
            <a:r>
              <a:rPr lang="en-US" altLang="x-none" sz="2000"/>
              <a:t> are still today the workhorse of statistics. We automatically translate deep concepts (e.g. similarity, Hebb’s postulate of learning ) in 2</a:t>
            </a:r>
            <a:r>
              <a:rPr lang="en-US" altLang="x-none" sz="2000" baseline="30000"/>
              <a:t>nd</a:t>
            </a:r>
            <a:r>
              <a:rPr lang="en-US" altLang="x-none" sz="2000"/>
              <a:t> order statistical equivalents.</a:t>
            </a:r>
          </a:p>
          <a:p>
            <a:pPr>
              <a:buFontTx/>
              <a:buNone/>
            </a:pPr>
            <a:endParaRPr lang="en-US" altLang="x-none" sz="2000"/>
          </a:p>
          <a:p>
            <a:pPr>
              <a:buFontTx/>
              <a:buNone/>
            </a:pPr>
            <a:r>
              <a:rPr lang="en-US" altLang="x-none" sz="2000"/>
              <a:t>ITL replaces 2</a:t>
            </a:r>
            <a:r>
              <a:rPr lang="en-US" altLang="x-none" sz="2000" baseline="30000"/>
              <a:t>nd</a:t>
            </a:r>
            <a:r>
              <a:rPr lang="en-US" altLang="x-none" sz="2000"/>
              <a:t> order moments with a geometric statistical interpretation of data in probability spaces. </a:t>
            </a:r>
          </a:p>
          <a:p>
            <a:pPr>
              <a:buFontTx/>
              <a:buNone/>
            </a:pPr>
            <a:r>
              <a:rPr lang="en-US" altLang="x-none" sz="2000"/>
              <a:t> </a:t>
            </a:r>
          </a:p>
          <a:p>
            <a:r>
              <a:rPr lang="en-US" altLang="x-none" sz="2000"/>
              <a:t>Variance by </a:t>
            </a:r>
            <a:r>
              <a:rPr lang="en-US" altLang="x-none" sz="2000" b="1"/>
              <a:t>Entropy</a:t>
            </a:r>
          </a:p>
          <a:p>
            <a:r>
              <a:rPr lang="en-US" altLang="x-none" sz="2000"/>
              <a:t>Correlation by </a:t>
            </a:r>
            <a:r>
              <a:rPr lang="en-US" altLang="x-none" sz="2000" b="1"/>
              <a:t>Correntopy</a:t>
            </a:r>
          </a:p>
          <a:p>
            <a:r>
              <a:rPr lang="en-US" altLang="x-none" sz="2000"/>
              <a:t>Mean square error (MSE) by </a:t>
            </a:r>
            <a:r>
              <a:rPr lang="en-US" altLang="x-none" sz="2000" b="1"/>
              <a:t>Minimum error entropy</a:t>
            </a:r>
            <a:r>
              <a:rPr lang="en-US" altLang="x-none" sz="2000"/>
              <a:t> (MEE)</a:t>
            </a:r>
          </a:p>
          <a:p>
            <a:r>
              <a:rPr lang="en-US" altLang="x-none" sz="2000"/>
              <a:t>Distances in data space by distances in probability spaces</a:t>
            </a:r>
          </a:p>
          <a:p>
            <a:endParaRPr lang="en-US" altLang="x-none" sz="18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Date Placeholder 5"/>
          <p:cNvSpPr>
            <a:spLocks noGrp="1"/>
          </p:cNvSpPr>
          <p:nvPr>
            <p:ph type="dt" sz="quarter" idx="10"/>
          </p:nvPr>
        </p:nvSpPr>
        <p:spPr/>
        <p:txBody>
          <a:bodyPr/>
          <a:lstStyle/>
          <a:p>
            <a:pPr>
              <a:defRPr/>
            </a:pPr>
            <a:fld id="{F0CFF87F-C3CF-1342-9083-4A186D8EB7BD}" type="datetime4">
              <a:rPr lang="en-US" altLang="x-none"/>
              <a:pPr>
                <a:defRPr/>
              </a:pPr>
              <a:t>July 24, 2018</a:t>
            </a:fld>
            <a:endParaRPr lang="en-US" altLang="x-none"/>
          </a:p>
        </p:txBody>
      </p:sp>
      <p:sp>
        <p:nvSpPr>
          <p:cNvPr id="77" name="Slide Number Placeholder 7"/>
          <p:cNvSpPr>
            <a:spLocks noGrp="1"/>
          </p:cNvSpPr>
          <p:nvPr>
            <p:ph type="sldNum" sz="quarter" idx="12"/>
          </p:nvPr>
        </p:nvSpPr>
        <p:spPr/>
        <p:txBody>
          <a:bodyPr/>
          <a:lstStyle/>
          <a:p>
            <a:pPr>
              <a:defRPr/>
            </a:pPr>
            <a:fld id="{C86C3F3C-42EF-D248-964A-AC42A3DDE45E}" type="slidenum">
              <a:rPr lang="en-US" altLang="x-none"/>
              <a:pPr>
                <a:defRPr/>
              </a:pPr>
              <a:t>51</a:t>
            </a:fld>
            <a:endParaRPr lang="en-US" altLang="x-none"/>
          </a:p>
        </p:txBody>
      </p:sp>
      <p:sp>
        <p:nvSpPr>
          <p:cNvPr id="104451" name="Rectangle 11"/>
          <p:cNvSpPr>
            <a:spLocks noGrp="1" noChangeArrowheads="1"/>
          </p:cNvSpPr>
          <p:nvPr>
            <p:ph type="title"/>
          </p:nvPr>
        </p:nvSpPr>
        <p:spPr/>
        <p:txBody>
          <a:bodyPr/>
          <a:lstStyle/>
          <a:p>
            <a:r>
              <a:rPr lang="en-US" altLang="x-none"/>
              <a:t>Information Theoretic Learning</a:t>
            </a:r>
            <a:br>
              <a:rPr lang="en-US" altLang="x-none"/>
            </a:br>
            <a:r>
              <a:rPr lang="en-US" altLang="x-none" sz="2400"/>
              <a:t>Entropy</a:t>
            </a:r>
          </a:p>
        </p:txBody>
      </p:sp>
      <p:sp>
        <p:nvSpPr>
          <p:cNvPr id="104452" name="Rectangle 2"/>
          <p:cNvSpPr>
            <a:spLocks noGrp="1" noChangeArrowheads="1"/>
          </p:cNvSpPr>
          <p:nvPr>
            <p:ph type="body" sz="half" idx="1"/>
          </p:nvPr>
        </p:nvSpPr>
        <p:spPr>
          <a:xfrm>
            <a:off x="974725" y="1612900"/>
            <a:ext cx="7600950" cy="4113213"/>
          </a:xfrm>
          <a:noFill/>
        </p:spPr>
        <p:txBody>
          <a:bodyPr lIns="92075" tIns="46038" rIns="92075" bIns="46038"/>
          <a:lstStyle/>
          <a:p>
            <a:pPr>
              <a:buFontTx/>
              <a:buNone/>
            </a:pPr>
            <a:endParaRPr lang="en-US" altLang="x-none" sz="2800"/>
          </a:p>
          <a:p>
            <a:endParaRPr lang="en-US" altLang="x-none" sz="2000"/>
          </a:p>
          <a:p>
            <a:endParaRPr lang="en-US" altLang="x-none" sz="2000"/>
          </a:p>
          <a:p>
            <a:endParaRPr lang="en-US" altLang="x-none" sz="2000"/>
          </a:p>
          <a:p>
            <a:endParaRPr lang="en-US" altLang="x-none" sz="2000"/>
          </a:p>
          <a:p>
            <a:endParaRPr lang="en-US" altLang="x-none" sz="2000"/>
          </a:p>
          <a:p>
            <a:r>
              <a:rPr lang="en-US" altLang="x-none" sz="2800"/>
              <a:t>Entropy quantifies the degree of uncertainty in a r.v. Claude Shannon defined entropy as </a:t>
            </a:r>
          </a:p>
        </p:txBody>
      </p:sp>
      <p:sp>
        <p:nvSpPr>
          <p:cNvPr id="370704" name="Text Box 16"/>
          <p:cNvSpPr txBox="1">
            <a:spLocks noChangeArrowheads="1"/>
          </p:cNvSpPr>
          <p:nvPr/>
        </p:nvSpPr>
        <p:spPr bwMode="auto">
          <a:xfrm>
            <a:off x="1239838" y="1639888"/>
            <a:ext cx="7272337" cy="4572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a:spAutoFit/>
          </a:bodyPr>
          <a:lstStyle/>
          <a:p>
            <a:pPr>
              <a:spcBef>
                <a:spcPct val="50000"/>
              </a:spcBef>
              <a:defRPr/>
            </a:pPr>
            <a:r>
              <a:rPr lang="en-US" altLang="x-none">
                <a:latin typeface="Arial" charset="0"/>
              </a:rPr>
              <a:t>Not all random variables (r.v.) are equally random! </a:t>
            </a:r>
          </a:p>
        </p:txBody>
      </p:sp>
      <p:sp>
        <p:nvSpPr>
          <p:cNvPr id="104454" name="Rectangle 105"/>
          <p:cNvSpPr>
            <a:spLocks noChangeArrowheads="1"/>
          </p:cNvSpPr>
          <p:nvPr/>
        </p:nvSpPr>
        <p:spPr bwMode="auto">
          <a:xfrm>
            <a:off x="3330575" y="3629025"/>
            <a:ext cx="984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grpSp>
        <p:nvGrpSpPr>
          <p:cNvPr id="104455" name="Group 164"/>
          <p:cNvGrpSpPr>
            <a:grpSpLocks/>
          </p:cNvGrpSpPr>
          <p:nvPr/>
        </p:nvGrpSpPr>
        <p:grpSpPr bwMode="auto">
          <a:xfrm>
            <a:off x="1222375" y="2159000"/>
            <a:ext cx="2154238" cy="1635125"/>
            <a:chOff x="1686" y="1341"/>
            <a:chExt cx="1357" cy="1030"/>
          </a:xfrm>
        </p:grpSpPr>
        <p:sp>
          <p:nvSpPr>
            <p:cNvPr id="104491" name="Rectangle 91"/>
            <p:cNvSpPr>
              <a:spLocks noChangeArrowheads="1"/>
            </p:cNvSpPr>
            <p:nvPr/>
          </p:nvSpPr>
          <p:spPr bwMode="auto">
            <a:xfrm>
              <a:off x="2004" y="1403"/>
              <a:ext cx="1038" cy="817"/>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x-none" altLang="x-none"/>
            </a:p>
          </p:txBody>
        </p:sp>
        <p:sp>
          <p:nvSpPr>
            <p:cNvPr id="104492" name="Line 92"/>
            <p:cNvSpPr>
              <a:spLocks noChangeShapeType="1"/>
            </p:cNvSpPr>
            <p:nvPr/>
          </p:nvSpPr>
          <p:spPr bwMode="auto">
            <a:xfrm>
              <a:off x="2004" y="1403"/>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93" name="Freeform 93"/>
            <p:cNvSpPr>
              <a:spLocks/>
            </p:cNvSpPr>
            <p:nvPr/>
          </p:nvSpPr>
          <p:spPr bwMode="auto">
            <a:xfrm>
              <a:off x="2004" y="1403"/>
              <a:ext cx="1038" cy="817"/>
            </a:xfrm>
            <a:custGeom>
              <a:avLst/>
              <a:gdLst>
                <a:gd name="T0" fmla="*/ 0 w 183"/>
                <a:gd name="T1" fmla="*/ 817 h 144"/>
                <a:gd name="T2" fmla="*/ 1038 w 183"/>
                <a:gd name="T3" fmla="*/ 817 h 144"/>
                <a:gd name="T4" fmla="*/ 1038 w 183"/>
                <a:gd name="T5" fmla="*/ 0 h 144"/>
                <a:gd name="T6" fmla="*/ 0 60000 65536"/>
                <a:gd name="T7" fmla="*/ 0 60000 65536"/>
                <a:gd name="T8" fmla="*/ 0 60000 65536"/>
              </a:gdLst>
              <a:ahLst/>
              <a:cxnLst>
                <a:cxn ang="T6">
                  <a:pos x="T0" y="T1"/>
                </a:cxn>
                <a:cxn ang="T7">
                  <a:pos x="T2" y="T3"/>
                </a:cxn>
                <a:cxn ang="T8">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494" name="Line 94"/>
            <p:cNvSpPr>
              <a:spLocks noChangeShapeType="1"/>
            </p:cNvSpPr>
            <p:nvPr/>
          </p:nvSpPr>
          <p:spPr bwMode="auto">
            <a:xfrm flipV="1">
              <a:off x="2004" y="140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95" name="Line 95"/>
            <p:cNvSpPr>
              <a:spLocks noChangeShapeType="1"/>
            </p:cNvSpPr>
            <p:nvPr/>
          </p:nvSpPr>
          <p:spPr bwMode="auto">
            <a:xfrm>
              <a:off x="2004" y="2220"/>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96" name="Line 96"/>
            <p:cNvSpPr>
              <a:spLocks noChangeShapeType="1"/>
            </p:cNvSpPr>
            <p:nvPr/>
          </p:nvSpPr>
          <p:spPr bwMode="auto">
            <a:xfrm flipV="1">
              <a:off x="2004" y="140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97" name="Line 97"/>
            <p:cNvSpPr>
              <a:spLocks noChangeShapeType="1"/>
            </p:cNvSpPr>
            <p:nvPr/>
          </p:nvSpPr>
          <p:spPr bwMode="auto">
            <a:xfrm flipV="1">
              <a:off x="2004" y="220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98" name="Line 98"/>
            <p:cNvSpPr>
              <a:spLocks noChangeShapeType="1"/>
            </p:cNvSpPr>
            <p:nvPr/>
          </p:nvSpPr>
          <p:spPr bwMode="auto">
            <a:xfrm>
              <a:off x="2004" y="140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99" name="Rectangle 99"/>
            <p:cNvSpPr>
              <a:spLocks noChangeArrowheads="1"/>
            </p:cNvSpPr>
            <p:nvPr/>
          </p:nvSpPr>
          <p:spPr bwMode="auto">
            <a:xfrm>
              <a:off x="1969" y="2237"/>
              <a:ext cx="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sp>
          <p:nvSpPr>
            <p:cNvPr id="104500" name="Line 100"/>
            <p:cNvSpPr>
              <a:spLocks noChangeShapeType="1"/>
            </p:cNvSpPr>
            <p:nvPr/>
          </p:nvSpPr>
          <p:spPr bwMode="auto">
            <a:xfrm flipV="1">
              <a:off x="2520" y="220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01" name="Line 101"/>
            <p:cNvSpPr>
              <a:spLocks noChangeShapeType="1"/>
            </p:cNvSpPr>
            <p:nvPr/>
          </p:nvSpPr>
          <p:spPr bwMode="auto">
            <a:xfrm>
              <a:off x="2520" y="140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02" name="Rectangle 102"/>
            <p:cNvSpPr>
              <a:spLocks noChangeArrowheads="1"/>
            </p:cNvSpPr>
            <p:nvPr/>
          </p:nvSpPr>
          <p:spPr bwMode="auto">
            <a:xfrm>
              <a:off x="2517" y="2237"/>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4503" name="Line 103"/>
            <p:cNvSpPr>
              <a:spLocks noChangeShapeType="1"/>
            </p:cNvSpPr>
            <p:nvPr/>
          </p:nvSpPr>
          <p:spPr bwMode="auto">
            <a:xfrm flipV="1">
              <a:off x="3042" y="220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04" name="Line 104"/>
            <p:cNvSpPr>
              <a:spLocks noChangeShapeType="1"/>
            </p:cNvSpPr>
            <p:nvPr/>
          </p:nvSpPr>
          <p:spPr bwMode="auto">
            <a:xfrm>
              <a:off x="3042" y="140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05" name="Line 106"/>
            <p:cNvSpPr>
              <a:spLocks noChangeShapeType="1"/>
            </p:cNvSpPr>
            <p:nvPr/>
          </p:nvSpPr>
          <p:spPr bwMode="auto">
            <a:xfrm>
              <a:off x="2004" y="2220"/>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06" name="Line 107"/>
            <p:cNvSpPr>
              <a:spLocks noChangeShapeType="1"/>
            </p:cNvSpPr>
            <p:nvPr/>
          </p:nvSpPr>
          <p:spPr bwMode="auto">
            <a:xfrm flipH="1">
              <a:off x="3030" y="22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07" name="Rectangle 108"/>
            <p:cNvSpPr>
              <a:spLocks noChangeArrowheads="1"/>
            </p:cNvSpPr>
            <p:nvPr/>
          </p:nvSpPr>
          <p:spPr bwMode="auto">
            <a:xfrm>
              <a:off x="1944" y="2157"/>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4508" name="Line 109"/>
            <p:cNvSpPr>
              <a:spLocks noChangeShapeType="1"/>
            </p:cNvSpPr>
            <p:nvPr/>
          </p:nvSpPr>
          <p:spPr bwMode="auto">
            <a:xfrm>
              <a:off x="2004" y="1812"/>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09" name="Line 110"/>
            <p:cNvSpPr>
              <a:spLocks noChangeShapeType="1"/>
            </p:cNvSpPr>
            <p:nvPr/>
          </p:nvSpPr>
          <p:spPr bwMode="auto">
            <a:xfrm flipH="1">
              <a:off x="3030" y="181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10" name="Rectangle 111"/>
            <p:cNvSpPr>
              <a:spLocks noChangeArrowheads="1"/>
            </p:cNvSpPr>
            <p:nvPr/>
          </p:nvSpPr>
          <p:spPr bwMode="auto">
            <a:xfrm>
              <a:off x="1856" y="1749"/>
              <a:ext cx="1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0.5</a:t>
              </a:r>
              <a:endParaRPr lang="en-US" altLang="x-none"/>
            </a:p>
          </p:txBody>
        </p:sp>
        <p:sp>
          <p:nvSpPr>
            <p:cNvPr id="104511" name="Line 112"/>
            <p:cNvSpPr>
              <a:spLocks noChangeShapeType="1"/>
            </p:cNvSpPr>
            <p:nvPr/>
          </p:nvSpPr>
          <p:spPr bwMode="auto">
            <a:xfrm>
              <a:off x="2004" y="1403"/>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12" name="Line 113"/>
            <p:cNvSpPr>
              <a:spLocks noChangeShapeType="1"/>
            </p:cNvSpPr>
            <p:nvPr/>
          </p:nvSpPr>
          <p:spPr bwMode="auto">
            <a:xfrm flipH="1">
              <a:off x="3030" y="140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13" name="Rectangle 114"/>
            <p:cNvSpPr>
              <a:spLocks noChangeArrowheads="1"/>
            </p:cNvSpPr>
            <p:nvPr/>
          </p:nvSpPr>
          <p:spPr bwMode="auto">
            <a:xfrm>
              <a:off x="1944" y="1341"/>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1</a:t>
              </a:r>
              <a:endParaRPr lang="en-US" altLang="x-none"/>
            </a:p>
          </p:txBody>
        </p:sp>
        <p:sp>
          <p:nvSpPr>
            <p:cNvPr id="104514" name="Line 115"/>
            <p:cNvSpPr>
              <a:spLocks noChangeShapeType="1"/>
            </p:cNvSpPr>
            <p:nvPr/>
          </p:nvSpPr>
          <p:spPr bwMode="auto">
            <a:xfrm>
              <a:off x="2004" y="1403"/>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15" name="Freeform 116"/>
            <p:cNvSpPr>
              <a:spLocks/>
            </p:cNvSpPr>
            <p:nvPr/>
          </p:nvSpPr>
          <p:spPr bwMode="auto">
            <a:xfrm>
              <a:off x="2004" y="1403"/>
              <a:ext cx="1038" cy="817"/>
            </a:xfrm>
            <a:custGeom>
              <a:avLst/>
              <a:gdLst>
                <a:gd name="T0" fmla="*/ 0 w 183"/>
                <a:gd name="T1" fmla="*/ 817 h 144"/>
                <a:gd name="T2" fmla="*/ 1038 w 183"/>
                <a:gd name="T3" fmla="*/ 817 h 144"/>
                <a:gd name="T4" fmla="*/ 1038 w 183"/>
                <a:gd name="T5" fmla="*/ 0 h 144"/>
                <a:gd name="T6" fmla="*/ 0 60000 65536"/>
                <a:gd name="T7" fmla="*/ 0 60000 65536"/>
                <a:gd name="T8" fmla="*/ 0 60000 65536"/>
              </a:gdLst>
              <a:ahLst/>
              <a:cxnLst>
                <a:cxn ang="T6">
                  <a:pos x="T0" y="T1"/>
                </a:cxn>
                <a:cxn ang="T7">
                  <a:pos x="T2" y="T3"/>
                </a:cxn>
                <a:cxn ang="T8">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516" name="Line 117"/>
            <p:cNvSpPr>
              <a:spLocks noChangeShapeType="1"/>
            </p:cNvSpPr>
            <p:nvPr/>
          </p:nvSpPr>
          <p:spPr bwMode="auto">
            <a:xfrm flipV="1">
              <a:off x="2004" y="140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517" name="Freeform 118"/>
            <p:cNvSpPr>
              <a:spLocks/>
            </p:cNvSpPr>
            <p:nvPr/>
          </p:nvSpPr>
          <p:spPr bwMode="auto">
            <a:xfrm>
              <a:off x="2208" y="1630"/>
              <a:ext cx="545" cy="578"/>
            </a:xfrm>
            <a:custGeom>
              <a:avLst/>
              <a:gdLst>
                <a:gd name="T0" fmla="*/ 12 w 545"/>
                <a:gd name="T1" fmla="*/ 578 h 578"/>
                <a:gd name="T2" fmla="*/ 29 w 545"/>
                <a:gd name="T3" fmla="*/ 573 h 578"/>
                <a:gd name="T4" fmla="*/ 46 w 545"/>
                <a:gd name="T5" fmla="*/ 573 h 578"/>
                <a:gd name="T6" fmla="*/ 63 w 545"/>
                <a:gd name="T7" fmla="*/ 567 h 578"/>
                <a:gd name="T8" fmla="*/ 80 w 545"/>
                <a:gd name="T9" fmla="*/ 561 h 578"/>
                <a:gd name="T10" fmla="*/ 97 w 545"/>
                <a:gd name="T11" fmla="*/ 556 h 578"/>
                <a:gd name="T12" fmla="*/ 114 w 545"/>
                <a:gd name="T13" fmla="*/ 544 h 578"/>
                <a:gd name="T14" fmla="*/ 131 w 545"/>
                <a:gd name="T15" fmla="*/ 539 h 578"/>
                <a:gd name="T16" fmla="*/ 148 w 545"/>
                <a:gd name="T17" fmla="*/ 522 h 578"/>
                <a:gd name="T18" fmla="*/ 165 w 545"/>
                <a:gd name="T19" fmla="*/ 505 h 578"/>
                <a:gd name="T20" fmla="*/ 187 w 545"/>
                <a:gd name="T21" fmla="*/ 482 h 578"/>
                <a:gd name="T22" fmla="*/ 199 w 545"/>
                <a:gd name="T23" fmla="*/ 465 h 578"/>
                <a:gd name="T24" fmla="*/ 210 w 545"/>
                <a:gd name="T25" fmla="*/ 437 h 578"/>
                <a:gd name="T26" fmla="*/ 233 w 545"/>
                <a:gd name="T27" fmla="*/ 397 h 578"/>
                <a:gd name="T28" fmla="*/ 238 w 545"/>
                <a:gd name="T29" fmla="*/ 369 h 578"/>
                <a:gd name="T30" fmla="*/ 250 w 545"/>
                <a:gd name="T31" fmla="*/ 340 h 578"/>
                <a:gd name="T32" fmla="*/ 255 w 545"/>
                <a:gd name="T33" fmla="*/ 306 h 578"/>
                <a:gd name="T34" fmla="*/ 267 w 545"/>
                <a:gd name="T35" fmla="*/ 278 h 578"/>
                <a:gd name="T36" fmla="*/ 272 w 545"/>
                <a:gd name="T37" fmla="*/ 233 h 578"/>
                <a:gd name="T38" fmla="*/ 284 w 545"/>
                <a:gd name="T39" fmla="*/ 204 h 578"/>
                <a:gd name="T40" fmla="*/ 289 w 545"/>
                <a:gd name="T41" fmla="*/ 148 h 578"/>
                <a:gd name="T42" fmla="*/ 301 w 545"/>
                <a:gd name="T43" fmla="*/ 102 h 578"/>
                <a:gd name="T44" fmla="*/ 306 w 545"/>
                <a:gd name="T45" fmla="*/ 23 h 578"/>
                <a:gd name="T46" fmla="*/ 312 w 545"/>
                <a:gd name="T47" fmla="*/ 17 h 578"/>
                <a:gd name="T48" fmla="*/ 323 w 545"/>
                <a:gd name="T49" fmla="*/ 74 h 578"/>
                <a:gd name="T50" fmla="*/ 329 w 545"/>
                <a:gd name="T51" fmla="*/ 142 h 578"/>
                <a:gd name="T52" fmla="*/ 341 w 545"/>
                <a:gd name="T53" fmla="*/ 176 h 578"/>
                <a:gd name="T54" fmla="*/ 346 w 545"/>
                <a:gd name="T55" fmla="*/ 233 h 578"/>
                <a:gd name="T56" fmla="*/ 358 w 545"/>
                <a:gd name="T57" fmla="*/ 261 h 578"/>
                <a:gd name="T58" fmla="*/ 363 w 545"/>
                <a:gd name="T59" fmla="*/ 301 h 578"/>
                <a:gd name="T60" fmla="*/ 375 w 545"/>
                <a:gd name="T61" fmla="*/ 329 h 578"/>
                <a:gd name="T62" fmla="*/ 380 w 545"/>
                <a:gd name="T63" fmla="*/ 363 h 578"/>
                <a:gd name="T64" fmla="*/ 392 w 545"/>
                <a:gd name="T65" fmla="*/ 386 h 578"/>
                <a:gd name="T66" fmla="*/ 403 w 545"/>
                <a:gd name="T67" fmla="*/ 425 h 578"/>
                <a:gd name="T68" fmla="*/ 420 w 545"/>
                <a:gd name="T69" fmla="*/ 454 h 578"/>
                <a:gd name="T70" fmla="*/ 437 w 545"/>
                <a:gd name="T71" fmla="*/ 476 h 578"/>
                <a:gd name="T72" fmla="*/ 448 w 545"/>
                <a:gd name="T73" fmla="*/ 499 h 578"/>
                <a:gd name="T74" fmla="*/ 465 w 545"/>
                <a:gd name="T75" fmla="*/ 516 h 578"/>
                <a:gd name="T76" fmla="*/ 482 w 545"/>
                <a:gd name="T77" fmla="*/ 533 h 578"/>
                <a:gd name="T78" fmla="*/ 499 w 545"/>
                <a:gd name="T79" fmla="*/ 544 h 578"/>
                <a:gd name="T80" fmla="*/ 516 w 545"/>
                <a:gd name="T81" fmla="*/ 550 h 578"/>
                <a:gd name="T82" fmla="*/ 533 w 545"/>
                <a:gd name="T83" fmla="*/ 561 h 5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45" h="578">
                  <a:moveTo>
                    <a:pt x="0" y="578"/>
                  </a:moveTo>
                  <a:lnTo>
                    <a:pt x="6" y="578"/>
                  </a:lnTo>
                  <a:lnTo>
                    <a:pt x="12" y="578"/>
                  </a:lnTo>
                  <a:lnTo>
                    <a:pt x="17" y="578"/>
                  </a:lnTo>
                  <a:lnTo>
                    <a:pt x="23" y="573"/>
                  </a:lnTo>
                  <a:lnTo>
                    <a:pt x="29" y="573"/>
                  </a:lnTo>
                  <a:lnTo>
                    <a:pt x="34" y="573"/>
                  </a:lnTo>
                  <a:lnTo>
                    <a:pt x="40" y="573"/>
                  </a:lnTo>
                  <a:lnTo>
                    <a:pt x="46" y="573"/>
                  </a:lnTo>
                  <a:lnTo>
                    <a:pt x="51" y="567"/>
                  </a:lnTo>
                  <a:lnTo>
                    <a:pt x="57" y="567"/>
                  </a:lnTo>
                  <a:lnTo>
                    <a:pt x="63" y="567"/>
                  </a:lnTo>
                  <a:lnTo>
                    <a:pt x="68" y="567"/>
                  </a:lnTo>
                  <a:lnTo>
                    <a:pt x="74" y="561"/>
                  </a:lnTo>
                  <a:lnTo>
                    <a:pt x="80" y="561"/>
                  </a:lnTo>
                  <a:lnTo>
                    <a:pt x="85" y="561"/>
                  </a:lnTo>
                  <a:lnTo>
                    <a:pt x="91" y="556"/>
                  </a:lnTo>
                  <a:lnTo>
                    <a:pt x="97" y="556"/>
                  </a:lnTo>
                  <a:lnTo>
                    <a:pt x="102" y="550"/>
                  </a:lnTo>
                  <a:lnTo>
                    <a:pt x="108" y="550"/>
                  </a:lnTo>
                  <a:lnTo>
                    <a:pt x="114" y="544"/>
                  </a:lnTo>
                  <a:lnTo>
                    <a:pt x="119" y="544"/>
                  </a:lnTo>
                  <a:lnTo>
                    <a:pt x="125" y="539"/>
                  </a:lnTo>
                  <a:lnTo>
                    <a:pt x="131" y="539"/>
                  </a:lnTo>
                  <a:lnTo>
                    <a:pt x="136" y="533"/>
                  </a:lnTo>
                  <a:lnTo>
                    <a:pt x="142" y="527"/>
                  </a:lnTo>
                  <a:lnTo>
                    <a:pt x="148" y="522"/>
                  </a:lnTo>
                  <a:lnTo>
                    <a:pt x="153" y="516"/>
                  </a:lnTo>
                  <a:lnTo>
                    <a:pt x="159" y="510"/>
                  </a:lnTo>
                  <a:lnTo>
                    <a:pt x="165" y="505"/>
                  </a:lnTo>
                  <a:lnTo>
                    <a:pt x="170" y="499"/>
                  </a:lnTo>
                  <a:lnTo>
                    <a:pt x="176" y="493"/>
                  </a:lnTo>
                  <a:lnTo>
                    <a:pt x="187" y="482"/>
                  </a:lnTo>
                  <a:lnTo>
                    <a:pt x="187" y="476"/>
                  </a:lnTo>
                  <a:lnTo>
                    <a:pt x="193" y="471"/>
                  </a:lnTo>
                  <a:lnTo>
                    <a:pt x="199" y="465"/>
                  </a:lnTo>
                  <a:lnTo>
                    <a:pt x="199" y="459"/>
                  </a:lnTo>
                  <a:lnTo>
                    <a:pt x="210" y="448"/>
                  </a:lnTo>
                  <a:lnTo>
                    <a:pt x="210" y="437"/>
                  </a:lnTo>
                  <a:lnTo>
                    <a:pt x="221" y="425"/>
                  </a:lnTo>
                  <a:lnTo>
                    <a:pt x="221" y="408"/>
                  </a:lnTo>
                  <a:lnTo>
                    <a:pt x="233" y="397"/>
                  </a:lnTo>
                  <a:lnTo>
                    <a:pt x="233" y="380"/>
                  </a:lnTo>
                  <a:lnTo>
                    <a:pt x="238" y="374"/>
                  </a:lnTo>
                  <a:lnTo>
                    <a:pt x="238" y="369"/>
                  </a:lnTo>
                  <a:lnTo>
                    <a:pt x="244" y="363"/>
                  </a:lnTo>
                  <a:lnTo>
                    <a:pt x="244" y="346"/>
                  </a:lnTo>
                  <a:lnTo>
                    <a:pt x="250" y="340"/>
                  </a:lnTo>
                  <a:lnTo>
                    <a:pt x="250" y="329"/>
                  </a:lnTo>
                  <a:lnTo>
                    <a:pt x="255" y="323"/>
                  </a:lnTo>
                  <a:lnTo>
                    <a:pt x="255" y="306"/>
                  </a:lnTo>
                  <a:lnTo>
                    <a:pt x="261" y="301"/>
                  </a:lnTo>
                  <a:lnTo>
                    <a:pt x="261" y="284"/>
                  </a:lnTo>
                  <a:lnTo>
                    <a:pt x="267" y="278"/>
                  </a:lnTo>
                  <a:lnTo>
                    <a:pt x="267" y="261"/>
                  </a:lnTo>
                  <a:lnTo>
                    <a:pt x="272" y="255"/>
                  </a:lnTo>
                  <a:lnTo>
                    <a:pt x="272" y="233"/>
                  </a:lnTo>
                  <a:lnTo>
                    <a:pt x="278" y="227"/>
                  </a:lnTo>
                  <a:lnTo>
                    <a:pt x="278" y="210"/>
                  </a:lnTo>
                  <a:lnTo>
                    <a:pt x="284" y="204"/>
                  </a:lnTo>
                  <a:lnTo>
                    <a:pt x="284" y="176"/>
                  </a:lnTo>
                  <a:lnTo>
                    <a:pt x="289" y="170"/>
                  </a:lnTo>
                  <a:lnTo>
                    <a:pt x="289" y="148"/>
                  </a:lnTo>
                  <a:lnTo>
                    <a:pt x="295" y="142"/>
                  </a:lnTo>
                  <a:lnTo>
                    <a:pt x="295" y="108"/>
                  </a:lnTo>
                  <a:lnTo>
                    <a:pt x="301" y="102"/>
                  </a:lnTo>
                  <a:lnTo>
                    <a:pt x="301" y="74"/>
                  </a:lnTo>
                  <a:lnTo>
                    <a:pt x="306" y="63"/>
                  </a:lnTo>
                  <a:lnTo>
                    <a:pt x="306" y="23"/>
                  </a:lnTo>
                  <a:lnTo>
                    <a:pt x="312" y="17"/>
                  </a:lnTo>
                  <a:lnTo>
                    <a:pt x="312" y="0"/>
                  </a:lnTo>
                  <a:lnTo>
                    <a:pt x="312" y="17"/>
                  </a:lnTo>
                  <a:lnTo>
                    <a:pt x="318" y="23"/>
                  </a:lnTo>
                  <a:lnTo>
                    <a:pt x="318" y="63"/>
                  </a:lnTo>
                  <a:lnTo>
                    <a:pt x="323" y="74"/>
                  </a:lnTo>
                  <a:lnTo>
                    <a:pt x="323" y="102"/>
                  </a:lnTo>
                  <a:lnTo>
                    <a:pt x="329" y="108"/>
                  </a:lnTo>
                  <a:lnTo>
                    <a:pt x="329" y="142"/>
                  </a:lnTo>
                  <a:lnTo>
                    <a:pt x="335" y="148"/>
                  </a:lnTo>
                  <a:lnTo>
                    <a:pt x="335" y="170"/>
                  </a:lnTo>
                  <a:lnTo>
                    <a:pt x="341" y="176"/>
                  </a:lnTo>
                  <a:lnTo>
                    <a:pt x="341" y="204"/>
                  </a:lnTo>
                  <a:lnTo>
                    <a:pt x="346" y="210"/>
                  </a:lnTo>
                  <a:lnTo>
                    <a:pt x="346" y="233"/>
                  </a:lnTo>
                  <a:lnTo>
                    <a:pt x="352" y="238"/>
                  </a:lnTo>
                  <a:lnTo>
                    <a:pt x="352" y="255"/>
                  </a:lnTo>
                  <a:lnTo>
                    <a:pt x="358" y="261"/>
                  </a:lnTo>
                  <a:lnTo>
                    <a:pt x="358" y="284"/>
                  </a:lnTo>
                  <a:lnTo>
                    <a:pt x="363" y="289"/>
                  </a:lnTo>
                  <a:lnTo>
                    <a:pt x="363" y="301"/>
                  </a:lnTo>
                  <a:lnTo>
                    <a:pt x="369" y="306"/>
                  </a:lnTo>
                  <a:lnTo>
                    <a:pt x="369" y="323"/>
                  </a:lnTo>
                  <a:lnTo>
                    <a:pt x="375" y="329"/>
                  </a:lnTo>
                  <a:lnTo>
                    <a:pt x="375" y="346"/>
                  </a:lnTo>
                  <a:lnTo>
                    <a:pt x="380" y="352"/>
                  </a:lnTo>
                  <a:lnTo>
                    <a:pt x="380" y="363"/>
                  </a:lnTo>
                  <a:lnTo>
                    <a:pt x="386" y="369"/>
                  </a:lnTo>
                  <a:lnTo>
                    <a:pt x="386" y="380"/>
                  </a:lnTo>
                  <a:lnTo>
                    <a:pt x="392" y="386"/>
                  </a:lnTo>
                  <a:lnTo>
                    <a:pt x="392" y="397"/>
                  </a:lnTo>
                  <a:lnTo>
                    <a:pt x="403" y="408"/>
                  </a:lnTo>
                  <a:lnTo>
                    <a:pt x="403" y="425"/>
                  </a:lnTo>
                  <a:lnTo>
                    <a:pt x="414" y="437"/>
                  </a:lnTo>
                  <a:lnTo>
                    <a:pt x="414" y="448"/>
                  </a:lnTo>
                  <a:lnTo>
                    <a:pt x="420" y="454"/>
                  </a:lnTo>
                  <a:lnTo>
                    <a:pt x="426" y="459"/>
                  </a:lnTo>
                  <a:lnTo>
                    <a:pt x="426" y="465"/>
                  </a:lnTo>
                  <a:lnTo>
                    <a:pt x="437" y="476"/>
                  </a:lnTo>
                  <a:lnTo>
                    <a:pt x="437" y="482"/>
                  </a:lnTo>
                  <a:lnTo>
                    <a:pt x="448" y="493"/>
                  </a:lnTo>
                  <a:lnTo>
                    <a:pt x="448" y="499"/>
                  </a:lnTo>
                  <a:lnTo>
                    <a:pt x="454" y="505"/>
                  </a:lnTo>
                  <a:lnTo>
                    <a:pt x="460" y="510"/>
                  </a:lnTo>
                  <a:lnTo>
                    <a:pt x="465" y="516"/>
                  </a:lnTo>
                  <a:lnTo>
                    <a:pt x="471" y="522"/>
                  </a:lnTo>
                  <a:lnTo>
                    <a:pt x="477" y="527"/>
                  </a:lnTo>
                  <a:lnTo>
                    <a:pt x="482" y="533"/>
                  </a:lnTo>
                  <a:lnTo>
                    <a:pt x="488" y="533"/>
                  </a:lnTo>
                  <a:lnTo>
                    <a:pt x="494" y="539"/>
                  </a:lnTo>
                  <a:lnTo>
                    <a:pt x="499" y="544"/>
                  </a:lnTo>
                  <a:lnTo>
                    <a:pt x="505" y="544"/>
                  </a:lnTo>
                  <a:lnTo>
                    <a:pt x="511" y="550"/>
                  </a:lnTo>
                  <a:lnTo>
                    <a:pt x="516" y="550"/>
                  </a:lnTo>
                  <a:lnTo>
                    <a:pt x="522" y="556"/>
                  </a:lnTo>
                  <a:lnTo>
                    <a:pt x="528" y="556"/>
                  </a:lnTo>
                  <a:lnTo>
                    <a:pt x="533" y="561"/>
                  </a:lnTo>
                  <a:lnTo>
                    <a:pt x="539" y="561"/>
                  </a:lnTo>
                  <a:lnTo>
                    <a:pt x="545" y="5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518" name="Freeform 119"/>
            <p:cNvSpPr>
              <a:spLocks/>
            </p:cNvSpPr>
            <p:nvPr/>
          </p:nvSpPr>
          <p:spPr bwMode="auto">
            <a:xfrm>
              <a:off x="2753" y="2191"/>
              <a:ext cx="79" cy="17"/>
            </a:xfrm>
            <a:custGeom>
              <a:avLst/>
              <a:gdLst>
                <a:gd name="T0" fmla="*/ 0 w 79"/>
                <a:gd name="T1" fmla="*/ 0 h 17"/>
                <a:gd name="T2" fmla="*/ 5 w 79"/>
                <a:gd name="T3" fmla="*/ 6 h 17"/>
                <a:gd name="T4" fmla="*/ 11 w 79"/>
                <a:gd name="T5" fmla="*/ 6 h 17"/>
                <a:gd name="T6" fmla="*/ 17 w 79"/>
                <a:gd name="T7" fmla="*/ 6 h 17"/>
                <a:gd name="T8" fmla="*/ 22 w 79"/>
                <a:gd name="T9" fmla="*/ 6 h 17"/>
                <a:gd name="T10" fmla="*/ 28 w 79"/>
                <a:gd name="T11" fmla="*/ 12 h 17"/>
                <a:gd name="T12" fmla="*/ 34 w 79"/>
                <a:gd name="T13" fmla="*/ 12 h 17"/>
                <a:gd name="T14" fmla="*/ 39 w 79"/>
                <a:gd name="T15" fmla="*/ 12 h 17"/>
                <a:gd name="T16" fmla="*/ 45 w 79"/>
                <a:gd name="T17" fmla="*/ 12 h 17"/>
                <a:gd name="T18" fmla="*/ 51 w 79"/>
                <a:gd name="T19" fmla="*/ 12 h 17"/>
                <a:gd name="T20" fmla="*/ 56 w 79"/>
                <a:gd name="T21" fmla="*/ 17 h 17"/>
                <a:gd name="T22" fmla="*/ 62 w 79"/>
                <a:gd name="T23" fmla="*/ 17 h 17"/>
                <a:gd name="T24" fmla="*/ 68 w 79"/>
                <a:gd name="T25" fmla="*/ 17 h 17"/>
                <a:gd name="T26" fmla="*/ 73 w 79"/>
                <a:gd name="T27" fmla="*/ 17 h 17"/>
                <a:gd name="T28" fmla="*/ 79 w 79"/>
                <a:gd name="T29" fmla="*/ 1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17">
                  <a:moveTo>
                    <a:pt x="0" y="0"/>
                  </a:moveTo>
                  <a:lnTo>
                    <a:pt x="5" y="6"/>
                  </a:lnTo>
                  <a:lnTo>
                    <a:pt x="11" y="6"/>
                  </a:lnTo>
                  <a:lnTo>
                    <a:pt x="17" y="6"/>
                  </a:lnTo>
                  <a:lnTo>
                    <a:pt x="22" y="6"/>
                  </a:lnTo>
                  <a:lnTo>
                    <a:pt x="28" y="12"/>
                  </a:lnTo>
                  <a:lnTo>
                    <a:pt x="34" y="12"/>
                  </a:lnTo>
                  <a:lnTo>
                    <a:pt x="39" y="12"/>
                  </a:lnTo>
                  <a:lnTo>
                    <a:pt x="45" y="12"/>
                  </a:lnTo>
                  <a:lnTo>
                    <a:pt x="51" y="12"/>
                  </a:lnTo>
                  <a:lnTo>
                    <a:pt x="56" y="17"/>
                  </a:lnTo>
                  <a:lnTo>
                    <a:pt x="62" y="17"/>
                  </a:lnTo>
                  <a:lnTo>
                    <a:pt x="68" y="17"/>
                  </a:lnTo>
                  <a:lnTo>
                    <a:pt x="73" y="17"/>
                  </a:lnTo>
                  <a:lnTo>
                    <a:pt x="79" y="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519" name="Freeform 120"/>
            <p:cNvSpPr>
              <a:spLocks/>
            </p:cNvSpPr>
            <p:nvPr/>
          </p:nvSpPr>
          <p:spPr bwMode="auto">
            <a:xfrm>
              <a:off x="2208" y="1755"/>
              <a:ext cx="522" cy="459"/>
            </a:xfrm>
            <a:custGeom>
              <a:avLst/>
              <a:gdLst>
                <a:gd name="T0" fmla="*/ 12 w 522"/>
                <a:gd name="T1" fmla="*/ 459 h 459"/>
                <a:gd name="T2" fmla="*/ 29 w 522"/>
                <a:gd name="T3" fmla="*/ 453 h 459"/>
                <a:gd name="T4" fmla="*/ 46 w 522"/>
                <a:gd name="T5" fmla="*/ 448 h 459"/>
                <a:gd name="T6" fmla="*/ 63 w 522"/>
                <a:gd name="T7" fmla="*/ 442 h 459"/>
                <a:gd name="T8" fmla="*/ 80 w 522"/>
                <a:gd name="T9" fmla="*/ 431 h 459"/>
                <a:gd name="T10" fmla="*/ 97 w 522"/>
                <a:gd name="T11" fmla="*/ 419 h 459"/>
                <a:gd name="T12" fmla="*/ 114 w 522"/>
                <a:gd name="T13" fmla="*/ 414 h 459"/>
                <a:gd name="T14" fmla="*/ 131 w 522"/>
                <a:gd name="T15" fmla="*/ 408 h 459"/>
                <a:gd name="T16" fmla="*/ 148 w 522"/>
                <a:gd name="T17" fmla="*/ 397 h 459"/>
                <a:gd name="T18" fmla="*/ 165 w 522"/>
                <a:gd name="T19" fmla="*/ 385 h 459"/>
                <a:gd name="T20" fmla="*/ 182 w 522"/>
                <a:gd name="T21" fmla="*/ 363 h 459"/>
                <a:gd name="T22" fmla="*/ 199 w 522"/>
                <a:gd name="T23" fmla="*/ 334 h 459"/>
                <a:gd name="T24" fmla="*/ 204 w 522"/>
                <a:gd name="T25" fmla="*/ 312 h 459"/>
                <a:gd name="T26" fmla="*/ 216 w 522"/>
                <a:gd name="T27" fmla="*/ 289 h 459"/>
                <a:gd name="T28" fmla="*/ 221 w 522"/>
                <a:gd name="T29" fmla="*/ 261 h 459"/>
                <a:gd name="T30" fmla="*/ 233 w 522"/>
                <a:gd name="T31" fmla="*/ 232 h 459"/>
                <a:gd name="T32" fmla="*/ 238 w 522"/>
                <a:gd name="T33" fmla="*/ 198 h 459"/>
                <a:gd name="T34" fmla="*/ 250 w 522"/>
                <a:gd name="T35" fmla="*/ 170 h 459"/>
                <a:gd name="T36" fmla="*/ 255 w 522"/>
                <a:gd name="T37" fmla="*/ 136 h 459"/>
                <a:gd name="T38" fmla="*/ 267 w 522"/>
                <a:gd name="T39" fmla="*/ 113 h 459"/>
                <a:gd name="T40" fmla="*/ 272 w 522"/>
                <a:gd name="T41" fmla="*/ 79 h 459"/>
                <a:gd name="T42" fmla="*/ 284 w 522"/>
                <a:gd name="T43" fmla="*/ 51 h 459"/>
                <a:gd name="T44" fmla="*/ 289 w 522"/>
                <a:gd name="T45" fmla="*/ 23 h 459"/>
                <a:gd name="T46" fmla="*/ 306 w 522"/>
                <a:gd name="T47" fmla="*/ 0 h 459"/>
                <a:gd name="T48" fmla="*/ 323 w 522"/>
                <a:gd name="T49" fmla="*/ 17 h 459"/>
                <a:gd name="T50" fmla="*/ 329 w 522"/>
                <a:gd name="T51" fmla="*/ 45 h 459"/>
                <a:gd name="T52" fmla="*/ 341 w 522"/>
                <a:gd name="T53" fmla="*/ 68 h 459"/>
                <a:gd name="T54" fmla="*/ 346 w 522"/>
                <a:gd name="T55" fmla="*/ 108 h 459"/>
                <a:gd name="T56" fmla="*/ 358 w 522"/>
                <a:gd name="T57" fmla="*/ 136 h 459"/>
                <a:gd name="T58" fmla="*/ 363 w 522"/>
                <a:gd name="T59" fmla="*/ 176 h 459"/>
                <a:gd name="T60" fmla="*/ 375 w 522"/>
                <a:gd name="T61" fmla="*/ 204 h 459"/>
                <a:gd name="T62" fmla="*/ 380 w 522"/>
                <a:gd name="T63" fmla="*/ 238 h 459"/>
                <a:gd name="T64" fmla="*/ 392 w 522"/>
                <a:gd name="T65" fmla="*/ 261 h 459"/>
                <a:gd name="T66" fmla="*/ 397 w 522"/>
                <a:gd name="T67" fmla="*/ 289 h 459"/>
                <a:gd name="T68" fmla="*/ 409 w 522"/>
                <a:gd name="T69" fmla="*/ 306 h 459"/>
                <a:gd name="T70" fmla="*/ 414 w 522"/>
                <a:gd name="T71" fmla="*/ 329 h 459"/>
                <a:gd name="T72" fmla="*/ 426 w 522"/>
                <a:gd name="T73" fmla="*/ 346 h 459"/>
                <a:gd name="T74" fmla="*/ 443 w 522"/>
                <a:gd name="T75" fmla="*/ 368 h 459"/>
                <a:gd name="T76" fmla="*/ 460 w 522"/>
                <a:gd name="T77" fmla="*/ 391 h 459"/>
                <a:gd name="T78" fmla="*/ 477 w 522"/>
                <a:gd name="T79" fmla="*/ 408 h 459"/>
                <a:gd name="T80" fmla="*/ 494 w 522"/>
                <a:gd name="T81" fmla="*/ 419 h 459"/>
                <a:gd name="T82" fmla="*/ 511 w 522"/>
                <a:gd name="T83" fmla="*/ 425 h 4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22" h="459">
                  <a:moveTo>
                    <a:pt x="0" y="459"/>
                  </a:moveTo>
                  <a:lnTo>
                    <a:pt x="6" y="459"/>
                  </a:lnTo>
                  <a:lnTo>
                    <a:pt x="12" y="459"/>
                  </a:lnTo>
                  <a:lnTo>
                    <a:pt x="17" y="453"/>
                  </a:lnTo>
                  <a:lnTo>
                    <a:pt x="23" y="453"/>
                  </a:lnTo>
                  <a:lnTo>
                    <a:pt x="29" y="453"/>
                  </a:lnTo>
                  <a:lnTo>
                    <a:pt x="34" y="448"/>
                  </a:lnTo>
                  <a:lnTo>
                    <a:pt x="40" y="448"/>
                  </a:lnTo>
                  <a:lnTo>
                    <a:pt x="46" y="448"/>
                  </a:lnTo>
                  <a:lnTo>
                    <a:pt x="51" y="442"/>
                  </a:lnTo>
                  <a:lnTo>
                    <a:pt x="57" y="442"/>
                  </a:lnTo>
                  <a:lnTo>
                    <a:pt x="63" y="442"/>
                  </a:lnTo>
                  <a:lnTo>
                    <a:pt x="68" y="436"/>
                  </a:lnTo>
                  <a:lnTo>
                    <a:pt x="74" y="431"/>
                  </a:lnTo>
                  <a:lnTo>
                    <a:pt x="80" y="431"/>
                  </a:lnTo>
                  <a:lnTo>
                    <a:pt x="85" y="425"/>
                  </a:lnTo>
                  <a:lnTo>
                    <a:pt x="91" y="425"/>
                  </a:lnTo>
                  <a:lnTo>
                    <a:pt x="97" y="419"/>
                  </a:lnTo>
                  <a:lnTo>
                    <a:pt x="102" y="419"/>
                  </a:lnTo>
                  <a:lnTo>
                    <a:pt x="108" y="414"/>
                  </a:lnTo>
                  <a:lnTo>
                    <a:pt x="114" y="414"/>
                  </a:lnTo>
                  <a:lnTo>
                    <a:pt x="119" y="408"/>
                  </a:lnTo>
                  <a:lnTo>
                    <a:pt x="125" y="408"/>
                  </a:lnTo>
                  <a:lnTo>
                    <a:pt x="131" y="408"/>
                  </a:lnTo>
                  <a:lnTo>
                    <a:pt x="136" y="402"/>
                  </a:lnTo>
                  <a:lnTo>
                    <a:pt x="142" y="402"/>
                  </a:lnTo>
                  <a:lnTo>
                    <a:pt x="148" y="397"/>
                  </a:lnTo>
                  <a:lnTo>
                    <a:pt x="153" y="397"/>
                  </a:lnTo>
                  <a:lnTo>
                    <a:pt x="159" y="391"/>
                  </a:lnTo>
                  <a:lnTo>
                    <a:pt x="165" y="385"/>
                  </a:lnTo>
                  <a:lnTo>
                    <a:pt x="170" y="380"/>
                  </a:lnTo>
                  <a:lnTo>
                    <a:pt x="182" y="368"/>
                  </a:lnTo>
                  <a:lnTo>
                    <a:pt x="182" y="363"/>
                  </a:lnTo>
                  <a:lnTo>
                    <a:pt x="193" y="351"/>
                  </a:lnTo>
                  <a:lnTo>
                    <a:pt x="193" y="340"/>
                  </a:lnTo>
                  <a:lnTo>
                    <a:pt x="199" y="334"/>
                  </a:lnTo>
                  <a:lnTo>
                    <a:pt x="199" y="323"/>
                  </a:lnTo>
                  <a:lnTo>
                    <a:pt x="204" y="317"/>
                  </a:lnTo>
                  <a:lnTo>
                    <a:pt x="204" y="312"/>
                  </a:lnTo>
                  <a:lnTo>
                    <a:pt x="210" y="306"/>
                  </a:lnTo>
                  <a:lnTo>
                    <a:pt x="210" y="295"/>
                  </a:lnTo>
                  <a:lnTo>
                    <a:pt x="216" y="289"/>
                  </a:lnTo>
                  <a:lnTo>
                    <a:pt x="216" y="278"/>
                  </a:lnTo>
                  <a:lnTo>
                    <a:pt x="221" y="272"/>
                  </a:lnTo>
                  <a:lnTo>
                    <a:pt x="221" y="261"/>
                  </a:lnTo>
                  <a:lnTo>
                    <a:pt x="227" y="255"/>
                  </a:lnTo>
                  <a:lnTo>
                    <a:pt x="227" y="238"/>
                  </a:lnTo>
                  <a:lnTo>
                    <a:pt x="233" y="232"/>
                  </a:lnTo>
                  <a:lnTo>
                    <a:pt x="233" y="221"/>
                  </a:lnTo>
                  <a:lnTo>
                    <a:pt x="238" y="215"/>
                  </a:lnTo>
                  <a:lnTo>
                    <a:pt x="238" y="198"/>
                  </a:lnTo>
                  <a:lnTo>
                    <a:pt x="244" y="193"/>
                  </a:lnTo>
                  <a:lnTo>
                    <a:pt x="244" y="176"/>
                  </a:lnTo>
                  <a:lnTo>
                    <a:pt x="250" y="170"/>
                  </a:lnTo>
                  <a:lnTo>
                    <a:pt x="250" y="159"/>
                  </a:lnTo>
                  <a:lnTo>
                    <a:pt x="255" y="153"/>
                  </a:lnTo>
                  <a:lnTo>
                    <a:pt x="255" y="136"/>
                  </a:lnTo>
                  <a:lnTo>
                    <a:pt x="261" y="130"/>
                  </a:lnTo>
                  <a:lnTo>
                    <a:pt x="261" y="119"/>
                  </a:lnTo>
                  <a:lnTo>
                    <a:pt x="267" y="113"/>
                  </a:lnTo>
                  <a:lnTo>
                    <a:pt x="267" y="96"/>
                  </a:lnTo>
                  <a:lnTo>
                    <a:pt x="272" y="91"/>
                  </a:lnTo>
                  <a:lnTo>
                    <a:pt x="272" y="79"/>
                  </a:lnTo>
                  <a:lnTo>
                    <a:pt x="278" y="74"/>
                  </a:lnTo>
                  <a:lnTo>
                    <a:pt x="278" y="57"/>
                  </a:lnTo>
                  <a:lnTo>
                    <a:pt x="284" y="51"/>
                  </a:lnTo>
                  <a:lnTo>
                    <a:pt x="284" y="40"/>
                  </a:lnTo>
                  <a:lnTo>
                    <a:pt x="289" y="34"/>
                  </a:lnTo>
                  <a:lnTo>
                    <a:pt x="289" y="23"/>
                  </a:lnTo>
                  <a:lnTo>
                    <a:pt x="301" y="11"/>
                  </a:lnTo>
                  <a:lnTo>
                    <a:pt x="301" y="6"/>
                  </a:lnTo>
                  <a:lnTo>
                    <a:pt x="306" y="0"/>
                  </a:lnTo>
                  <a:lnTo>
                    <a:pt x="312" y="6"/>
                  </a:lnTo>
                  <a:lnTo>
                    <a:pt x="318" y="11"/>
                  </a:lnTo>
                  <a:lnTo>
                    <a:pt x="323" y="17"/>
                  </a:lnTo>
                  <a:lnTo>
                    <a:pt x="323" y="28"/>
                  </a:lnTo>
                  <a:lnTo>
                    <a:pt x="329" y="34"/>
                  </a:lnTo>
                  <a:lnTo>
                    <a:pt x="329" y="45"/>
                  </a:lnTo>
                  <a:lnTo>
                    <a:pt x="335" y="51"/>
                  </a:lnTo>
                  <a:lnTo>
                    <a:pt x="335" y="62"/>
                  </a:lnTo>
                  <a:lnTo>
                    <a:pt x="341" y="68"/>
                  </a:lnTo>
                  <a:lnTo>
                    <a:pt x="341" y="91"/>
                  </a:lnTo>
                  <a:lnTo>
                    <a:pt x="346" y="96"/>
                  </a:lnTo>
                  <a:lnTo>
                    <a:pt x="346" y="108"/>
                  </a:lnTo>
                  <a:lnTo>
                    <a:pt x="352" y="113"/>
                  </a:lnTo>
                  <a:lnTo>
                    <a:pt x="352" y="130"/>
                  </a:lnTo>
                  <a:lnTo>
                    <a:pt x="358" y="136"/>
                  </a:lnTo>
                  <a:lnTo>
                    <a:pt x="358" y="153"/>
                  </a:lnTo>
                  <a:lnTo>
                    <a:pt x="363" y="159"/>
                  </a:lnTo>
                  <a:lnTo>
                    <a:pt x="363" y="176"/>
                  </a:lnTo>
                  <a:lnTo>
                    <a:pt x="369" y="181"/>
                  </a:lnTo>
                  <a:lnTo>
                    <a:pt x="369" y="198"/>
                  </a:lnTo>
                  <a:lnTo>
                    <a:pt x="375" y="204"/>
                  </a:lnTo>
                  <a:lnTo>
                    <a:pt x="375" y="215"/>
                  </a:lnTo>
                  <a:lnTo>
                    <a:pt x="380" y="221"/>
                  </a:lnTo>
                  <a:lnTo>
                    <a:pt x="380" y="238"/>
                  </a:lnTo>
                  <a:lnTo>
                    <a:pt x="386" y="244"/>
                  </a:lnTo>
                  <a:lnTo>
                    <a:pt x="386" y="255"/>
                  </a:lnTo>
                  <a:lnTo>
                    <a:pt x="392" y="261"/>
                  </a:lnTo>
                  <a:lnTo>
                    <a:pt x="392" y="272"/>
                  </a:lnTo>
                  <a:lnTo>
                    <a:pt x="397" y="278"/>
                  </a:lnTo>
                  <a:lnTo>
                    <a:pt x="397" y="289"/>
                  </a:lnTo>
                  <a:lnTo>
                    <a:pt x="403" y="295"/>
                  </a:lnTo>
                  <a:lnTo>
                    <a:pt x="403" y="300"/>
                  </a:lnTo>
                  <a:lnTo>
                    <a:pt x="409" y="306"/>
                  </a:lnTo>
                  <a:lnTo>
                    <a:pt x="409" y="312"/>
                  </a:lnTo>
                  <a:lnTo>
                    <a:pt x="414" y="317"/>
                  </a:lnTo>
                  <a:lnTo>
                    <a:pt x="414" y="329"/>
                  </a:lnTo>
                  <a:lnTo>
                    <a:pt x="420" y="334"/>
                  </a:lnTo>
                  <a:lnTo>
                    <a:pt x="426" y="340"/>
                  </a:lnTo>
                  <a:lnTo>
                    <a:pt x="426" y="346"/>
                  </a:lnTo>
                  <a:lnTo>
                    <a:pt x="437" y="357"/>
                  </a:lnTo>
                  <a:lnTo>
                    <a:pt x="437" y="363"/>
                  </a:lnTo>
                  <a:lnTo>
                    <a:pt x="443" y="368"/>
                  </a:lnTo>
                  <a:lnTo>
                    <a:pt x="454" y="380"/>
                  </a:lnTo>
                  <a:lnTo>
                    <a:pt x="454" y="385"/>
                  </a:lnTo>
                  <a:lnTo>
                    <a:pt x="460" y="391"/>
                  </a:lnTo>
                  <a:lnTo>
                    <a:pt x="465" y="397"/>
                  </a:lnTo>
                  <a:lnTo>
                    <a:pt x="471" y="402"/>
                  </a:lnTo>
                  <a:lnTo>
                    <a:pt x="477" y="408"/>
                  </a:lnTo>
                  <a:lnTo>
                    <a:pt x="482" y="414"/>
                  </a:lnTo>
                  <a:lnTo>
                    <a:pt x="488" y="419"/>
                  </a:lnTo>
                  <a:lnTo>
                    <a:pt x="494" y="419"/>
                  </a:lnTo>
                  <a:lnTo>
                    <a:pt x="499" y="419"/>
                  </a:lnTo>
                  <a:lnTo>
                    <a:pt x="505" y="425"/>
                  </a:lnTo>
                  <a:lnTo>
                    <a:pt x="511" y="425"/>
                  </a:lnTo>
                  <a:lnTo>
                    <a:pt x="516" y="425"/>
                  </a:lnTo>
                  <a:lnTo>
                    <a:pt x="522" y="42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520" name="Freeform 121"/>
            <p:cNvSpPr>
              <a:spLocks/>
            </p:cNvSpPr>
            <p:nvPr/>
          </p:nvSpPr>
          <p:spPr bwMode="auto">
            <a:xfrm>
              <a:off x="2730" y="2180"/>
              <a:ext cx="102" cy="23"/>
            </a:xfrm>
            <a:custGeom>
              <a:avLst/>
              <a:gdLst>
                <a:gd name="T0" fmla="*/ 0 w 102"/>
                <a:gd name="T1" fmla="*/ 0 h 23"/>
                <a:gd name="T2" fmla="*/ 6 w 102"/>
                <a:gd name="T3" fmla="*/ 0 h 23"/>
                <a:gd name="T4" fmla="*/ 11 w 102"/>
                <a:gd name="T5" fmla="*/ 6 h 23"/>
                <a:gd name="T6" fmla="*/ 17 w 102"/>
                <a:gd name="T7" fmla="*/ 6 h 23"/>
                <a:gd name="T8" fmla="*/ 23 w 102"/>
                <a:gd name="T9" fmla="*/ 6 h 23"/>
                <a:gd name="T10" fmla="*/ 28 w 102"/>
                <a:gd name="T11" fmla="*/ 11 h 23"/>
                <a:gd name="T12" fmla="*/ 34 w 102"/>
                <a:gd name="T13" fmla="*/ 11 h 23"/>
                <a:gd name="T14" fmla="*/ 40 w 102"/>
                <a:gd name="T15" fmla="*/ 11 h 23"/>
                <a:gd name="T16" fmla="*/ 45 w 102"/>
                <a:gd name="T17" fmla="*/ 17 h 23"/>
                <a:gd name="T18" fmla="*/ 51 w 102"/>
                <a:gd name="T19" fmla="*/ 17 h 23"/>
                <a:gd name="T20" fmla="*/ 57 w 102"/>
                <a:gd name="T21" fmla="*/ 17 h 23"/>
                <a:gd name="T22" fmla="*/ 62 w 102"/>
                <a:gd name="T23" fmla="*/ 17 h 23"/>
                <a:gd name="T24" fmla="*/ 68 w 102"/>
                <a:gd name="T25" fmla="*/ 23 h 23"/>
                <a:gd name="T26" fmla="*/ 74 w 102"/>
                <a:gd name="T27" fmla="*/ 23 h 23"/>
                <a:gd name="T28" fmla="*/ 79 w 102"/>
                <a:gd name="T29" fmla="*/ 23 h 23"/>
                <a:gd name="T30" fmla="*/ 85 w 102"/>
                <a:gd name="T31" fmla="*/ 23 h 23"/>
                <a:gd name="T32" fmla="*/ 91 w 102"/>
                <a:gd name="T33" fmla="*/ 23 h 23"/>
                <a:gd name="T34" fmla="*/ 96 w 102"/>
                <a:gd name="T35" fmla="*/ 23 h 23"/>
                <a:gd name="T36" fmla="*/ 102 w 102"/>
                <a:gd name="T37" fmla="*/ 23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2" h="23">
                  <a:moveTo>
                    <a:pt x="0" y="0"/>
                  </a:moveTo>
                  <a:lnTo>
                    <a:pt x="6" y="0"/>
                  </a:lnTo>
                  <a:lnTo>
                    <a:pt x="11" y="6"/>
                  </a:lnTo>
                  <a:lnTo>
                    <a:pt x="17" y="6"/>
                  </a:lnTo>
                  <a:lnTo>
                    <a:pt x="23" y="6"/>
                  </a:lnTo>
                  <a:lnTo>
                    <a:pt x="28" y="11"/>
                  </a:lnTo>
                  <a:lnTo>
                    <a:pt x="34" y="11"/>
                  </a:lnTo>
                  <a:lnTo>
                    <a:pt x="40" y="11"/>
                  </a:lnTo>
                  <a:lnTo>
                    <a:pt x="45" y="17"/>
                  </a:lnTo>
                  <a:lnTo>
                    <a:pt x="51" y="17"/>
                  </a:lnTo>
                  <a:lnTo>
                    <a:pt x="57" y="17"/>
                  </a:lnTo>
                  <a:lnTo>
                    <a:pt x="62" y="17"/>
                  </a:lnTo>
                  <a:lnTo>
                    <a:pt x="68" y="23"/>
                  </a:lnTo>
                  <a:lnTo>
                    <a:pt x="74" y="23"/>
                  </a:lnTo>
                  <a:lnTo>
                    <a:pt x="79" y="23"/>
                  </a:lnTo>
                  <a:lnTo>
                    <a:pt x="85" y="23"/>
                  </a:lnTo>
                  <a:lnTo>
                    <a:pt x="91" y="23"/>
                  </a:lnTo>
                  <a:lnTo>
                    <a:pt x="96" y="23"/>
                  </a:lnTo>
                  <a:lnTo>
                    <a:pt x="102" y="2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521" name="Rectangle 124"/>
            <p:cNvSpPr>
              <a:spLocks noChangeArrowheads="1"/>
            </p:cNvSpPr>
            <p:nvPr/>
          </p:nvSpPr>
          <p:spPr bwMode="auto">
            <a:xfrm rot="-5400000">
              <a:off x="1737" y="1802"/>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f</a:t>
              </a:r>
              <a:endParaRPr lang="en-US" altLang="x-none"/>
            </a:p>
          </p:txBody>
        </p:sp>
        <p:sp>
          <p:nvSpPr>
            <p:cNvPr id="104522" name="Rectangle 125"/>
            <p:cNvSpPr>
              <a:spLocks noChangeArrowheads="1"/>
            </p:cNvSpPr>
            <p:nvPr/>
          </p:nvSpPr>
          <p:spPr bwMode="auto">
            <a:xfrm rot="-5400000">
              <a:off x="1791" y="178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100">
                  <a:solidFill>
                    <a:srgbClr val="000000"/>
                  </a:solidFill>
                  <a:latin typeface="Helvetica" charset="0"/>
                </a:rPr>
                <a:t>x</a:t>
              </a:r>
              <a:endParaRPr lang="en-US" altLang="x-none"/>
            </a:p>
          </p:txBody>
        </p:sp>
        <p:sp>
          <p:nvSpPr>
            <p:cNvPr id="104523" name="Rectangle 126"/>
            <p:cNvSpPr>
              <a:spLocks noChangeArrowheads="1"/>
            </p:cNvSpPr>
            <p:nvPr/>
          </p:nvSpPr>
          <p:spPr bwMode="auto">
            <a:xfrm rot="-5400000">
              <a:off x="1688" y="1680"/>
              <a:ext cx="12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(x)</a:t>
              </a:r>
              <a:endParaRPr lang="en-US" altLang="x-none"/>
            </a:p>
          </p:txBody>
        </p:sp>
      </p:grpSp>
      <p:grpSp>
        <p:nvGrpSpPr>
          <p:cNvPr id="104456" name="Group 165"/>
          <p:cNvGrpSpPr>
            <a:grpSpLocks/>
          </p:cNvGrpSpPr>
          <p:nvPr/>
        </p:nvGrpSpPr>
        <p:grpSpPr bwMode="auto">
          <a:xfrm>
            <a:off x="3910013" y="2335213"/>
            <a:ext cx="2244725" cy="1743075"/>
            <a:chOff x="2463" y="1471"/>
            <a:chExt cx="1414" cy="1098"/>
          </a:xfrm>
        </p:grpSpPr>
        <p:sp>
          <p:nvSpPr>
            <p:cNvPr id="104458" name="Rectangle 127"/>
            <p:cNvSpPr>
              <a:spLocks noChangeArrowheads="1"/>
            </p:cNvSpPr>
            <p:nvPr/>
          </p:nvSpPr>
          <p:spPr bwMode="auto">
            <a:xfrm>
              <a:off x="2781" y="1471"/>
              <a:ext cx="1038" cy="82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x-none" altLang="x-none"/>
            </a:p>
          </p:txBody>
        </p:sp>
        <p:sp>
          <p:nvSpPr>
            <p:cNvPr id="104459" name="Line 128"/>
            <p:cNvSpPr>
              <a:spLocks noChangeShapeType="1"/>
            </p:cNvSpPr>
            <p:nvPr/>
          </p:nvSpPr>
          <p:spPr bwMode="auto">
            <a:xfrm>
              <a:off x="2781" y="1471"/>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60" name="Freeform 129"/>
            <p:cNvSpPr>
              <a:spLocks/>
            </p:cNvSpPr>
            <p:nvPr/>
          </p:nvSpPr>
          <p:spPr bwMode="auto">
            <a:xfrm>
              <a:off x="2781" y="1471"/>
              <a:ext cx="1038" cy="822"/>
            </a:xfrm>
            <a:custGeom>
              <a:avLst/>
              <a:gdLst>
                <a:gd name="T0" fmla="*/ 0 w 183"/>
                <a:gd name="T1" fmla="*/ 822 h 145"/>
                <a:gd name="T2" fmla="*/ 1038 w 183"/>
                <a:gd name="T3" fmla="*/ 822 h 145"/>
                <a:gd name="T4" fmla="*/ 1038 w 183"/>
                <a:gd name="T5" fmla="*/ 0 h 145"/>
                <a:gd name="T6" fmla="*/ 0 60000 65536"/>
                <a:gd name="T7" fmla="*/ 0 60000 65536"/>
                <a:gd name="T8" fmla="*/ 0 60000 65536"/>
              </a:gdLst>
              <a:ahLst/>
              <a:cxnLst>
                <a:cxn ang="T6">
                  <a:pos x="T0" y="T1"/>
                </a:cxn>
                <a:cxn ang="T7">
                  <a:pos x="T2" y="T3"/>
                </a:cxn>
                <a:cxn ang="T8">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461" name="Line 130"/>
            <p:cNvSpPr>
              <a:spLocks noChangeShapeType="1"/>
            </p:cNvSpPr>
            <p:nvPr/>
          </p:nvSpPr>
          <p:spPr bwMode="auto">
            <a:xfrm flipV="1">
              <a:off x="2781" y="1471"/>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62" name="Line 131"/>
            <p:cNvSpPr>
              <a:spLocks noChangeShapeType="1"/>
            </p:cNvSpPr>
            <p:nvPr/>
          </p:nvSpPr>
          <p:spPr bwMode="auto">
            <a:xfrm>
              <a:off x="2781" y="2293"/>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63" name="Line 132"/>
            <p:cNvSpPr>
              <a:spLocks noChangeShapeType="1"/>
            </p:cNvSpPr>
            <p:nvPr/>
          </p:nvSpPr>
          <p:spPr bwMode="auto">
            <a:xfrm flipV="1">
              <a:off x="2781" y="1471"/>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64" name="Line 133"/>
            <p:cNvSpPr>
              <a:spLocks noChangeShapeType="1"/>
            </p:cNvSpPr>
            <p:nvPr/>
          </p:nvSpPr>
          <p:spPr bwMode="auto">
            <a:xfrm flipV="1">
              <a:off x="2781" y="2282"/>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65" name="Line 134"/>
            <p:cNvSpPr>
              <a:spLocks noChangeShapeType="1"/>
            </p:cNvSpPr>
            <p:nvPr/>
          </p:nvSpPr>
          <p:spPr bwMode="auto">
            <a:xfrm>
              <a:off x="2781" y="1471"/>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66" name="Rectangle 135"/>
            <p:cNvSpPr>
              <a:spLocks noChangeArrowheads="1"/>
            </p:cNvSpPr>
            <p:nvPr/>
          </p:nvSpPr>
          <p:spPr bwMode="auto">
            <a:xfrm>
              <a:off x="2746" y="2310"/>
              <a:ext cx="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sp>
          <p:nvSpPr>
            <p:cNvPr id="104467" name="Line 136"/>
            <p:cNvSpPr>
              <a:spLocks noChangeShapeType="1"/>
            </p:cNvSpPr>
            <p:nvPr/>
          </p:nvSpPr>
          <p:spPr bwMode="auto">
            <a:xfrm flipV="1">
              <a:off x="3297" y="2282"/>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68" name="Line 137"/>
            <p:cNvSpPr>
              <a:spLocks noChangeShapeType="1"/>
            </p:cNvSpPr>
            <p:nvPr/>
          </p:nvSpPr>
          <p:spPr bwMode="auto">
            <a:xfrm>
              <a:off x="3297" y="1471"/>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69" name="Rectangle 138"/>
            <p:cNvSpPr>
              <a:spLocks noChangeArrowheads="1"/>
            </p:cNvSpPr>
            <p:nvPr/>
          </p:nvSpPr>
          <p:spPr bwMode="auto">
            <a:xfrm>
              <a:off x="3294" y="231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4470" name="Line 139"/>
            <p:cNvSpPr>
              <a:spLocks noChangeShapeType="1"/>
            </p:cNvSpPr>
            <p:nvPr/>
          </p:nvSpPr>
          <p:spPr bwMode="auto">
            <a:xfrm flipV="1">
              <a:off x="3819" y="2282"/>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71" name="Line 140"/>
            <p:cNvSpPr>
              <a:spLocks noChangeShapeType="1"/>
            </p:cNvSpPr>
            <p:nvPr/>
          </p:nvSpPr>
          <p:spPr bwMode="auto">
            <a:xfrm>
              <a:off x="3819" y="1471"/>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72" name="Rectangle 141"/>
            <p:cNvSpPr>
              <a:spLocks noChangeArrowheads="1"/>
            </p:cNvSpPr>
            <p:nvPr/>
          </p:nvSpPr>
          <p:spPr bwMode="auto">
            <a:xfrm>
              <a:off x="3815" y="231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sp>
          <p:nvSpPr>
            <p:cNvPr id="104473" name="Line 142"/>
            <p:cNvSpPr>
              <a:spLocks noChangeShapeType="1"/>
            </p:cNvSpPr>
            <p:nvPr/>
          </p:nvSpPr>
          <p:spPr bwMode="auto">
            <a:xfrm>
              <a:off x="2781" y="2293"/>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74" name="Line 143"/>
            <p:cNvSpPr>
              <a:spLocks noChangeShapeType="1"/>
            </p:cNvSpPr>
            <p:nvPr/>
          </p:nvSpPr>
          <p:spPr bwMode="auto">
            <a:xfrm flipH="1">
              <a:off x="3807" y="229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75" name="Rectangle 144"/>
            <p:cNvSpPr>
              <a:spLocks noChangeArrowheads="1"/>
            </p:cNvSpPr>
            <p:nvPr/>
          </p:nvSpPr>
          <p:spPr bwMode="auto">
            <a:xfrm>
              <a:off x="2721" y="2231"/>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4476" name="Line 145"/>
            <p:cNvSpPr>
              <a:spLocks noChangeShapeType="1"/>
            </p:cNvSpPr>
            <p:nvPr/>
          </p:nvSpPr>
          <p:spPr bwMode="auto">
            <a:xfrm>
              <a:off x="2781" y="1964"/>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77" name="Line 146"/>
            <p:cNvSpPr>
              <a:spLocks noChangeShapeType="1"/>
            </p:cNvSpPr>
            <p:nvPr/>
          </p:nvSpPr>
          <p:spPr bwMode="auto">
            <a:xfrm flipH="1">
              <a:off x="3807" y="196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78" name="Rectangle 147"/>
            <p:cNvSpPr>
              <a:spLocks noChangeArrowheads="1"/>
            </p:cNvSpPr>
            <p:nvPr/>
          </p:nvSpPr>
          <p:spPr bwMode="auto">
            <a:xfrm>
              <a:off x="2633" y="1902"/>
              <a:ext cx="1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0.2</a:t>
              </a:r>
              <a:endParaRPr lang="en-US" altLang="x-none"/>
            </a:p>
          </p:txBody>
        </p:sp>
        <p:sp>
          <p:nvSpPr>
            <p:cNvPr id="104479" name="Line 148"/>
            <p:cNvSpPr>
              <a:spLocks noChangeShapeType="1"/>
            </p:cNvSpPr>
            <p:nvPr/>
          </p:nvSpPr>
          <p:spPr bwMode="auto">
            <a:xfrm>
              <a:off x="2781" y="1636"/>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80" name="Line 149"/>
            <p:cNvSpPr>
              <a:spLocks noChangeShapeType="1"/>
            </p:cNvSpPr>
            <p:nvPr/>
          </p:nvSpPr>
          <p:spPr bwMode="auto">
            <a:xfrm flipH="1">
              <a:off x="3807" y="163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81" name="Rectangle 150"/>
            <p:cNvSpPr>
              <a:spLocks noChangeArrowheads="1"/>
            </p:cNvSpPr>
            <p:nvPr/>
          </p:nvSpPr>
          <p:spPr bwMode="auto">
            <a:xfrm>
              <a:off x="2633" y="1573"/>
              <a:ext cx="1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0.4</a:t>
              </a:r>
              <a:endParaRPr lang="en-US" altLang="x-none"/>
            </a:p>
          </p:txBody>
        </p:sp>
        <p:sp>
          <p:nvSpPr>
            <p:cNvPr id="104482" name="Line 151"/>
            <p:cNvSpPr>
              <a:spLocks noChangeShapeType="1"/>
            </p:cNvSpPr>
            <p:nvPr/>
          </p:nvSpPr>
          <p:spPr bwMode="auto">
            <a:xfrm>
              <a:off x="2781" y="1471"/>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83" name="Freeform 152"/>
            <p:cNvSpPr>
              <a:spLocks/>
            </p:cNvSpPr>
            <p:nvPr/>
          </p:nvSpPr>
          <p:spPr bwMode="auto">
            <a:xfrm>
              <a:off x="2781" y="1471"/>
              <a:ext cx="1038" cy="822"/>
            </a:xfrm>
            <a:custGeom>
              <a:avLst/>
              <a:gdLst>
                <a:gd name="T0" fmla="*/ 0 w 183"/>
                <a:gd name="T1" fmla="*/ 822 h 145"/>
                <a:gd name="T2" fmla="*/ 1038 w 183"/>
                <a:gd name="T3" fmla="*/ 822 h 145"/>
                <a:gd name="T4" fmla="*/ 1038 w 183"/>
                <a:gd name="T5" fmla="*/ 0 h 145"/>
                <a:gd name="T6" fmla="*/ 0 60000 65536"/>
                <a:gd name="T7" fmla="*/ 0 60000 65536"/>
                <a:gd name="T8" fmla="*/ 0 60000 65536"/>
              </a:gdLst>
              <a:ahLst/>
              <a:cxnLst>
                <a:cxn ang="T6">
                  <a:pos x="T0" y="T1"/>
                </a:cxn>
                <a:cxn ang="T7">
                  <a:pos x="T2" y="T3"/>
                </a:cxn>
                <a:cxn ang="T8">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484" name="Line 153"/>
            <p:cNvSpPr>
              <a:spLocks noChangeShapeType="1"/>
            </p:cNvSpPr>
            <p:nvPr/>
          </p:nvSpPr>
          <p:spPr bwMode="auto">
            <a:xfrm flipV="1">
              <a:off x="2781" y="1471"/>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485" name="Freeform 154"/>
            <p:cNvSpPr>
              <a:spLocks/>
            </p:cNvSpPr>
            <p:nvPr/>
          </p:nvSpPr>
          <p:spPr bwMode="auto">
            <a:xfrm>
              <a:off x="2985" y="1817"/>
              <a:ext cx="624" cy="476"/>
            </a:xfrm>
            <a:custGeom>
              <a:avLst/>
              <a:gdLst>
                <a:gd name="T0" fmla="*/ 6 w 624"/>
                <a:gd name="T1" fmla="*/ 476 h 476"/>
                <a:gd name="T2" fmla="*/ 17 w 624"/>
                <a:gd name="T3" fmla="*/ 476 h 476"/>
                <a:gd name="T4" fmla="*/ 29 w 624"/>
                <a:gd name="T5" fmla="*/ 476 h 476"/>
                <a:gd name="T6" fmla="*/ 40 w 624"/>
                <a:gd name="T7" fmla="*/ 476 h 476"/>
                <a:gd name="T8" fmla="*/ 51 w 624"/>
                <a:gd name="T9" fmla="*/ 476 h 476"/>
                <a:gd name="T10" fmla="*/ 63 w 624"/>
                <a:gd name="T11" fmla="*/ 476 h 476"/>
                <a:gd name="T12" fmla="*/ 74 w 624"/>
                <a:gd name="T13" fmla="*/ 476 h 476"/>
                <a:gd name="T14" fmla="*/ 85 w 624"/>
                <a:gd name="T15" fmla="*/ 476 h 476"/>
                <a:gd name="T16" fmla="*/ 97 w 624"/>
                <a:gd name="T17" fmla="*/ 476 h 476"/>
                <a:gd name="T18" fmla="*/ 108 w 624"/>
                <a:gd name="T19" fmla="*/ 476 h 476"/>
                <a:gd name="T20" fmla="*/ 119 w 624"/>
                <a:gd name="T21" fmla="*/ 476 h 476"/>
                <a:gd name="T22" fmla="*/ 131 w 624"/>
                <a:gd name="T23" fmla="*/ 476 h 476"/>
                <a:gd name="T24" fmla="*/ 136 w 624"/>
                <a:gd name="T25" fmla="*/ 0 h 476"/>
                <a:gd name="T26" fmla="*/ 148 w 624"/>
                <a:gd name="T27" fmla="*/ 0 h 476"/>
                <a:gd name="T28" fmla="*/ 159 w 624"/>
                <a:gd name="T29" fmla="*/ 0 h 476"/>
                <a:gd name="T30" fmla="*/ 170 w 624"/>
                <a:gd name="T31" fmla="*/ 0 h 476"/>
                <a:gd name="T32" fmla="*/ 182 w 624"/>
                <a:gd name="T33" fmla="*/ 0 h 476"/>
                <a:gd name="T34" fmla="*/ 193 w 624"/>
                <a:gd name="T35" fmla="*/ 0 h 476"/>
                <a:gd name="T36" fmla="*/ 204 w 624"/>
                <a:gd name="T37" fmla="*/ 0 h 476"/>
                <a:gd name="T38" fmla="*/ 216 w 624"/>
                <a:gd name="T39" fmla="*/ 0 h 476"/>
                <a:gd name="T40" fmla="*/ 227 w 624"/>
                <a:gd name="T41" fmla="*/ 0 h 476"/>
                <a:gd name="T42" fmla="*/ 238 w 624"/>
                <a:gd name="T43" fmla="*/ 0 h 476"/>
                <a:gd name="T44" fmla="*/ 250 w 624"/>
                <a:gd name="T45" fmla="*/ 0 h 476"/>
                <a:gd name="T46" fmla="*/ 261 w 624"/>
                <a:gd name="T47" fmla="*/ 0 h 476"/>
                <a:gd name="T48" fmla="*/ 272 w 624"/>
                <a:gd name="T49" fmla="*/ 0 h 476"/>
                <a:gd name="T50" fmla="*/ 284 w 624"/>
                <a:gd name="T51" fmla="*/ 0 h 476"/>
                <a:gd name="T52" fmla="*/ 295 w 624"/>
                <a:gd name="T53" fmla="*/ 0 h 476"/>
                <a:gd name="T54" fmla="*/ 306 w 624"/>
                <a:gd name="T55" fmla="*/ 0 h 476"/>
                <a:gd name="T56" fmla="*/ 318 w 624"/>
                <a:gd name="T57" fmla="*/ 0 h 476"/>
                <a:gd name="T58" fmla="*/ 329 w 624"/>
                <a:gd name="T59" fmla="*/ 0 h 476"/>
                <a:gd name="T60" fmla="*/ 341 w 624"/>
                <a:gd name="T61" fmla="*/ 0 h 476"/>
                <a:gd name="T62" fmla="*/ 352 w 624"/>
                <a:gd name="T63" fmla="*/ 0 h 476"/>
                <a:gd name="T64" fmla="*/ 363 w 624"/>
                <a:gd name="T65" fmla="*/ 0 h 476"/>
                <a:gd name="T66" fmla="*/ 375 w 624"/>
                <a:gd name="T67" fmla="*/ 0 h 476"/>
                <a:gd name="T68" fmla="*/ 386 w 624"/>
                <a:gd name="T69" fmla="*/ 0 h 476"/>
                <a:gd name="T70" fmla="*/ 397 w 624"/>
                <a:gd name="T71" fmla="*/ 0 h 476"/>
                <a:gd name="T72" fmla="*/ 409 w 624"/>
                <a:gd name="T73" fmla="*/ 0 h 476"/>
                <a:gd name="T74" fmla="*/ 420 w 624"/>
                <a:gd name="T75" fmla="*/ 0 h 476"/>
                <a:gd name="T76" fmla="*/ 431 w 624"/>
                <a:gd name="T77" fmla="*/ 0 h 476"/>
                <a:gd name="T78" fmla="*/ 443 w 624"/>
                <a:gd name="T79" fmla="*/ 0 h 476"/>
                <a:gd name="T80" fmla="*/ 454 w 624"/>
                <a:gd name="T81" fmla="*/ 0 h 476"/>
                <a:gd name="T82" fmla="*/ 465 w 624"/>
                <a:gd name="T83" fmla="*/ 0 h 476"/>
                <a:gd name="T84" fmla="*/ 477 w 624"/>
                <a:gd name="T85" fmla="*/ 0 h 476"/>
                <a:gd name="T86" fmla="*/ 488 w 624"/>
                <a:gd name="T87" fmla="*/ 0 h 476"/>
                <a:gd name="T88" fmla="*/ 494 w 624"/>
                <a:gd name="T89" fmla="*/ 476 h 476"/>
                <a:gd name="T90" fmla="*/ 505 w 624"/>
                <a:gd name="T91" fmla="*/ 476 h 476"/>
                <a:gd name="T92" fmla="*/ 516 w 624"/>
                <a:gd name="T93" fmla="*/ 476 h 476"/>
                <a:gd name="T94" fmla="*/ 528 w 624"/>
                <a:gd name="T95" fmla="*/ 476 h 476"/>
                <a:gd name="T96" fmla="*/ 539 w 624"/>
                <a:gd name="T97" fmla="*/ 476 h 476"/>
                <a:gd name="T98" fmla="*/ 550 w 624"/>
                <a:gd name="T99" fmla="*/ 476 h 476"/>
                <a:gd name="T100" fmla="*/ 562 w 624"/>
                <a:gd name="T101" fmla="*/ 476 h 476"/>
                <a:gd name="T102" fmla="*/ 573 w 624"/>
                <a:gd name="T103" fmla="*/ 476 h 476"/>
                <a:gd name="T104" fmla="*/ 584 w 624"/>
                <a:gd name="T105" fmla="*/ 476 h 476"/>
                <a:gd name="T106" fmla="*/ 596 w 624"/>
                <a:gd name="T107" fmla="*/ 476 h 476"/>
                <a:gd name="T108" fmla="*/ 607 w 624"/>
                <a:gd name="T109" fmla="*/ 476 h 476"/>
                <a:gd name="T110" fmla="*/ 618 w 624"/>
                <a:gd name="T111" fmla="*/ 476 h 47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24" h="476">
                  <a:moveTo>
                    <a:pt x="0" y="476"/>
                  </a:moveTo>
                  <a:lnTo>
                    <a:pt x="6" y="476"/>
                  </a:lnTo>
                  <a:lnTo>
                    <a:pt x="12" y="476"/>
                  </a:lnTo>
                  <a:lnTo>
                    <a:pt x="17" y="476"/>
                  </a:lnTo>
                  <a:lnTo>
                    <a:pt x="23" y="476"/>
                  </a:lnTo>
                  <a:lnTo>
                    <a:pt x="29" y="476"/>
                  </a:lnTo>
                  <a:lnTo>
                    <a:pt x="34" y="476"/>
                  </a:lnTo>
                  <a:lnTo>
                    <a:pt x="40" y="476"/>
                  </a:lnTo>
                  <a:lnTo>
                    <a:pt x="46" y="476"/>
                  </a:lnTo>
                  <a:lnTo>
                    <a:pt x="51" y="476"/>
                  </a:lnTo>
                  <a:lnTo>
                    <a:pt x="57" y="476"/>
                  </a:lnTo>
                  <a:lnTo>
                    <a:pt x="63" y="476"/>
                  </a:lnTo>
                  <a:lnTo>
                    <a:pt x="68" y="476"/>
                  </a:lnTo>
                  <a:lnTo>
                    <a:pt x="74" y="476"/>
                  </a:lnTo>
                  <a:lnTo>
                    <a:pt x="80" y="476"/>
                  </a:lnTo>
                  <a:lnTo>
                    <a:pt x="85" y="476"/>
                  </a:lnTo>
                  <a:lnTo>
                    <a:pt x="91" y="476"/>
                  </a:lnTo>
                  <a:lnTo>
                    <a:pt x="97" y="476"/>
                  </a:lnTo>
                  <a:lnTo>
                    <a:pt x="102" y="476"/>
                  </a:lnTo>
                  <a:lnTo>
                    <a:pt x="108" y="476"/>
                  </a:lnTo>
                  <a:lnTo>
                    <a:pt x="114" y="476"/>
                  </a:lnTo>
                  <a:lnTo>
                    <a:pt x="119" y="476"/>
                  </a:lnTo>
                  <a:lnTo>
                    <a:pt x="125" y="476"/>
                  </a:lnTo>
                  <a:lnTo>
                    <a:pt x="131" y="476"/>
                  </a:lnTo>
                  <a:lnTo>
                    <a:pt x="131" y="0"/>
                  </a:lnTo>
                  <a:lnTo>
                    <a:pt x="136" y="0"/>
                  </a:lnTo>
                  <a:lnTo>
                    <a:pt x="142" y="0"/>
                  </a:lnTo>
                  <a:lnTo>
                    <a:pt x="148" y="0"/>
                  </a:lnTo>
                  <a:lnTo>
                    <a:pt x="153" y="0"/>
                  </a:lnTo>
                  <a:lnTo>
                    <a:pt x="159" y="0"/>
                  </a:lnTo>
                  <a:lnTo>
                    <a:pt x="165" y="0"/>
                  </a:lnTo>
                  <a:lnTo>
                    <a:pt x="170" y="0"/>
                  </a:lnTo>
                  <a:lnTo>
                    <a:pt x="176" y="0"/>
                  </a:lnTo>
                  <a:lnTo>
                    <a:pt x="182" y="0"/>
                  </a:lnTo>
                  <a:lnTo>
                    <a:pt x="187" y="0"/>
                  </a:lnTo>
                  <a:lnTo>
                    <a:pt x="193" y="0"/>
                  </a:lnTo>
                  <a:lnTo>
                    <a:pt x="199" y="0"/>
                  </a:lnTo>
                  <a:lnTo>
                    <a:pt x="204" y="0"/>
                  </a:lnTo>
                  <a:lnTo>
                    <a:pt x="210" y="0"/>
                  </a:lnTo>
                  <a:lnTo>
                    <a:pt x="216" y="0"/>
                  </a:lnTo>
                  <a:lnTo>
                    <a:pt x="221" y="0"/>
                  </a:lnTo>
                  <a:lnTo>
                    <a:pt x="227" y="0"/>
                  </a:lnTo>
                  <a:lnTo>
                    <a:pt x="233" y="0"/>
                  </a:lnTo>
                  <a:lnTo>
                    <a:pt x="238" y="0"/>
                  </a:lnTo>
                  <a:lnTo>
                    <a:pt x="244" y="0"/>
                  </a:lnTo>
                  <a:lnTo>
                    <a:pt x="250" y="0"/>
                  </a:lnTo>
                  <a:lnTo>
                    <a:pt x="255" y="0"/>
                  </a:lnTo>
                  <a:lnTo>
                    <a:pt x="261" y="0"/>
                  </a:lnTo>
                  <a:lnTo>
                    <a:pt x="267" y="0"/>
                  </a:lnTo>
                  <a:lnTo>
                    <a:pt x="272" y="0"/>
                  </a:lnTo>
                  <a:lnTo>
                    <a:pt x="278" y="0"/>
                  </a:lnTo>
                  <a:lnTo>
                    <a:pt x="284" y="0"/>
                  </a:lnTo>
                  <a:lnTo>
                    <a:pt x="289" y="0"/>
                  </a:lnTo>
                  <a:lnTo>
                    <a:pt x="295" y="0"/>
                  </a:lnTo>
                  <a:lnTo>
                    <a:pt x="301" y="0"/>
                  </a:lnTo>
                  <a:lnTo>
                    <a:pt x="306" y="0"/>
                  </a:lnTo>
                  <a:lnTo>
                    <a:pt x="312" y="0"/>
                  </a:lnTo>
                  <a:lnTo>
                    <a:pt x="318" y="0"/>
                  </a:lnTo>
                  <a:lnTo>
                    <a:pt x="323" y="0"/>
                  </a:lnTo>
                  <a:lnTo>
                    <a:pt x="329" y="0"/>
                  </a:lnTo>
                  <a:lnTo>
                    <a:pt x="335" y="0"/>
                  </a:lnTo>
                  <a:lnTo>
                    <a:pt x="341" y="0"/>
                  </a:lnTo>
                  <a:lnTo>
                    <a:pt x="346" y="0"/>
                  </a:lnTo>
                  <a:lnTo>
                    <a:pt x="352" y="0"/>
                  </a:lnTo>
                  <a:lnTo>
                    <a:pt x="358" y="0"/>
                  </a:lnTo>
                  <a:lnTo>
                    <a:pt x="363" y="0"/>
                  </a:lnTo>
                  <a:lnTo>
                    <a:pt x="369" y="0"/>
                  </a:lnTo>
                  <a:lnTo>
                    <a:pt x="375" y="0"/>
                  </a:lnTo>
                  <a:lnTo>
                    <a:pt x="380" y="0"/>
                  </a:lnTo>
                  <a:lnTo>
                    <a:pt x="386" y="0"/>
                  </a:lnTo>
                  <a:lnTo>
                    <a:pt x="392" y="0"/>
                  </a:lnTo>
                  <a:lnTo>
                    <a:pt x="397" y="0"/>
                  </a:lnTo>
                  <a:lnTo>
                    <a:pt x="403" y="0"/>
                  </a:lnTo>
                  <a:lnTo>
                    <a:pt x="409" y="0"/>
                  </a:lnTo>
                  <a:lnTo>
                    <a:pt x="414" y="0"/>
                  </a:lnTo>
                  <a:lnTo>
                    <a:pt x="420" y="0"/>
                  </a:lnTo>
                  <a:lnTo>
                    <a:pt x="426" y="0"/>
                  </a:lnTo>
                  <a:lnTo>
                    <a:pt x="431" y="0"/>
                  </a:lnTo>
                  <a:lnTo>
                    <a:pt x="437" y="0"/>
                  </a:lnTo>
                  <a:lnTo>
                    <a:pt x="443" y="0"/>
                  </a:lnTo>
                  <a:lnTo>
                    <a:pt x="448" y="0"/>
                  </a:lnTo>
                  <a:lnTo>
                    <a:pt x="454" y="0"/>
                  </a:lnTo>
                  <a:lnTo>
                    <a:pt x="460" y="0"/>
                  </a:lnTo>
                  <a:lnTo>
                    <a:pt x="465" y="0"/>
                  </a:lnTo>
                  <a:lnTo>
                    <a:pt x="471" y="0"/>
                  </a:lnTo>
                  <a:lnTo>
                    <a:pt x="477" y="0"/>
                  </a:lnTo>
                  <a:lnTo>
                    <a:pt x="482" y="0"/>
                  </a:lnTo>
                  <a:lnTo>
                    <a:pt x="488" y="0"/>
                  </a:lnTo>
                  <a:lnTo>
                    <a:pt x="494" y="0"/>
                  </a:lnTo>
                  <a:lnTo>
                    <a:pt x="494" y="476"/>
                  </a:lnTo>
                  <a:lnTo>
                    <a:pt x="499" y="476"/>
                  </a:lnTo>
                  <a:lnTo>
                    <a:pt x="505" y="476"/>
                  </a:lnTo>
                  <a:lnTo>
                    <a:pt x="511" y="476"/>
                  </a:lnTo>
                  <a:lnTo>
                    <a:pt x="516" y="476"/>
                  </a:lnTo>
                  <a:lnTo>
                    <a:pt x="522" y="476"/>
                  </a:lnTo>
                  <a:lnTo>
                    <a:pt x="528" y="476"/>
                  </a:lnTo>
                  <a:lnTo>
                    <a:pt x="533" y="476"/>
                  </a:lnTo>
                  <a:lnTo>
                    <a:pt x="539" y="476"/>
                  </a:lnTo>
                  <a:lnTo>
                    <a:pt x="545" y="476"/>
                  </a:lnTo>
                  <a:lnTo>
                    <a:pt x="550" y="476"/>
                  </a:lnTo>
                  <a:lnTo>
                    <a:pt x="556" y="476"/>
                  </a:lnTo>
                  <a:lnTo>
                    <a:pt x="562" y="476"/>
                  </a:lnTo>
                  <a:lnTo>
                    <a:pt x="567" y="476"/>
                  </a:lnTo>
                  <a:lnTo>
                    <a:pt x="573" y="476"/>
                  </a:lnTo>
                  <a:lnTo>
                    <a:pt x="579" y="476"/>
                  </a:lnTo>
                  <a:lnTo>
                    <a:pt x="584" y="476"/>
                  </a:lnTo>
                  <a:lnTo>
                    <a:pt x="590" y="476"/>
                  </a:lnTo>
                  <a:lnTo>
                    <a:pt x="596" y="476"/>
                  </a:lnTo>
                  <a:lnTo>
                    <a:pt x="601" y="476"/>
                  </a:lnTo>
                  <a:lnTo>
                    <a:pt x="607" y="476"/>
                  </a:lnTo>
                  <a:lnTo>
                    <a:pt x="613" y="476"/>
                  </a:lnTo>
                  <a:lnTo>
                    <a:pt x="618" y="476"/>
                  </a:lnTo>
                  <a:lnTo>
                    <a:pt x="624" y="47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486" name="Freeform 156"/>
            <p:cNvSpPr>
              <a:spLocks/>
            </p:cNvSpPr>
            <p:nvPr/>
          </p:nvSpPr>
          <p:spPr bwMode="auto">
            <a:xfrm>
              <a:off x="3541" y="2288"/>
              <a:ext cx="68" cy="1"/>
            </a:xfrm>
            <a:custGeom>
              <a:avLst/>
              <a:gdLst>
                <a:gd name="T0" fmla="*/ 0 w 68"/>
                <a:gd name="T1" fmla="*/ 0 h 1"/>
                <a:gd name="T2" fmla="*/ 6 w 68"/>
                <a:gd name="T3" fmla="*/ 0 h 1"/>
                <a:gd name="T4" fmla="*/ 11 w 68"/>
                <a:gd name="T5" fmla="*/ 0 h 1"/>
                <a:gd name="T6" fmla="*/ 17 w 68"/>
                <a:gd name="T7" fmla="*/ 0 h 1"/>
                <a:gd name="T8" fmla="*/ 23 w 68"/>
                <a:gd name="T9" fmla="*/ 0 h 1"/>
                <a:gd name="T10" fmla="*/ 28 w 68"/>
                <a:gd name="T11" fmla="*/ 0 h 1"/>
                <a:gd name="T12" fmla="*/ 34 w 68"/>
                <a:gd name="T13" fmla="*/ 0 h 1"/>
                <a:gd name="T14" fmla="*/ 40 w 68"/>
                <a:gd name="T15" fmla="*/ 0 h 1"/>
                <a:gd name="T16" fmla="*/ 45 w 68"/>
                <a:gd name="T17" fmla="*/ 0 h 1"/>
                <a:gd name="T18" fmla="*/ 51 w 68"/>
                <a:gd name="T19" fmla="*/ 0 h 1"/>
                <a:gd name="T20" fmla="*/ 57 w 68"/>
                <a:gd name="T21" fmla="*/ 0 h 1"/>
                <a:gd name="T22" fmla="*/ 62 w 68"/>
                <a:gd name="T23" fmla="*/ 0 h 1"/>
                <a:gd name="T24" fmla="*/ 68 w 68"/>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 h="1">
                  <a:moveTo>
                    <a:pt x="0" y="0"/>
                  </a:moveTo>
                  <a:lnTo>
                    <a:pt x="6" y="0"/>
                  </a:lnTo>
                  <a:lnTo>
                    <a:pt x="11" y="0"/>
                  </a:lnTo>
                  <a:lnTo>
                    <a:pt x="17" y="0"/>
                  </a:lnTo>
                  <a:lnTo>
                    <a:pt x="23" y="0"/>
                  </a:lnTo>
                  <a:lnTo>
                    <a:pt x="28" y="0"/>
                  </a:lnTo>
                  <a:lnTo>
                    <a:pt x="34" y="0"/>
                  </a:lnTo>
                  <a:lnTo>
                    <a:pt x="40" y="0"/>
                  </a:lnTo>
                  <a:lnTo>
                    <a:pt x="45" y="0"/>
                  </a:lnTo>
                  <a:lnTo>
                    <a:pt x="51" y="0"/>
                  </a:lnTo>
                  <a:lnTo>
                    <a:pt x="57" y="0"/>
                  </a:lnTo>
                  <a:lnTo>
                    <a:pt x="62" y="0"/>
                  </a:lnTo>
                  <a:lnTo>
                    <a:pt x="6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487" name="Rectangle 157"/>
            <p:cNvSpPr>
              <a:spLocks noChangeArrowheads="1"/>
            </p:cNvSpPr>
            <p:nvPr/>
          </p:nvSpPr>
          <p:spPr bwMode="auto">
            <a:xfrm>
              <a:off x="3286" y="2435"/>
              <a:ext cx="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x</a:t>
              </a:r>
              <a:endParaRPr lang="en-US" altLang="x-none"/>
            </a:p>
          </p:txBody>
        </p:sp>
        <p:sp>
          <p:nvSpPr>
            <p:cNvPr id="104488" name="Rectangle 158"/>
            <p:cNvSpPr>
              <a:spLocks noChangeArrowheads="1"/>
            </p:cNvSpPr>
            <p:nvPr/>
          </p:nvSpPr>
          <p:spPr bwMode="auto">
            <a:xfrm rot="-5400000">
              <a:off x="2514" y="1869"/>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f</a:t>
              </a:r>
              <a:endParaRPr lang="en-US" altLang="x-none"/>
            </a:p>
          </p:txBody>
        </p:sp>
        <p:sp>
          <p:nvSpPr>
            <p:cNvPr id="104489" name="Rectangle 159"/>
            <p:cNvSpPr>
              <a:spLocks noChangeArrowheads="1"/>
            </p:cNvSpPr>
            <p:nvPr/>
          </p:nvSpPr>
          <p:spPr bwMode="auto">
            <a:xfrm rot="-5400000">
              <a:off x="2568" y="185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100">
                  <a:solidFill>
                    <a:srgbClr val="000000"/>
                  </a:solidFill>
                  <a:latin typeface="Helvetica" charset="0"/>
                </a:rPr>
                <a:t>x</a:t>
              </a:r>
              <a:endParaRPr lang="en-US" altLang="x-none"/>
            </a:p>
          </p:txBody>
        </p:sp>
        <p:sp>
          <p:nvSpPr>
            <p:cNvPr id="104490" name="Rectangle 160"/>
            <p:cNvSpPr>
              <a:spLocks noChangeArrowheads="1"/>
            </p:cNvSpPr>
            <p:nvPr/>
          </p:nvSpPr>
          <p:spPr bwMode="auto">
            <a:xfrm rot="-5400000">
              <a:off x="2465" y="1748"/>
              <a:ext cx="12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(x)</a:t>
              </a:r>
              <a:endParaRPr lang="en-US" altLang="x-none"/>
            </a:p>
          </p:txBody>
        </p:sp>
      </p:grpSp>
      <p:graphicFrame>
        <p:nvGraphicFramePr>
          <p:cNvPr id="104457" name="Object 166"/>
          <p:cNvGraphicFramePr>
            <a:graphicFrameLocks noGrp="1" noChangeAspect="1"/>
          </p:cNvGraphicFramePr>
          <p:nvPr>
            <p:ph sz="quarter" idx="2"/>
          </p:nvPr>
        </p:nvGraphicFramePr>
        <p:xfrm>
          <a:off x="857250" y="5218113"/>
          <a:ext cx="7837488" cy="504825"/>
        </p:xfrm>
        <a:graphic>
          <a:graphicData uri="http://schemas.openxmlformats.org/presentationml/2006/ole">
            <mc:AlternateContent xmlns:mc="http://schemas.openxmlformats.org/markup-compatibility/2006">
              <mc:Choice xmlns:v="urn:schemas-microsoft-com:vml" Requires="v">
                <p:oleObj spid="_x0000_s104545" name="Equation" r:id="rId4" imgW="4343400" imgH="279400" progId="Equation.3">
                  <p:embed/>
                </p:oleObj>
              </mc:Choice>
              <mc:Fallback>
                <p:oleObj name="Equation" r:id="rId4" imgW="4343400" imgH="279400" progId="Equation.3">
                  <p:embed/>
                  <p:pic>
                    <p:nvPicPr>
                      <p:cNvPr id="0" name="Object 1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5218113"/>
                        <a:ext cx="7837488" cy="5048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e Placeholder 5"/>
          <p:cNvSpPr>
            <a:spLocks noGrp="1"/>
          </p:cNvSpPr>
          <p:nvPr>
            <p:ph type="dt" sz="quarter" idx="10"/>
          </p:nvPr>
        </p:nvSpPr>
        <p:spPr/>
        <p:txBody>
          <a:bodyPr/>
          <a:lstStyle/>
          <a:p>
            <a:pPr>
              <a:defRPr/>
            </a:pPr>
            <a:fld id="{C27A3826-4759-1343-AFC7-C9EDD76BD25C}" type="datetime4">
              <a:rPr lang="en-US" altLang="x-none"/>
              <a:pPr>
                <a:defRPr/>
              </a:pPr>
              <a:t>July 24, 2018</a:t>
            </a:fld>
            <a:endParaRPr lang="en-US" altLang="x-none"/>
          </a:p>
        </p:txBody>
      </p:sp>
      <p:sp>
        <p:nvSpPr>
          <p:cNvPr id="13" name="Slide Number Placeholder 7"/>
          <p:cNvSpPr>
            <a:spLocks noGrp="1"/>
          </p:cNvSpPr>
          <p:nvPr>
            <p:ph type="sldNum" sz="quarter" idx="12"/>
          </p:nvPr>
        </p:nvSpPr>
        <p:spPr/>
        <p:txBody>
          <a:bodyPr/>
          <a:lstStyle/>
          <a:p>
            <a:pPr>
              <a:defRPr/>
            </a:pPr>
            <a:fld id="{9539BC04-43CB-274A-BFA8-533A8413A788}" type="slidenum">
              <a:rPr lang="en-US" altLang="x-none"/>
              <a:pPr>
                <a:defRPr/>
              </a:pPr>
              <a:t>52</a:t>
            </a:fld>
            <a:endParaRPr lang="en-US" altLang="x-none"/>
          </a:p>
        </p:txBody>
      </p:sp>
      <p:sp>
        <p:nvSpPr>
          <p:cNvPr id="106499" name="Rectangle 2"/>
          <p:cNvSpPr>
            <a:spLocks noChangeArrowheads="1"/>
          </p:cNvSpPr>
          <p:nvPr/>
        </p:nvSpPr>
        <p:spPr bwMode="auto">
          <a:xfrm>
            <a:off x="663575" y="4033838"/>
            <a:ext cx="5332413" cy="260667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x-none" altLang="x-none"/>
          </a:p>
        </p:txBody>
      </p:sp>
      <p:pic>
        <p:nvPicPr>
          <p:cNvPr id="427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165600"/>
            <a:ext cx="5353050"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6501" name="Rectangle 4"/>
          <p:cNvSpPr>
            <a:spLocks noGrp="1" noChangeArrowheads="1"/>
          </p:cNvSpPr>
          <p:nvPr>
            <p:ph type="title"/>
          </p:nvPr>
        </p:nvSpPr>
        <p:spPr/>
        <p:txBody>
          <a:bodyPr/>
          <a:lstStyle/>
          <a:p>
            <a:r>
              <a:rPr lang="en-US" altLang="x-none"/>
              <a:t>Information Theoretic Learning</a:t>
            </a:r>
            <a:br>
              <a:rPr lang="en-US" altLang="x-none"/>
            </a:br>
            <a:r>
              <a:rPr lang="en-US" altLang="x-none" sz="2400"/>
              <a:t>Renyi’s Entropy</a:t>
            </a:r>
          </a:p>
        </p:txBody>
      </p:sp>
      <p:sp>
        <p:nvSpPr>
          <p:cNvPr id="106502" name="Rectangle 5"/>
          <p:cNvSpPr>
            <a:spLocks noGrp="1" noChangeArrowheads="1"/>
          </p:cNvSpPr>
          <p:nvPr>
            <p:ph type="body" sz="half" idx="1"/>
          </p:nvPr>
        </p:nvSpPr>
        <p:spPr>
          <a:noFill/>
        </p:spPr>
        <p:txBody>
          <a:bodyPr lIns="92075" tIns="46038" rIns="92075" bIns="46038"/>
          <a:lstStyle/>
          <a:p>
            <a:pPr>
              <a:buFontTx/>
              <a:buNone/>
            </a:pPr>
            <a:endParaRPr lang="en-US" altLang="x-none" sz="2800"/>
          </a:p>
          <a:p>
            <a:endParaRPr lang="en-US" altLang="x-none" sz="2000"/>
          </a:p>
          <a:p>
            <a:endParaRPr lang="en-US" altLang="x-none" sz="2000"/>
          </a:p>
          <a:p>
            <a:endParaRPr lang="en-US" altLang="x-none" sz="2000"/>
          </a:p>
          <a:p>
            <a:r>
              <a:rPr lang="en-US" altLang="x-none" sz="2800"/>
              <a:t>Norm of the pdf:</a:t>
            </a:r>
          </a:p>
        </p:txBody>
      </p:sp>
      <p:graphicFrame>
        <p:nvGraphicFramePr>
          <p:cNvPr id="106503" name="Object 6"/>
          <p:cNvGraphicFramePr>
            <a:graphicFrameLocks noGrp="1" noChangeAspect="1"/>
          </p:cNvGraphicFramePr>
          <p:nvPr>
            <p:ph sz="quarter" idx="2"/>
          </p:nvPr>
        </p:nvGraphicFramePr>
        <p:xfrm>
          <a:off x="885825" y="1717675"/>
          <a:ext cx="7837488" cy="787400"/>
        </p:xfrm>
        <a:graphic>
          <a:graphicData uri="http://schemas.openxmlformats.org/presentationml/2006/ole">
            <mc:AlternateContent xmlns:mc="http://schemas.openxmlformats.org/markup-compatibility/2006">
              <mc:Choice xmlns:v="urn:schemas-microsoft-com:vml" Requires="v">
                <p:oleObj spid="_x0000_s106549" name="Equation" r:id="rId5" imgW="3924300" imgH="393700" progId="Equation.3">
                  <p:embed/>
                </p:oleObj>
              </mc:Choice>
              <mc:Fallback>
                <p:oleObj name="Equation" r:id="rId5" imgW="3924300" imgH="3937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825" y="1717675"/>
                        <a:ext cx="7837488" cy="7874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bg2">
                                  <a:alpha val="74997"/>
                                </a:schemeClr>
                              </a:outerShdw>
                            </a:effectLst>
                          </a14:hiddenEffects>
                        </a:ext>
                      </a:extLst>
                    </p:spPr>
                  </p:pic>
                </p:oleObj>
              </mc:Fallback>
            </mc:AlternateContent>
          </a:graphicData>
        </a:graphic>
      </p:graphicFrame>
      <p:pic>
        <p:nvPicPr>
          <p:cNvPr id="42701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5037138"/>
            <a:ext cx="327660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42701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4200" y="4032250"/>
            <a:ext cx="38100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27017" name="Text Box 9"/>
          <p:cNvSpPr txBox="1">
            <a:spLocks noChangeArrowheads="1"/>
          </p:cNvSpPr>
          <p:nvPr/>
        </p:nvSpPr>
        <p:spPr bwMode="auto">
          <a:xfrm>
            <a:off x="893763" y="2776538"/>
            <a:ext cx="5410200" cy="3968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107763" dir="2700000" algn="ctr" rotWithShape="0">
                    <a:schemeClr val="bg2">
                      <a:alpha val="74998"/>
                    </a:schemeClr>
                  </a:outerShdw>
                </a:effectLst>
              </a14:hiddenEffects>
            </a:ext>
          </a:extLst>
        </p:spPr>
        <p:txBody>
          <a:bodyPr>
            <a:spAutoFit/>
          </a:bodyPr>
          <a:lstStyle/>
          <a:p>
            <a:pPr>
              <a:spcBef>
                <a:spcPct val="50000"/>
              </a:spcBef>
              <a:defRPr/>
            </a:pPr>
            <a:r>
              <a:rPr lang="en-US" altLang="x-none" sz="2000">
                <a:latin typeface="Arial" charset="0"/>
              </a:rPr>
              <a:t>Renyi’s entropy equals Shannon’s as</a:t>
            </a:r>
          </a:p>
        </p:txBody>
      </p:sp>
      <p:graphicFrame>
        <p:nvGraphicFramePr>
          <p:cNvPr id="106507" name="Object 10"/>
          <p:cNvGraphicFramePr>
            <a:graphicFrameLocks noGrp="1" noChangeAspect="1"/>
          </p:cNvGraphicFramePr>
          <p:nvPr>
            <p:ph sz="quarter" idx="3"/>
          </p:nvPr>
        </p:nvGraphicFramePr>
        <p:xfrm>
          <a:off x="5276850" y="2825750"/>
          <a:ext cx="760413" cy="322263"/>
        </p:xfrm>
        <a:graphic>
          <a:graphicData uri="http://schemas.openxmlformats.org/presentationml/2006/ole">
            <mc:AlternateContent xmlns:mc="http://schemas.openxmlformats.org/markup-compatibility/2006">
              <mc:Choice xmlns:v="urn:schemas-microsoft-com:vml" Requires="v">
                <p:oleObj spid="_x0000_s106550" name="Equation" r:id="rId9" imgW="418918" imgH="177723" progId="Equation.3">
                  <p:embed/>
                </p:oleObj>
              </mc:Choice>
              <mc:Fallback>
                <p:oleObj name="Equation" r:id="rId9" imgW="418918" imgH="177723"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6850" y="2825750"/>
                        <a:ext cx="760413" cy="322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a:xfrm>
            <a:off x="1028700" y="0"/>
            <a:ext cx="7772400" cy="1143000"/>
          </a:xfrm>
        </p:spPr>
        <p:txBody>
          <a:bodyPr/>
          <a:lstStyle/>
          <a:p>
            <a:r>
              <a:rPr lang="en-US" altLang="x-none"/>
              <a:t>Information Theoretic Learning</a:t>
            </a:r>
            <a:br>
              <a:rPr lang="en-US" altLang="x-none"/>
            </a:br>
            <a:r>
              <a:rPr lang="en-US" altLang="x-none" sz="2400"/>
              <a:t>Parzen windowing</a:t>
            </a:r>
          </a:p>
        </p:txBody>
      </p:sp>
      <p:sp>
        <p:nvSpPr>
          <p:cNvPr id="108546" name="Rectangle 3"/>
          <p:cNvSpPr>
            <a:spLocks noGrp="1" noChangeArrowheads="1"/>
          </p:cNvSpPr>
          <p:nvPr>
            <p:ph type="body" idx="1"/>
          </p:nvPr>
        </p:nvSpPr>
        <p:spPr/>
        <p:txBody>
          <a:bodyPr/>
          <a:lstStyle/>
          <a:p>
            <a:pPr>
              <a:buFontTx/>
              <a:buNone/>
            </a:pPr>
            <a:r>
              <a:rPr lang="en-US" altLang="x-none"/>
              <a:t>Given </a:t>
            </a:r>
            <a:r>
              <a:rPr lang="en-US" altLang="x-none" u="sng"/>
              <a:t>only</a:t>
            </a:r>
            <a:r>
              <a:rPr lang="en-US" altLang="x-none"/>
              <a:t> samples drawn from a distribution:</a:t>
            </a:r>
          </a:p>
          <a:p>
            <a:pPr>
              <a:buFontTx/>
              <a:buNone/>
            </a:pPr>
            <a:endParaRPr lang="en-US" altLang="x-none"/>
          </a:p>
          <a:p>
            <a:pPr>
              <a:buFontTx/>
              <a:buNone/>
            </a:pPr>
            <a:endParaRPr lang="en-US" altLang="x-none"/>
          </a:p>
          <a:p>
            <a:pPr>
              <a:buFontTx/>
              <a:buNone/>
            </a:pPr>
            <a:endParaRPr lang="en-US" altLang="x-none"/>
          </a:p>
          <a:p>
            <a:pPr>
              <a:buFontTx/>
              <a:buNone/>
            </a:pPr>
            <a:endParaRPr lang="en-US" altLang="x-none"/>
          </a:p>
          <a:p>
            <a:pPr lvl="4">
              <a:buFont typeface="Wingdings" charset="2"/>
              <a:buNone/>
            </a:pPr>
            <a:endParaRPr lang="en-US" altLang="x-none"/>
          </a:p>
          <a:p>
            <a:pPr>
              <a:buFontTx/>
              <a:buNone/>
            </a:pPr>
            <a:r>
              <a:rPr lang="en-US" altLang="x-none"/>
              <a:t>Convergence:</a:t>
            </a:r>
          </a:p>
        </p:txBody>
      </p:sp>
      <p:grpSp>
        <p:nvGrpSpPr>
          <p:cNvPr id="108547" name="Group 153"/>
          <p:cNvGrpSpPr>
            <a:grpSpLocks/>
          </p:cNvGrpSpPr>
          <p:nvPr/>
        </p:nvGrpSpPr>
        <p:grpSpPr bwMode="auto">
          <a:xfrm>
            <a:off x="4124325" y="2446338"/>
            <a:ext cx="4503738" cy="3614737"/>
            <a:chOff x="2458" y="1611"/>
            <a:chExt cx="2837" cy="2277"/>
          </a:xfrm>
        </p:grpSpPr>
        <p:sp>
          <p:nvSpPr>
            <p:cNvPr id="108553" name="Rectangle 8"/>
            <p:cNvSpPr>
              <a:spLocks noChangeArrowheads="1"/>
            </p:cNvSpPr>
            <p:nvPr/>
          </p:nvSpPr>
          <p:spPr bwMode="auto">
            <a:xfrm>
              <a:off x="2777" y="1673"/>
              <a:ext cx="1037" cy="817"/>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x-none" altLang="x-none"/>
            </a:p>
          </p:txBody>
        </p:sp>
        <p:sp>
          <p:nvSpPr>
            <p:cNvPr id="108554" name="Line 9"/>
            <p:cNvSpPr>
              <a:spLocks noChangeShapeType="1"/>
            </p:cNvSpPr>
            <p:nvPr/>
          </p:nvSpPr>
          <p:spPr bwMode="auto">
            <a:xfrm>
              <a:off x="2777" y="1673"/>
              <a:ext cx="103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55" name="Freeform 10"/>
            <p:cNvSpPr>
              <a:spLocks/>
            </p:cNvSpPr>
            <p:nvPr/>
          </p:nvSpPr>
          <p:spPr bwMode="auto">
            <a:xfrm>
              <a:off x="2777" y="1673"/>
              <a:ext cx="1037" cy="817"/>
            </a:xfrm>
            <a:custGeom>
              <a:avLst/>
              <a:gdLst>
                <a:gd name="T0" fmla="*/ 0 w 183"/>
                <a:gd name="T1" fmla="*/ 817 h 144"/>
                <a:gd name="T2" fmla="*/ 1037 w 183"/>
                <a:gd name="T3" fmla="*/ 817 h 144"/>
                <a:gd name="T4" fmla="*/ 1037 w 183"/>
                <a:gd name="T5" fmla="*/ 0 h 144"/>
                <a:gd name="T6" fmla="*/ 0 60000 65536"/>
                <a:gd name="T7" fmla="*/ 0 60000 65536"/>
                <a:gd name="T8" fmla="*/ 0 60000 65536"/>
              </a:gdLst>
              <a:ahLst/>
              <a:cxnLst>
                <a:cxn ang="T6">
                  <a:pos x="T0" y="T1"/>
                </a:cxn>
                <a:cxn ang="T7">
                  <a:pos x="T2" y="T3"/>
                </a:cxn>
                <a:cxn ang="T8">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556" name="Line 11"/>
            <p:cNvSpPr>
              <a:spLocks noChangeShapeType="1"/>
            </p:cNvSpPr>
            <p:nvPr/>
          </p:nvSpPr>
          <p:spPr bwMode="auto">
            <a:xfrm flipV="1">
              <a:off x="2777" y="167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57" name="Line 12"/>
            <p:cNvSpPr>
              <a:spLocks noChangeShapeType="1"/>
            </p:cNvSpPr>
            <p:nvPr/>
          </p:nvSpPr>
          <p:spPr bwMode="auto">
            <a:xfrm>
              <a:off x="2777" y="2490"/>
              <a:ext cx="103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58" name="Line 13"/>
            <p:cNvSpPr>
              <a:spLocks noChangeShapeType="1"/>
            </p:cNvSpPr>
            <p:nvPr/>
          </p:nvSpPr>
          <p:spPr bwMode="auto">
            <a:xfrm flipV="1">
              <a:off x="2777" y="167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59" name="Line 14"/>
            <p:cNvSpPr>
              <a:spLocks noChangeShapeType="1"/>
            </p:cNvSpPr>
            <p:nvPr/>
          </p:nvSpPr>
          <p:spPr bwMode="auto">
            <a:xfrm flipV="1">
              <a:off x="2777" y="247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60" name="Line 15"/>
            <p:cNvSpPr>
              <a:spLocks noChangeShapeType="1"/>
            </p:cNvSpPr>
            <p:nvPr/>
          </p:nvSpPr>
          <p:spPr bwMode="auto">
            <a:xfrm>
              <a:off x="2777" y="167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61" name="Rectangle 16"/>
            <p:cNvSpPr>
              <a:spLocks noChangeArrowheads="1"/>
            </p:cNvSpPr>
            <p:nvPr/>
          </p:nvSpPr>
          <p:spPr bwMode="auto">
            <a:xfrm>
              <a:off x="2741" y="2507"/>
              <a:ext cx="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sp>
          <p:nvSpPr>
            <p:cNvPr id="108562" name="Line 17"/>
            <p:cNvSpPr>
              <a:spLocks noChangeShapeType="1"/>
            </p:cNvSpPr>
            <p:nvPr/>
          </p:nvSpPr>
          <p:spPr bwMode="auto">
            <a:xfrm flipV="1">
              <a:off x="3293" y="247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63" name="Line 18"/>
            <p:cNvSpPr>
              <a:spLocks noChangeShapeType="1"/>
            </p:cNvSpPr>
            <p:nvPr/>
          </p:nvSpPr>
          <p:spPr bwMode="auto">
            <a:xfrm>
              <a:off x="3293" y="167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64" name="Rectangle 19"/>
            <p:cNvSpPr>
              <a:spLocks noChangeArrowheads="1"/>
            </p:cNvSpPr>
            <p:nvPr/>
          </p:nvSpPr>
          <p:spPr bwMode="auto">
            <a:xfrm>
              <a:off x="3289" y="2507"/>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8565" name="Line 20"/>
            <p:cNvSpPr>
              <a:spLocks noChangeShapeType="1"/>
            </p:cNvSpPr>
            <p:nvPr/>
          </p:nvSpPr>
          <p:spPr bwMode="auto">
            <a:xfrm flipV="1">
              <a:off x="3814" y="247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66" name="Line 21"/>
            <p:cNvSpPr>
              <a:spLocks noChangeShapeType="1"/>
            </p:cNvSpPr>
            <p:nvPr/>
          </p:nvSpPr>
          <p:spPr bwMode="auto">
            <a:xfrm>
              <a:off x="3814" y="167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67" name="Rectangle 22"/>
            <p:cNvSpPr>
              <a:spLocks noChangeArrowheads="1"/>
            </p:cNvSpPr>
            <p:nvPr/>
          </p:nvSpPr>
          <p:spPr bwMode="auto">
            <a:xfrm>
              <a:off x="3811" y="2507"/>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sp>
          <p:nvSpPr>
            <p:cNvPr id="108568" name="Line 23"/>
            <p:cNvSpPr>
              <a:spLocks noChangeShapeType="1"/>
            </p:cNvSpPr>
            <p:nvPr/>
          </p:nvSpPr>
          <p:spPr bwMode="auto">
            <a:xfrm>
              <a:off x="2777" y="2490"/>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69" name="Line 24"/>
            <p:cNvSpPr>
              <a:spLocks noChangeShapeType="1"/>
            </p:cNvSpPr>
            <p:nvPr/>
          </p:nvSpPr>
          <p:spPr bwMode="auto">
            <a:xfrm flipH="1">
              <a:off x="3803" y="2490"/>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70" name="Rectangle 25"/>
            <p:cNvSpPr>
              <a:spLocks noChangeArrowheads="1"/>
            </p:cNvSpPr>
            <p:nvPr/>
          </p:nvSpPr>
          <p:spPr bwMode="auto">
            <a:xfrm>
              <a:off x="2717" y="2427"/>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8571" name="Line 26"/>
            <p:cNvSpPr>
              <a:spLocks noChangeShapeType="1"/>
            </p:cNvSpPr>
            <p:nvPr/>
          </p:nvSpPr>
          <p:spPr bwMode="auto">
            <a:xfrm>
              <a:off x="2777" y="2082"/>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72" name="Line 27"/>
            <p:cNvSpPr>
              <a:spLocks noChangeShapeType="1"/>
            </p:cNvSpPr>
            <p:nvPr/>
          </p:nvSpPr>
          <p:spPr bwMode="auto">
            <a:xfrm flipH="1">
              <a:off x="3803" y="2082"/>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73" name="Rectangle 28"/>
            <p:cNvSpPr>
              <a:spLocks noChangeArrowheads="1"/>
            </p:cNvSpPr>
            <p:nvPr/>
          </p:nvSpPr>
          <p:spPr bwMode="auto">
            <a:xfrm>
              <a:off x="2628" y="2019"/>
              <a:ext cx="1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0.5</a:t>
              </a:r>
              <a:endParaRPr lang="en-US" altLang="x-none"/>
            </a:p>
          </p:txBody>
        </p:sp>
        <p:sp>
          <p:nvSpPr>
            <p:cNvPr id="108574" name="Line 29"/>
            <p:cNvSpPr>
              <a:spLocks noChangeShapeType="1"/>
            </p:cNvSpPr>
            <p:nvPr/>
          </p:nvSpPr>
          <p:spPr bwMode="auto">
            <a:xfrm>
              <a:off x="2777" y="1673"/>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75" name="Line 30"/>
            <p:cNvSpPr>
              <a:spLocks noChangeShapeType="1"/>
            </p:cNvSpPr>
            <p:nvPr/>
          </p:nvSpPr>
          <p:spPr bwMode="auto">
            <a:xfrm flipH="1">
              <a:off x="3803" y="1673"/>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76" name="Rectangle 31"/>
            <p:cNvSpPr>
              <a:spLocks noChangeArrowheads="1"/>
            </p:cNvSpPr>
            <p:nvPr/>
          </p:nvSpPr>
          <p:spPr bwMode="auto">
            <a:xfrm>
              <a:off x="2717" y="1611"/>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1</a:t>
              </a:r>
              <a:endParaRPr lang="en-US" altLang="x-none"/>
            </a:p>
          </p:txBody>
        </p:sp>
        <p:sp>
          <p:nvSpPr>
            <p:cNvPr id="108577" name="Line 32"/>
            <p:cNvSpPr>
              <a:spLocks noChangeShapeType="1"/>
            </p:cNvSpPr>
            <p:nvPr/>
          </p:nvSpPr>
          <p:spPr bwMode="auto">
            <a:xfrm>
              <a:off x="2777" y="1673"/>
              <a:ext cx="103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78" name="Freeform 33"/>
            <p:cNvSpPr>
              <a:spLocks/>
            </p:cNvSpPr>
            <p:nvPr/>
          </p:nvSpPr>
          <p:spPr bwMode="auto">
            <a:xfrm>
              <a:off x="2777" y="1673"/>
              <a:ext cx="1037" cy="817"/>
            </a:xfrm>
            <a:custGeom>
              <a:avLst/>
              <a:gdLst>
                <a:gd name="T0" fmla="*/ 0 w 183"/>
                <a:gd name="T1" fmla="*/ 817 h 144"/>
                <a:gd name="T2" fmla="*/ 1037 w 183"/>
                <a:gd name="T3" fmla="*/ 817 h 144"/>
                <a:gd name="T4" fmla="*/ 1037 w 183"/>
                <a:gd name="T5" fmla="*/ 0 h 144"/>
                <a:gd name="T6" fmla="*/ 0 60000 65536"/>
                <a:gd name="T7" fmla="*/ 0 60000 65536"/>
                <a:gd name="T8" fmla="*/ 0 60000 65536"/>
              </a:gdLst>
              <a:ahLst/>
              <a:cxnLst>
                <a:cxn ang="T6">
                  <a:pos x="T0" y="T1"/>
                </a:cxn>
                <a:cxn ang="T7">
                  <a:pos x="T2" y="T3"/>
                </a:cxn>
                <a:cxn ang="T8">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579" name="Line 34"/>
            <p:cNvSpPr>
              <a:spLocks noChangeShapeType="1"/>
            </p:cNvSpPr>
            <p:nvPr/>
          </p:nvSpPr>
          <p:spPr bwMode="auto">
            <a:xfrm flipV="1">
              <a:off x="2777" y="167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80" name="Freeform 35"/>
            <p:cNvSpPr>
              <a:spLocks/>
            </p:cNvSpPr>
            <p:nvPr/>
          </p:nvSpPr>
          <p:spPr bwMode="auto">
            <a:xfrm>
              <a:off x="2981" y="1900"/>
              <a:ext cx="544" cy="578"/>
            </a:xfrm>
            <a:custGeom>
              <a:avLst/>
              <a:gdLst>
                <a:gd name="T0" fmla="*/ 11 w 544"/>
                <a:gd name="T1" fmla="*/ 578 h 578"/>
                <a:gd name="T2" fmla="*/ 28 w 544"/>
                <a:gd name="T3" fmla="*/ 573 h 578"/>
                <a:gd name="T4" fmla="*/ 45 w 544"/>
                <a:gd name="T5" fmla="*/ 573 h 578"/>
                <a:gd name="T6" fmla="*/ 62 w 544"/>
                <a:gd name="T7" fmla="*/ 567 h 578"/>
                <a:gd name="T8" fmla="*/ 79 w 544"/>
                <a:gd name="T9" fmla="*/ 561 h 578"/>
                <a:gd name="T10" fmla="*/ 96 w 544"/>
                <a:gd name="T11" fmla="*/ 556 h 578"/>
                <a:gd name="T12" fmla="*/ 113 w 544"/>
                <a:gd name="T13" fmla="*/ 544 h 578"/>
                <a:gd name="T14" fmla="*/ 130 w 544"/>
                <a:gd name="T15" fmla="*/ 539 h 578"/>
                <a:gd name="T16" fmla="*/ 147 w 544"/>
                <a:gd name="T17" fmla="*/ 522 h 578"/>
                <a:gd name="T18" fmla="*/ 164 w 544"/>
                <a:gd name="T19" fmla="*/ 505 h 578"/>
                <a:gd name="T20" fmla="*/ 187 w 544"/>
                <a:gd name="T21" fmla="*/ 482 h 578"/>
                <a:gd name="T22" fmla="*/ 198 w 544"/>
                <a:gd name="T23" fmla="*/ 465 h 578"/>
                <a:gd name="T24" fmla="*/ 210 w 544"/>
                <a:gd name="T25" fmla="*/ 437 h 578"/>
                <a:gd name="T26" fmla="*/ 232 w 544"/>
                <a:gd name="T27" fmla="*/ 397 h 578"/>
                <a:gd name="T28" fmla="*/ 238 w 544"/>
                <a:gd name="T29" fmla="*/ 369 h 578"/>
                <a:gd name="T30" fmla="*/ 249 w 544"/>
                <a:gd name="T31" fmla="*/ 340 h 578"/>
                <a:gd name="T32" fmla="*/ 255 w 544"/>
                <a:gd name="T33" fmla="*/ 306 h 578"/>
                <a:gd name="T34" fmla="*/ 266 w 544"/>
                <a:gd name="T35" fmla="*/ 278 h 578"/>
                <a:gd name="T36" fmla="*/ 272 w 544"/>
                <a:gd name="T37" fmla="*/ 233 h 578"/>
                <a:gd name="T38" fmla="*/ 283 w 544"/>
                <a:gd name="T39" fmla="*/ 204 h 578"/>
                <a:gd name="T40" fmla="*/ 289 w 544"/>
                <a:gd name="T41" fmla="*/ 148 h 578"/>
                <a:gd name="T42" fmla="*/ 300 w 544"/>
                <a:gd name="T43" fmla="*/ 102 h 578"/>
                <a:gd name="T44" fmla="*/ 306 w 544"/>
                <a:gd name="T45" fmla="*/ 23 h 578"/>
                <a:gd name="T46" fmla="*/ 312 w 544"/>
                <a:gd name="T47" fmla="*/ 17 h 578"/>
                <a:gd name="T48" fmla="*/ 323 w 544"/>
                <a:gd name="T49" fmla="*/ 74 h 578"/>
                <a:gd name="T50" fmla="*/ 329 w 544"/>
                <a:gd name="T51" fmla="*/ 142 h 578"/>
                <a:gd name="T52" fmla="*/ 340 w 544"/>
                <a:gd name="T53" fmla="*/ 176 h 578"/>
                <a:gd name="T54" fmla="*/ 346 w 544"/>
                <a:gd name="T55" fmla="*/ 233 h 578"/>
                <a:gd name="T56" fmla="*/ 357 w 544"/>
                <a:gd name="T57" fmla="*/ 261 h 578"/>
                <a:gd name="T58" fmla="*/ 363 w 544"/>
                <a:gd name="T59" fmla="*/ 301 h 578"/>
                <a:gd name="T60" fmla="*/ 374 w 544"/>
                <a:gd name="T61" fmla="*/ 329 h 578"/>
                <a:gd name="T62" fmla="*/ 380 w 544"/>
                <a:gd name="T63" fmla="*/ 363 h 578"/>
                <a:gd name="T64" fmla="*/ 391 w 544"/>
                <a:gd name="T65" fmla="*/ 386 h 578"/>
                <a:gd name="T66" fmla="*/ 402 w 544"/>
                <a:gd name="T67" fmla="*/ 425 h 578"/>
                <a:gd name="T68" fmla="*/ 419 w 544"/>
                <a:gd name="T69" fmla="*/ 454 h 578"/>
                <a:gd name="T70" fmla="*/ 436 w 544"/>
                <a:gd name="T71" fmla="*/ 476 h 578"/>
                <a:gd name="T72" fmla="*/ 448 w 544"/>
                <a:gd name="T73" fmla="*/ 499 h 578"/>
                <a:gd name="T74" fmla="*/ 465 w 544"/>
                <a:gd name="T75" fmla="*/ 516 h 578"/>
                <a:gd name="T76" fmla="*/ 482 w 544"/>
                <a:gd name="T77" fmla="*/ 533 h 578"/>
                <a:gd name="T78" fmla="*/ 499 w 544"/>
                <a:gd name="T79" fmla="*/ 544 h 578"/>
                <a:gd name="T80" fmla="*/ 516 w 544"/>
                <a:gd name="T81" fmla="*/ 550 h 578"/>
                <a:gd name="T82" fmla="*/ 533 w 544"/>
                <a:gd name="T83" fmla="*/ 561 h 5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44" h="578">
                  <a:moveTo>
                    <a:pt x="0" y="578"/>
                  </a:moveTo>
                  <a:lnTo>
                    <a:pt x="5" y="578"/>
                  </a:lnTo>
                  <a:lnTo>
                    <a:pt x="11" y="578"/>
                  </a:lnTo>
                  <a:lnTo>
                    <a:pt x="17" y="578"/>
                  </a:lnTo>
                  <a:lnTo>
                    <a:pt x="22" y="573"/>
                  </a:lnTo>
                  <a:lnTo>
                    <a:pt x="28" y="573"/>
                  </a:lnTo>
                  <a:lnTo>
                    <a:pt x="34" y="573"/>
                  </a:lnTo>
                  <a:lnTo>
                    <a:pt x="39" y="573"/>
                  </a:lnTo>
                  <a:lnTo>
                    <a:pt x="45" y="573"/>
                  </a:lnTo>
                  <a:lnTo>
                    <a:pt x="51" y="567"/>
                  </a:lnTo>
                  <a:lnTo>
                    <a:pt x="56" y="567"/>
                  </a:lnTo>
                  <a:lnTo>
                    <a:pt x="62" y="567"/>
                  </a:lnTo>
                  <a:lnTo>
                    <a:pt x="68" y="567"/>
                  </a:lnTo>
                  <a:lnTo>
                    <a:pt x="73" y="561"/>
                  </a:lnTo>
                  <a:lnTo>
                    <a:pt x="79" y="561"/>
                  </a:lnTo>
                  <a:lnTo>
                    <a:pt x="85" y="561"/>
                  </a:lnTo>
                  <a:lnTo>
                    <a:pt x="90" y="556"/>
                  </a:lnTo>
                  <a:lnTo>
                    <a:pt x="96" y="556"/>
                  </a:lnTo>
                  <a:lnTo>
                    <a:pt x="102" y="550"/>
                  </a:lnTo>
                  <a:lnTo>
                    <a:pt x="107" y="550"/>
                  </a:lnTo>
                  <a:lnTo>
                    <a:pt x="113" y="544"/>
                  </a:lnTo>
                  <a:lnTo>
                    <a:pt x="119" y="544"/>
                  </a:lnTo>
                  <a:lnTo>
                    <a:pt x="124" y="539"/>
                  </a:lnTo>
                  <a:lnTo>
                    <a:pt x="130" y="539"/>
                  </a:lnTo>
                  <a:lnTo>
                    <a:pt x="136" y="533"/>
                  </a:lnTo>
                  <a:lnTo>
                    <a:pt x="141" y="527"/>
                  </a:lnTo>
                  <a:lnTo>
                    <a:pt x="147" y="522"/>
                  </a:lnTo>
                  <a:lnTo>
                    <a:pt x="153" y="516"/>
                  </a:lnTo>
                  <a:lnTo>
                    <a:pt x="158" y="510"/>
                  </a:lnTo>
                  <a:lnTo>
                    <a:pt x="164" y="505"/>
                  </a:lnTo>
                  <a:lnTo>
                    <a:pt x="170" y="499"/>
                  </a:lnTo>
                  <a:lnTo>
                    <a:pt x="176" y="493"/>
                  </a:lnTo>
                  <a:lnTo>
                    <a:pt x="187" y="482"/>
                  </a:lnTo>
                  <a:lnTo>
                    <a:pt x="187" y="476"/>
                  </a:lnTo>
                  <a:lnTo>
                    <a:pt x="193" y="471"/>
                  </a:lnTo>
                  <a:lnTo>
                    <a:pt x="198" y="465"/>
                  </a:lnTo>
                  <a:lnTo>
                    <a:pt x="198" y="459"/>
                  </a:lnTo>
                  <a:lnTo>
                    <a:pt x="210" y="448"/>
                  </a:lnTo>
                  <a:lnTo>
                    <a:pt x="210" y="437"/>
                  </a:lnTo>
                  <a:lnTo>
                    <a:pt x="221" y="425"/>
                  </a:lnTo>
                  <a:lnTo>
                    <a:pt x="221" y="408"/>
                  </a:lnTo>
                  <a:lnTo>
                    <a:pt x="232" y="397"/>
                  </a:lnTo>
                  <a:lnTo>
                    <a:pt x="232" y="380"/>
                  </a:lnTo>
                  <a:lnTo>
                    <a:pt x="238" y="374"/>
                  </a:lnTo>
                  <a:lnTo>
                    <a:pt x="238" y="369"/>
                  </a:lnTo>
                  <a:lnTo>
                    <a:pt x="244" y="363"/>
                  </a:lnTo>
                  <a:lnTo>
                    <a:pt x="244" y="346"/>
                  </a:lnTo>
                  <a:lnTo>
                    <a:pt x="249" y="340"/>
                  </a:lnTo>
                  <a:lnTo>
                    <a:pt x="249" y="329"/>
                  </a:lnTo>
                  <a:lnTo>
                    <a:pt x="255" y="323"/>
                  </a:lnTo>
                  <a:lnTo>
                    <a:pt x="255" y="306"/>
                  </a:lnTo>
                  <a:lnTo>
                    <a:pt x="261" y="301"/>
                  </a:lnTo>
                  <a:lnTo>
                    <a:pt x="261" y="284"/>
                  </a:lnTo>
                  <a:lnTo>
                    <a:pt x="266" y="278"/>
                  </a:lnTo>
                  <a:lnTo>
                    <a:pt x="266" y="261"/>
                  </a:lnTo>
                  <a:lnTo>
                    <a:pt x="272" y="255"/>
                  </a:lnTo>
                  <a:lnTo>
                    <a:pt x="272" y="233"/>
                  </a:lnTo>
                  <a:lnTo>
                    <a:pt x="278" y="227"/>
                  </a:lnTo>
                  <a:lnTo>
                    <a:pt x="278" y="210"/>
                  </a:lnTo>
                  <a:lnTo>
                    <a:pt x="283" y="204"/>
                  </a:lnTo>
                  <a:lnTo>
                    <a:pt x="283" y="176"/>
                  </a:lnTo>
                  <a:lnTo>
                    <a:pt x="289" y="170"/>
                  </a:lnTo>
                  <a:lnTo>
                    <a:pt x="289" y="148"/>
                  </a:lnTo>
                  <a:lnTo>
                    <a:pt x="295" y="142"/>
                  </a:lnTo>
                  <a:lnTo>
                    <a:pt x="295" y="108"/>
                  </a:lnTo>
                  <a:lnTo>
                    <a:pt x="300" y="102"/>
                  </a:lnTo>
                  <a:lnTo>
                    <a:pt x="300" y="74"/>
                  </a:lnTo>
                  <a:lnTo>
                    <a:pt x="306" y="63"/>
                  </a:lnTo>
                  <a:lnTo>
                    <a:pt x="306" y="23"/>
                  </a:lnTo>
                  <a:lnTo>
                    <a:pt x="312" y="17"/>
                  </a:lnTo>
                  <a:lnTo>
                    <a:pt x="312" y="0"/>
                  </a:lnTo>
                  <a:lnTo>
                    <a:pt x="312" y="17"/>
                  </a:lnTo>
                  <a:lnTo>
                    <a:pt x="317" y="23"/>
                  </a:lnTo>
                  <a:lnTo>
                    <a:pt x="317" y="63"/>
                  </a:lnTo>
                  <a:lnTo>
                    <a:pt x="323" y="74"/>
                  </a:lnTo>
                  <a:lnTo>
                    <a:pt x="323" y="102"/>
                  </a:lnTo>
                  <a:lnTo>
                    <a:pt x="329" y="108"/>
                  </a:lnTo>
                  <a:lnTo>
                    <a:pt x="329" y="142"/>
                  </a:lnTo>
                  <a:lnTo>
                    <a:pt x="334" y="148"/>
                  </a:lnTo>
                  <a:lnTo>
                    <a:pt x="334" y="170"/>
                  </a:lnTo>
                  <a:lnTo>
                    <a:pt x="340" y="176"/>
                  </a:lnTo>
                  <a:lnTo>
                    <a:pt x="340" y="204"/>
                  </a:lnTo>
                  <a:lnTo>
                    <a:pt x="346" y="210"/>
                  </a:lnTo>
                  <a:lnTo>
                    <a:pt x="346" y="233"/>
                  </a:lnTo>
                  <a:lnTo>
                    <a:pt x="351" y="238"/>
                  </a:lnTo>
                  <a:lnTo>
                    <a:pt x="351" y="255"/>
                  </a:lnTo>
                  <a:lnTo>
                    <a:pt x="357" y="261"/>
                  </a:lnTo>
                  <a:lnTo>
                    <a:pt x="357" y="284"/>
                  </a:lnTo>
                  <a:lnTo>
                    <a:pt x="363" y="289"/>
                  </a:lnTo>
                  <a:lnTo>
                    <a:pt x="363" y="301"/>
                  </a:lnTo>
                  <a:lnTo>
                    <a:pt x="368" y="306"/>
                  </a:lnTo>
                  <a:lnTo>
                    <a:pt x="368" y="323"/>
                  </a:lnTo>
                  <a:lnTo>
                    <a:pt x="374" y="329"/>
                  </a:lnTo>
                  <a:lnTo>
                    <a:pt x="374" y="346"/>
                  </a:lnTo>
                  <a:lnTo>
                    <a:pt x="380" y="352"/>
                  </a:lnTo>
                  <a:lnTo>
                    <a:pt x="380" y="363"/>
                  </a:lnTo>
                  <a:lnTo>
                    <a:pt x="385" y="369"/>
                  </a:lnTo>
                  <a:lnTo>
                    <a:pt x="385" y="380"/>
                  </a:lnTo>
                  <a:lnTo>
                    <a:pt x="391" y="386"/>
                  </a:lnTo>
                  <a:lnTo>
                    <a:pt x="391" y="397"/>
                  </a:lnTo>
                  <a:lnTo>
                    <a:pt x="402" y="408"/>
                  </a:lnTo>
                  <a:lnTo>
                    <a:pt x="402" y="425"/>
                  </a:lnTo>
                  <a:lnTo>
                    <a:pt x="414" y="437"/>
                  </a:lnTo>
                  <a:lnTo>
                    <a:pt x="414" y="448"/>
                  </a:lnTo>
                  <a:lnTo>
                    <a:pt x="419" y="454"/>
                  </a:lnTo>
                  <a:lnTo>
                    <a:pt x="425" y="459"/>
                  </a:lnTo>
                  <a:lnTo>
                    <a:pt x="425" y="465"/>
                  </a:lnTo>
                  <a:lnTo>
                    <a:pt x="436" y="476"/>
                  </a:lnTo>
                  <a:lnTo>
                    <a:pt x="436" y="482"/>
                  </a:lnTo>
                  <a:lnTo>
                    <a:pt x="448" y="493"/>
                  </a:lnTo>
                  <a:lnTo>
                    <a:pt x="448" y="499"/>
                  </a:lnTo>
                  <a:lnTo>
                    <a:pt x="453" y="505"/>
                  </a:lnTo>
                  <a:lnTo>
                    <a:pt x="459" y="510"/>
                  </a:lnTo>
                  <a:lnTo>
                    <a:pt x="465" y="516"/>
                  </a:lnTo>
                  <a:lnTo>
                    <a:pt x="470" y="522"/>
                  </a:lnTo>
                  <a:lnTo>
                    <a:pt x="476" y="527"/>
                  </a:lnTo>
                  <a:lnTo>
                    <a:pt x="482" y="533"/>
                  </a:lnTo>
                  <a:lnTo>
                    <a:pt x="487" y="533"/>
                  </a:lnTo>
                  <a:lnTo>
                    <a:pt x="493" y="539"/>
                  </a:lnTo>
                  <a:lnTo>
                    <a:pt x="499" y="544"/>
                  </a:lnTo>
                  <a:lnTo>
                    <a:pt x="504" y="544"/>
                  </a:lnTo>
                  <a:lnTo>
                    <a:pt x="510" y="550"/>
                  </a:lnTo>
                  <a:lnTo>
                    <a:pt x="516" y="550"/>
                  </a:lnTo>
                  <a:lnTo>
                    <a:pt x="521" y="556"/>
                  </a:lnTo>
                  <a:lnTo>
                    <a:pt x="527" y="556"/>
                  </a:lnTo>
                  <a:lnTo>
                    <a:pt x="533" y="561"/>
                  </a:lnTo>
                  <a:lnTo>
                    <a:pt x="538" y="561"/>
                  </a:lnTo>
                  <a:lnTo>
                    <a:pt x="544" y="5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581" name="Freeform 36"/>
            <p:cNvSpPr>
              <a:spLocks/>
            </p:cNvSpPr>
            <p:nvPr/>
          </p:nvSpPr>
          <p:spPr bwMode="auto">
            <a:xfrm>
              <a:off x="3525" y="2461"/>
              <a:ext cx="79" cy="17"/>
            </a:xfrm>
            <a:custGeom>
              <a:avLst/>
              <a:gdLst>
                <a:gd name="T0" fmla="*/ 0 w 79"/>
                <a:gd name="T1" fmla="*/ 0 h 17"/>
                <a:gd name="T2" fmla="*/ 6 w 79"/>
                <a:gd name="T3" fmla="*/ 6 h 17"/>
                <a:gd name="T4" fmla="*/ 11 w 79"/>
                <a:gd name="T5" fmla="*/ 6 h 17"/>
                <a:gd name="T6" fmla="*/ 17 w 79"/>
                <a:gd name="T7" fmla="*/ 6 h 17"/>
                <a:gd name="T8" fmla="*/ 23 w 79"/>
                <a:gd name="T9" fmla="*/ 6 h 17"/>
                <a:gd name="T10" fmla="*/ 28 w 79"/>
                <a:gd name="T11" fmla="*/ 12 h 17"/>
                <a:gd name="T12" fmla="*/ 34 w 79"/>
                <a:gd name="T13" fmla="*/ 12 h 17"/>
                <a:gd name="T14" fmla="*/ 40 w 79"/>
                <a:gd name="T15" fmla="*/ 12 h 17"/>
                <a:gd name="T16" fmla="*/ 45 w 79"/>
                <a:gd name="T17" fmla="*/ 12 h 17"/>
                <a:gd name="T18" fmla="*/ 51 w 79"/>
                <a:gd name="T19" fmla="*/ 12 h 17"/>
                <a:gd name="T20" fmla="*/ 57 w 79"/>
                <a:gd name="T21" fmla="*/ 17 h 17"/>
                <a:gd name="T22" fmla="*/ 62 w 79"/>
                <a:gd name="T23" fmla="*/ 17 h 17"/>
                <a:gd name="T24" fmla="*/ 68 w 79"/>
                <a:gd name="T25" fmla="*/ 17 h 17"/>
                <a:gd name="T26" fmla="*/ 74 w 79"/>
                <a:gd name="T27" fmla="*/ 17 h 17"/>
                <a:gd name="T28" fmla="*/ 79 w 79"/>
                <a:gd name="T29" fmla="*/ 1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17">
                  <a:moveTo>
                    <a:pt x="0" y="0"/>
                  </a:moveTo>
                  <a:lnTo>
                    <a:pt x="6" y="6"/>
                  </a:lnTo>
                  <a:lnTo>
                    <a:pt x="11" y="6"/>
                  </a:lnTo>
                  <a:lnTo>
                    <a:pt x="17" y="6"/>
                  </a:lnTo>
                  <a:lnTo>
                    <a:pt x="23" y="6"/>
                  </a:lnTo>
                  <a:lnTo>
                    <a:pt x="28" y="12"/>
                  </a:lnTo>
                  <a:lnTo>
                    <a:pt x="34" y="12"/>
                  </a:lnTo>
                  <a:lnTo>
                    <a:pt x="40" y="12"/>
                  </a:lnTo>
                  <a:lnTo>
                    <a:pt x="45" y="12"/>
                  </a:lnTo>
                  <a:lnTo>
                    <a:pt x="51" y="12"/>
                  </a:lnTo>
                  <a:lnTo>
                    <a:pt x="57" y="17"/>
                  </a:lnTo>
                  <a:lnTo>
                    <a:pt x="62" y="17"/>
                  </a:lnTo>
                  <a:lnTo>
                    <a:pt x="68" y="17"/>
                  </a:lnTo>
                  <a:lnTo>
                    <a:pt x="74" y="17"/>
                  </a:lnTo>
                  <a:lnTo>
                    <a:pt x="79" y="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582" name="Freeform 37"/>
            <p:cNvSpPr>
              <a:spLocks/>
            </p:cNvSpPr>
            <p:nvPr/>
          </p:nvSpPr>
          <p:spPr bwMode="auto">
            <a:xfrm>
              <a:off x="2981" y="1980"/>
              <a:ext cx="499" cy="504"/>
            </a:xfrm>
            <a:custGeom>
              <a:avLst/>
              <a:gdLst>
                <a:gd name="T0" fmla="*/ 11 w 499"/>
                <a:gd name="T1" fmla="*/ 504 h 504"/>
                <a:gd name="T2" fmla="*/ 28 w 499"/>
                <a:gd name="T3" fmla="*/ 504 h 504"/>
                <a:gd name="T4" fmla="*/ 45 w 499"/>
                <a:gd name="T5" fmla="*/ 498 h 504"/>
                <a:gd name="T6" fmla="*/ 62 w 499"/>
                <a:gd name="T7" fmla="*/ 481 h 504"/>
                <a:gd name="T8" fmla="*/ 73 w 499"/>
                <a:gd name="T9" fmla="*/ 464 h 504"/>
                <a:gd name="T10" fmla="*/ 79 w 499"/>
                <a:gd name="T11" fmla="*/ 436 h 504"/>
                <a:gd name="T12" fmla="*/ 90 w 499"/>
                <a:gd name="T13" fmla="*/ 408 h 504"/>
                <a:gd name="T14" fmla="*/ 96 w 499"/>
                <a:gd name="T15" fmla="*/ 379 h 504"/>
                <a:gd name="T16" fmla="*/ 107 w 499"/>
                <a:gd name="T17" fmla="*/ 362 h 504"/>
                <a:gd name="T18" fmla="*/ 113 w 499"/>
                <a:gd name="T19" fmla="*/ 345 h 504"/>
                <a:gd name="T20" fmla="*/ 130 w 499"/>
                <a:gd name="T21" fmla="*/ 340 h 504"/>
                <a:gd name="T22" fmla="*/ 147 w 499"/>
                <a:gd name="T23" fmla="*/ 345 h 504"/>
                <a:gd name="T24" fmla="*/ 164 w 499"/>
                <a:gd name="T25" fmla="*/ 362 h 504"/>
                <a:gd name="T26" fmla="*/ 176 w 499"/>
                <a:gd name="T27" fmla="*/ 379 h 504"/>
                <a:gd name="T28" fmla="*/ 187 w 499"/>
                <a:gd name="T29" fmla="*/ 402 h 504"/>
                <a:gd name="T30" fmla="*/ 204 w 499"/>
                <a:gd name="T31" fmla="*/ 391 h 504"/>
                <a:gd name="T32" fmla="*/ 210 w 499"/>
                <a:gd name="T33" fmla="*/ 362 h 504"/>
                <a:gd name="T34" fmla="*/ 221 w 499"/>
                <a:gd name="T35" fmla="*/ 334 h 504"/>
                <a:gd name="T36" fmla="*/ 227 w 499"/>
                <a:gd name="T37" fmla="*/ 294 h 504"/>
                <a:gd name="T38" fmla="*/ 244 w 499"/>
                <a:gd name="T39" fmla="*/ 260 h 504"/>
                <a:gd name="T40" fmla="*/ 255 w 499"/>
                <a:gd name="T41" fmla="*/ 260 h 504"/>
                <a:gd name="T42" fmla="*/ 272 w 499"/>
                <a:gd name="T43" fmla="*/ 255 h 504"/>
                <a:gd name="T44" fmla="*/ 283 w 499"/>
                <a:gd name="T45" fmla="*/ 232 h 504"/>
                <a:gd name="T46" fmla="*/ 289 w 499"/>
                <a:gd name="T47" fmla="*/ 164 h 504"/>
                <a:gd name="T48" fmla="*/ 300 w 499"/>
                <a:gd name="T49" fmla="*/ 107 h 504"/>
                <a:gd name="T50" fmla="*/ 306 w 499"/>
                <a:gd name="T51" fmla="*/ 34 h 504"/>
                <a:gd name="T52" fmla="*/ 323 w 499"/>
                <a:gd name="T53" fmla="*/ 0 h 504"/>
                <a:gd name="T54" fmla="*/ 329 w 499"/>
                <a:gd name="T55" fmla="*/ 17 h 504"/>
                <a:gd name="T56" fmla="*/ 334 w 499"/>
                <a:gd name="T57" fmla="*/ 90 h 504"/>
                <a:gd name="T58" fmla="*/ 346 w 499"/>
                <a:gd name="T59" fmla="*/ 170 h 504"/>
                <a:gd name="T60" fmla="*/ 351 w 499"/>
                <a:gd name="T61" fmla="*/ 272 h 504"/>
                <a:gd name="T62" fmla="*/ 363 w 499"/>
                <a:gd name="T63" fmla="*/ 340 h 504"/>
                <a:gd name="T64" fmla="*/ 368 w 499"/>
                <a:gd name="T65" fmla="*/ 413 h 504"/>
                <a:gd name="T66" fmla="*/ 380 w 499"/>
                <a:gd name="T67" fmla="*/ 436 h 504"/>
                <a:gd name="T68" fmla="*/ 391 w 499"/>
                <a:gd name="T69" fmla="*/ 442 h 504"/>
                <a:gd name="T70" fmla="*/ 402 w 499"/>
                <a:gd name="T71" fmla="*/ 425 h 504"/>
                <a:gd name="T72" fmla="*/ 408 w 499"/>
                <a:gd name="T73" fmla="*/ 396 h 504"/>
                <a:gd name="T74" fmla="*/ 425 w 499"/>
                <a:gd name="T75" fmla="*/ 374 h 504"/>
                <a:gd name="T76" fmla="*/ 436 w 499"/>
                <a:gd name="T77" fmla="*/ 368 h 504"/>
                <a:gd name="T78" fmla="*/ 453 w 499"/>
                <a:gd name="T79" fmla="*/ 379 h 504"/>
                <a:gd name="T80" fmla="*/ 470 w 499"/>
                <a:gd name="T81" fmla="*/ 374 h 504"/>
                <a:gd name="T82" fmla="*/ 487 w 499"/>
                <a:gd name="T83" fmla="*/ 368 h 50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99" h="504">
                  <a:moveTo>
                    <a:pt x="0" y="504"/>
                  </a:moveTo>
                  <a:lnTo>
                    <a:pt x="5" y="504"/>
                  </a:lnTo>
                  <a:lnTo>
                    <a:pt x="11" y="504"/>
                  </a:lnTo>
                  <a:lnTo>
                    <a:pt x="17" y="504"/>
                  </a:lnTo>
                  <a:lnTo>
                    <a:pt x="22" y="504"/>
                  </a:lnTo>
                  <a:lnTo>
                    <a:pt x="28" y="504"/>
                  </a:lnTo>
                  <a:lnTo>
                    <a:pt x="34" y="504"/>
                  </a:lnTo>
                  <a:lnTo>
                    <a:pt x="39" y="504"/>
                  </a:lnTo>
                  <a:lnTo>
                    <a:pt x="45" y="498"/>
                  </a:lnTo>
                  <a:lnTo>
                    <a:pt x="51" y="493"/>
                  </a:lnTo>
                  <a:lnTo>
                    <a:pt x="56" y="487"/>
                  </a:lnTo>
                  <a:lnTo>
                    <a:pt x="62" y="481"/>
                  </a:lnTo>
                  <a:lnTo>
                    <a:pt x="68" y="476"/>
                  </a:lnTo>
                  <a:lnTo>
                    <a:pt x="68" y="470"/>
                  </a:lnTo>
                  <a:lnTo>
                    <a:pt x="73" y="464"/>
                  </a:lnTo>
                  <a:lnTo>
                    <a:pt x="73" y="453"/>
                  </a:lnTo>
                  <a:lnTo>
                    <a:pt x="79" y="447"/>
                  </a:lnTo>
                  <a:lnTo>
                    <a:pt x="79" y="436"/>
                  </a:lnTo>
                  <a:lnTo>
                    <a:pt x="85" y="430"/>
                  </a:lnTo>
                  <a:lnTo>
                    <a:pt x="85" y="413"/>
                  </a:lnTo>
                  <a:lnTo>
                    <a:pt x="90" y="408"/>
                  </a:lnTo>
                  <a:lnTo>
                    <a:pt x="90" y="396"/>
                  </a:lnTo>
                  <a:lnTo>
                    <a:pt x="96" y="391"/>
                  </a:lnTo>
                  <a:lnTo>
                    <a:pt x="96" y="379"/>
                  </a:lnTo>
                  <a:lnTo>
                    <a:pt x="102" y="374"/>
                  </a:lnTo>
                  <a:lnTo>
                    <a:pt x="102" y="368"/>
                  </a:lnTo>
                  <a:lnTo>
                    <a:pt x="107" y="362"/>
                  </a:lnTo>
                  <a:lnTo>
                    <a:pt x="107" y="357"/>
                  </a:lnTo>
                  <a:lnTo>
                    <a:pt x="119" y="345"/>
                  </a:lnTo>
                  <a:lnTo>
                    <a:pt x="113" y="345"/>
                  </a:lnTo>
                  <a:lnTo>
                    <a:pt x="119" y="345"/>
                  </a:lnTo>
                  <a:lnTo>
                    <a:pt x="124" y="340"/>
                  </a:lnTo>
                  <a:lnTo>
                    <a:pt x="130" y="340"/>
                  </a:lnTo>
                  <a:lnTo>
                    <a:pt x="136" y="340"/>
                  </a:lnTo>
                  <a:lnTo>
                    <a:pt x="141" y="340"/>
                  </a:lnTo>
                  <a:lnTo>
                    <a:pt x="147" y="345"/>
                  </a:lnTo>
                  <a:lnTo>
                    <a:pt x="153" y="345"/>
                  </a:lnTo>
                  <a:lnTo>
                    <a:pt x="158" y="357"/>
                  </a:lnTo>
                  <a:lnTo>
                    <a:pt x="164" y="362"/>
                  </a:lnTo>
                  <a:lnTo>
                    <a:pt x="170" y="368"/>
                  </a:lnTo>
                  <a:lnTo>
                    <a:pt x="170" y="374"/>
                  </a:lnTo>
                  <a:lnTo>
                    <a:pt x="176" y="379"/>
                  </a:lnTo>
                  <a:lnTo>
                    <a:pt x="176" y="385"/>
                  </a:lnTo>
                  <a:lnTo>
                    <a:pt x="187" y="396"/>
                  </a:lnTo>
                  <a:lnTo>
                    <a:pt x="187" y="402"/>
                  </a:lnTo>
                  <a:lnTo>
                    <a:pt x="193" y="402"/>
                  </a:lnTo>
                  <a:lnTo>
                    <a:pt x="198" y="396"/>
                  </a:lnTo>
                  <a:lnTo>
                    <a:pt x="204" y="391"/>
                  </a:lnTo>
                  <a:lnTo>
                    <a:pt x="204" y="379"/>
                  </a:lnTo>
                  <a:lnTo>
                    <a:pt x="210" y="374"/>
                  </a:lnTo>
                  <a:lnTo>
                    <a:pt x="210" y="362"/>
                  </a:lnTo>
                  <a:lnTo>
                    <a:pt x="215" y="357"/>
                  </a:lnTo>
                  <a:lnTo>
                    <a:pt x="215" y="340"/>
                  </a:lnTo>
                  <a:lnTo>
                    <a:pt x="221" y="334"/>
                  </a:lnTo>
                  <a:lnTo>
                    <a:pt x="221" y="311"/>
                  </a:lnTo>
                  <a:lnTo>
                    <a:pt x="227" y="306"/>
                  </a:lnTo>
                  <a:lnTo>
                    <a:pt x="227" y="294"/>
                  </a:lnTo>
                  <a:lnTo>
                    <a:pt x="232" y="289"/>
                  </a:lnTo>
                  <a:lnTo>
                    <a:pt x="232" y="272"/>
                  </a:lnTo>
                  <a:lnTo>
                    <a:pt x="244" y="260"/>
                  </a:lnTo>
                  <a:lnTo>
                    <a:pt x="244" y="255"/>
                  </a:lnTo>
                  <a:lnTo>
                    <a:pt x="249" y="255"/>
                  </a:lnTo>
                  <a:lnTo>
                    <a:pt x="255" y="260"/>
                  </a:lnTo>
                  <a:lnTo>
                    <a:pt x="261" y="260"/>
                  </a:lnTo>
                  <a:lnTo>
                    <a:pt x="266" y="260"/>
                  </a:lnTo>
                  <a:lnTo>
                    <a:pt x="272" y="255"/>
                  </a:lnTo>
                  <a:lnTo>
                    <a:pt x="278" y="249"/>
                  </a:lnTo>
                  <a:lnTo>
                    <a:pt x="278" y="238"/>
                  </a:lnTo>
                  <a:lnTo>
                    <a:pt x="283" y="232"/>
                  </a:lnTo>
                  <a:lnTo>
                    <a:pt x="283" y="204"/>
                  </a:lnTo>
                  <a:lnTo>
                    <a:pt x="289" y="198"/>
                  </a:lnTo>
                  <a:lnTo>
                    <a:pt x="289" y="164"/>
                  </a:lnTo>
                  <a:lnTo>
                    <a:pt x="295" y="158"/>
                  </a:lnTo>
                  <a:lnTo>
                    <a:pt x="295" y="119"/>
                  </a:lnTo>
                  <a:lnTo>
                    <a:pt x="300" y="107"/>
                  </a:lnTo>
                  <a:lnTo>
                    <a:pt x="300" y="73"/>
                  </a:lnTo>
                  <a:lnTo>
                    <a:pt x="306" y="68"/>
                  </a:lnTo>
                  <a:lnTo>
                    <a:pt x="306" y="34"/>
                  </a:lnTo>
                  <a:lnTo>
                    <a:pt x="312" y="28"/>
                  </a:lnTo>
                  <a:lnTo>
                    <a:pt x="312" y="11"/>
                  </a:lnTo>
                  <a:lnTo>
                    <a:pt x="323" y="0"/>
                  </a:lnTo>
                  <a:lnTo>
                    <a:pt x="317" y="0"/>
                  </a:lnTo>
                  <a:lnTo>
                    <a:pt x="323" y="11"/>
                  </a:lnTo>
                  <a:lnTo>
                    <a:pt x="329" y="17"/>
                  </a:lnTo>
                  <a:lnTo>
                    <a:pt x="329" y="51"/>
                  </a:lnTo>
                  <a:lnTo>
                    <a:pt x="334" y="56"/>
                  </a:lnTo>
                  <a:lnTo>
                    <a:pt x="334" y="90"/>
                  </a:lnTo>
                  <a:lnTo>
                    <a:pt x="340" y="102"/>
                  </a:lnTo>
                  <a:lnTo>
                    <a:pt x="340" y="158"/>
                  </a:lnTo>
                  <a:lnTo>
                    <a:pt x="346" y="170"/>
                  </a:lnTo>
                  <a:lnTo>
                    <a:pt x="346" y="215"/>
                  </a:lnTo>
                  <a:lnTo>
                    <a:pt x="351" y="226"/>
                  </a:lnTo>
                  <a:lnTo>
                    <a:pt x="351" y="272"/>
                  </a:lnTo>
                  <a:lnTo>
                    <a:pt x="357" y="283"/>
                  </a:lnTo>
                  <a:lnTo>
                    <a:pt x="357" y="334"/>
                  </a:lnTo>
                  <a:lnTo>
                    <a:pt x="363" y="340"/>
                  </a:lnTo>
                  <a:lnTo>
                    <a:pt x="363" y="374"/>
                  </a:lnTo>
                  <a:lnTo>
                    <a:pt x="368" y="379"/>
                  </a:lnTo>
                  <a:lnTo>
                    <a:pt x="368" y="413"/>
                  </a:lnTo>
                  <a:lnTo>
                    <a:pt x="374" y="419"/>
                  </a:lnTo>
                  <a:lnTo>
                    <a:pt x="374" y="430"/>
                  </a:lnTo>
                  <a:lnTo>
                    <a:pt x="380" y="436"/>
                  </a:lnTo>
                  <a:lnTo>
                    <a:pt x="380" y="442"/>
                  </a:lnTo>
                  <a:lnTo>
                    <a:pt x="391" y="447"/>
                  </a:lnTo>
                  <a:lnTo>
                    <a:pt x="391" y="442"/>
                  </a:lnTo>
                  <a:lnTo>
                    <a:pt x="397" y="436"/>
                  </a:lnTo>
                  <a:lnTo>
                    <a:pt x="397" y="430"/>
                  </a:lnTo>
                  <a:lnTo>
                    <a:pt x="402" y="425"/>
                  </a:lnTo>
                  <a:lnTo>
                    <a:pt x="402" y="413"/>
                  </a:lnTo>
                  <a:lnTo>
                    <a:pt x="408" y="408"/>
                  </a:lnTo>
                  <a:lnTo>
                    <a:pt x="408" y="396"/>
                  </a:lnTo>
                  <a:lnTo>
                    <a:pt x="414" y="391"/>
                  </a:lnTo>
                  <a:lnTo>
                    <a:pt x="414" y="385"/>
                  </a:lnTo>
                  <a:lnTo>
                    <a:pt x="425" y="374"/>
                  </a:lnTo>
                  <a:lnTo>
                    <a:pt x="425" y="368"/>
                  </a:lnTo>
                  <a:lnTo>
                    <a:pt x="431" y="368"/>
                  </a:lnTo>
                  <a:lnTo>
                    <a:pt x="436" y="368"/>
                  </a:lnTo>
                  <a:lnTo>
                    <a:pt x="442" y="374"/>
                  </a:lnTo>
                  <a:lnTo>
                    <a:pt x="448" y="379"/>
                  </a:lnTo>
                  <a:lnTo>
                    <a:pt x="453" y="379"/>
                  </a:lnTo>
                  <a:lnTo>
                    <a:pt x="459" y="379"/>
                  </a:lnTo>
                  <a:lnTo>
                    <a:pt x="465" y="379"/>
                  </a:lnTo>
                  <a:lnTo>
                    <a:pt x="470" y="374"/>
                  </a:lnTo>
                  <a:lnTo>
                    <a:pt x="476" y="368"/>
                  </a:lnTo>
                  <a:lnTo>
                    <a:pt x="482" y="368"/>
                  </a:lnTo>
                  <a:lnTo>
                    <a:pt x="487" y="368"/>
                  </a:lnTo>
                  <a:lnTo>
                    <a:pt x="493" y="374"/>
                  </a:lnTo>
                  <a:lnTo>
                    <a:pt x="499" y="37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583" name="Freeform 38"/>
            <p:cNvSpPr>
              <a:spLocks/>
            </p:cNvSpPr>
            <p:nvPr/>
          </p:nvSpPr>
          <p:spPr bwMode="auto">
            <a:xfrm>
              <a:off x="3480" y="2359"/>
              <a:ext cx="124" cy="125"/>
            </a:xfrm>
            <a:custGeom>
              <a:avLst/>
              <a:gdLst>
                <a:gd name="T0" fmla="*/ 0 w 124"/>
                <a:gd name="T1" fmla="*/ 0 h 125"/>
                <a:gd name="T2" fmla="*/ 0 w 124"/>
                <a:gd name="T3" fmla="*/ 12 h 125"/>
                <a:gd name="T4" fmla="*/ 11 w 124"/>
                <a:gd name="T5" fmla="*/ 23 h 125"/>
                <a:gd name="T6" fmla="*/ 11 w 124"/>
                <a:gd name="T7" fmla="*/ 40 h 125"/>
                <a:gd name="T8" fmla="*/ 17 w 124"/>
                <a:gd name="T9" fmla="*/ 46 h 125"/>
                <a:gd name="T10" fmla="*/ 17 w 124"/>
                <a:gd name="T11" fmla="*/ 57 h 125"/>
                <a:gd name="T12" fmla="*/ 22 w 124"/>
                <a:gd name="T13" fmla="*/ 63 h 125"/>
                <a:gd name="T14" fmla="*/ 22 w 124"/>
                <a:gd name="T15" fmla="*/ 74 h 125"/>
                <a:gd name="T16" fmla="*/ 28 w 124"/>
                <a:gd name="T17" fmla="*/ 80 h 125"/>
                <a:gd name="T18" fmla="*/ 28 w 124"/>
                <a:gd name="T19" fmla="*/ 91 h 125"/>
                <a:gd name="T20" fmla="*/ 34 w 124"/>
                <a:gd name="T21" fmla="*/ 97 h 125"/>
                <a:gd name="T22" fmla="*/ 39 w 124"/>
                <a:gd name="T23" fmla="*/ 102 h 125"/>
                <a:gd name="T24" fmla="*/ 39 w 124"/>
                <a:gd name="T25" fmla="*/ 108 h 125"/>
                <a:gd name="T26" fmla="*/ 45 w 124"/>
                <a:gd name="T27" fmla="*/ 114 h 125"/>
                <a:gd name="T28" fmla="*/ 62 w 124"/>
                <a:gd name="T29" fmla="*/ 125 h 125"/>
                <a:gd name="T30" fmla="*/ 56 w 124"/>
                <a:gd name="T31" fmla="*/ 125 h 125"/>
                <a:gd name="T32" fmla="*/ 62 w 124"/>
                <a:gd name="T33" fmla="*/ 125 h 125"/>
                <a:gd name="T34" fmla="*/ 68 w 124"/>
                <a:gd name="T35" fmla="*/ 125 h 125"/>
                <a:gd name="T36" fmla="*/ 73 w 124"/>
                <a:gd name="T37" fmla="*/ 125 h 125"/>
                <a:gd name="T38" fmla="*/ 79 w 124"/>
                <a:gd name="T39" fmla="*/ 125 h 125"/>
                <a:gd name="T40" fmla="*/ 85 w 124"/>
                <a:gd name="T41" fmla="*/ 125 h 125"/>
                <a:gd name="T42" fmla="*/ 90 w 124"/>
                <a:gd name="T43" fmla="*/ 125 h 125"/>
                <a:gd name="T44" fmla="*/ 96 w 124"/>
                <a:gd name="T45" fmla="*/ 125 h 125"/>
                <a:gd name="T46" fmla="*/ 102 w 124"/>
                <a:gd name="T47" fmla="*/ 125 h 125"/>
                <a:gd name="T48" fmla="*/ 107 w 124"/>
                <a:gd name="T49" fmla="*/ 125 h 125"/>
                <a:gd name="T50" fmla="*/ 113 w 124"/>
                <a:gd name="T51" fmla="*/ 125 h 125"/>
                <a:gd name="T52" fmla="*/ 119 w 124"/>
                <a:gd name="T53" fmla="*/ 125 h 125"/>
                <a:gd name="T54" fmla="*/ 124 w 124"/>
                <a:gd name="T55" fmla="*/ 125 h 12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24" h="125">
                  <a:moveTo>
                    <a:pt x="0" y="0"/>
                  </a:moveTo>
                  <a:lnTo>
                    <a:pt x="0" y="12"/>
                  </a:lnTo>
                  <a:lnTo>
                    <a:pt x="11" y="23"/>
                  </a:lnTo>
                  <a:lnTo>
                    <a:pt x="11" y="40"/>
                  </a:lnTo>
                  <a:lnTo>
                    <a:pt x="17" y="46"/>
                  </a:lnTo>
                  <a:lnTo>
                    <a:pt x="17" y="57"/>
                  </a:lnTo>
                  <a:lnTo>
                    <a:pt x="22" y="63"/>
                  </a:lnTo>
                  <a:lnTo>
                    <a:pt x="22" y="74"/>
                  </a:lnTo>
                  <a:lnTo>
                    <a:pt x="28" y="80"/>
                  </a:lnTo>
                  <a:lnTo>
                    <a:pt x="28" y="91"/>
                  </a:lnTo>
                  <a:lnTo>
                    <a:pt x="34" y="97"/>
                  </a:lnTo>
                  <a:lnTo>
                    <a:pt x="39" y="102"/>
                  </a:lnTo>
                  <a:lnTo>
                    <a:pt x="39" y="108"/>
                  </a:lnTo>
                  <a:lnTo>
                    <a:pt x="45" y="114"/>
                  </a:lnTo>
                  <a:lnTo>
                    <a:pt x="62" y="125"/>
                  </a:lnTo>
                  <a:lnTo>
                    <a:pt x="56" y="125"/>
                  </a:lnTo>
                  <a:lnTo>
                    <a:pt x="62" y="125"/>
                  </a:lnTo>
                  <a:lnTo>
                    <a:pt x="68" y="125"/>
                  </a:lnTo>
                  <a:lnTo>
                    <a:pt x="73" y="125"/>
                  </a:lnTo>
                  <a:lnTo>
                    <a:pt x="79" y="125"/>
                  </a:lnTo>
                  <a:lnTo>
                    <a:pt x="85" y="125"/>
                  </a:lnTo>
                  <a:lnTo>
                    <a:pt x="90" y="125"/>
                  </a:lnTo>
                  <a:lnTo>
                    <a:pt x="96" y="125"/>
                  </a:lnTo>
                  <a:lnTo>
                    <a:pt x="102" y="125"/>
                  </a:lnTo>
                  <a:lnTo>
                    <a:pt x="107" y="125"/>
                  </a:lnTo>
                  <a:lnTo>
                    <a:pt x="113" y="125"/>
                  </a:lnTo>
                  <a:lnTo>
                    <a:pt x="119" y="125"/>
                  </a:lnTo>
                  <a:lnTo>
                    <a:pt x="124" y="12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584" name="Rectangle 39"/>
            <p:cNvSpPr>
              <a:spLocks noChangeArrowheads="1"/>
            </p:cNvSpPr>
            <p:nvPr/>
          </p:nvSpPr>
          <p:spPr bwMode="auto">
            <a:xfrm>
              <a:off x="3463" y="1713"/>
              <a:ext cx="27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N=10</a:t>
              </a:r>
              <a:endParaRPr lang="en-US" altLang="x-none"/>
            </a:p>
          </p:txBody>
        </p:sp>
        <p:sp>
          <p:nvSpPr>
            <p:cNvPr id="108585" name="Rectangle 40"/>
            <p:cNvSpPr>
              <a:spLocks noChangeArrowheads="1"/>
            </p:cNvSpPr>
            <p:nvPr/>
          </p:nvSpPr>
          <p:spPr bwMode="auto">
            <a:xfrm>
              <a:off x="3282" y="2631"/>
              <a:ext cx="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x</a:t>
              </a:r>
              <a:endParaRPr lang="en-US" altLang="x-none"/>
            </a:p>
          </p:txBody>
        </p:sp>
        <p:sp>
          <p:nvSpPr>
            <p:cNvPr id="108586" name="Rectangle 41"/>
            <p:cNvSpPr>
              <a:spLocks noChangeArrowheads="1"/>
            </p:cNvSpPr>
            <p:nvPr/>
          </p:nvSpPr>
          <p:spPr bwMode="auto">
            <a:xfrm rot="-5400000">
              <a:off x="2509" y="2072"/>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f</a:t>
              </a:r>
              <a:endParaRPr lang="en-US" altLang="x-none"/>
            </a:p>
          </p:txBody>
        </p:sp>
        <p:sp>
          <p:nvSpPr>
            <p:cNvPr id="108587" name="Rectangle 42"/>
            <p:cNvSpPr>
              <a:spLocks noChangeArrowheads="1"/>
            </p:cNvSpPr>
            <p:nvPr/>
          </p:nvSpPr>
          <p:spPr bwMode="auto">
            <a:xfrm rot="-5400000">
              <a:off x="2563" y="205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100">
                  <a:solidFill>
                    <a:srgbClr val="000000"/>
                  </a:solidFill>
                  <a:latin typeface="Helvetica" charset="0"/>
                </a:rPr>
                <a:t>x</a:t>
              </a:r>
              <a:endParaRPr lang="en-US" altLang="x-none"/>
            </a:p>
          </p:txBody>
        </p:sp>
        <p:sp>
          <p:nvSpPr>
            <p:cNvPr id="108588" name="Rectangle 43"/>
            <p:cNvSpPr>
              <a:spLocks noChangeArrowheads="1"/>
            </p:cNvSpPr>
            <p:nvPr/>
          </p:nvSpPr>
          <p:spPr bwMode="auto">
            <a:xfrm rot="-5400000">
              <a:off x="2461" y="1950"/>
              <a:ext cx="12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(x)</a:t>
              </a:r>
              <a:endParaRPr lang="en-US" altLang="x-none"/>
            </a:p>
          </p:txBody>
        </p:sp>
        <p:sp>
          <p:nvSpPr>
            <p:cNvPr id="108589" name="Rectangle 45"/>
            <p:cNvSpPr>
              <a:spLocks noChangeArrowheads="1"/>
            </p:cNvSpPr>
            <p:nvPr/>
          </p:nvSpPr>
          <p:spPr bwMode="auto">
            <a:xfrm>
              <a:off x="2777" y="2790"/>
              <a:ext cx="1037" cy="82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x-none" altLang="x-none"/>
            </a:p>
          </p:txBody>
        </p:sp>
        <p:sp>
          <p:nvSpPr>
            <p:cNvPr id="108590" name="Line 46"/>
            <p:cNvSpPr>
              <a:spLocks noChangeShapeType="1"/>
            </p:cNvSpPr>
            <p:nvPr/>
          </p:nvSpPr>
          <p:spPr bwMode="auto">
            <a:xfrm>
              <a:off x="2777" y="2790"/>
              <a:ext cx="103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91" name="Freeform 47"/>
            <p:cNvSpPr>
              <a:spLocks/>
            </p:cNvSpPr>
            <p:nvPr/>
          </p:nvSpPr>
          <p:spPr bwMode="auto">
            <a:xfrm>
              <a:off x="2777" y="2790"/>
              <a:ext cx="1037" cy="822"/>
            </a:xfrm>
            <a:custGeom>
              <a:avLst/>
              <a:gdLst>
                <a:gd name="T0" fmla="*/ 0 w 183"/>
                <a:gd name="T1" fmla="*/ 822 h 145"/>
                <a:gd name="T2" fmla="*/ 1037 w 183"/>
                <a:gd name="T3" fmla="*/ 822 h 145"/>
                <a:gd name="T4" fmla="*/ 1037 w 183"/>
                <a:gd name="T5" fmla="*/ 0 h 145"/>
                <a:gd name="T6" fmla="*/ 0 60000 65536"/>
                <a:gd name="T7" fmla="*/ 0 60000 65536"/>
                <a:gd name="T8" fmla="*/ 0 60000 65536"/>
              </a:gdLst>
              <a:ahLst/>
              <a:cxnLst>
                <a:cxn ang="T6">
                  <a:pos x="T0" y="T1"/>
                </a:cxn>
                <a:cxn ang="T7">
                  <a:pos x="T2" y="T3"/>
                </a:cxn>
                <a:cxn ang="T8">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592" name="Line 48"/>
            <p:cNvSpPr>
              <a:spLocks noChangeShapeType="1"/>
            </p:cNvSpPr>
            <p:nvPr/>
          </p:nvSpPr>
          <p:spPr bwMode="auto">
            <a:xfrm flipV="1">
              <a:off x="2777" y="2790"/>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93" name="Line 49"/>
            <p:cNvSpPr>
              <a:spLocks noChangeShapeType="1"/>
            </p:cNvSpPr>
            <p:nvPr/>
          </p:nvSpPr>
          <p:spPr bwMode="auto">
            <a:xfrm>
              <a:off x="2777" y="3612"/>
              <a:ext cx="103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94" name="Line 50"/>
            <p:cNvSpPr>
              <a:spLocks noChangeShapeType="1"/>
            </p:cNvSpPr>
            <p:nvPr/>
          </p:nvSpPr>
          <p:spPr bwMode="auto">
            <a:xfrm flipV="1">
              <a:off x="2777" y="2790"/>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95" name="Line 51"/>
            <p:cNvSpPr>
              <a:spLocks noChangeShapeType="1"/>
            </p:cNvSpPr>
            <p:nvPr/>
          </p:nvSpPr>
          <p:spPr bwMode="auto">
            <a:xfrm flipV="1">
              <a:off x="2777" y="3601"/>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96" name="Line 52"/>
            <p:cNvSpPr>
              <a:spLocks noChangeShapeType="1"/>
            </p:cNvSpPr>
            <p:nvPr/>
          </p:nvSpPr>
          <p:spPr bwMode="auto">
            <a:xfrm>
              <a:off x="2777" y="2790"/>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97" name="Rectangle 53"/>
            <p:cNvSpPr>
              <a:spLocks noChangeArrowheads="1"/>
            </p:cNvSpPr>
            <p:nvPr/>
          </p:nvSpPr>
          <p:spPr bwMode="auto">
            <a:xfrm>
              <a:off x="2741" y="3629"/>
              <a:ext cx="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sp>
          <p:nvSpPr>
            <p:cNvPr id="108598" name="Line 54"/>
            <p:cNvSpPr>
              <a:spLocks noChangeShapeType="1"/>
            </p:cNvSpPr>
            <p:nvPr/>
          </p:nvSpPr>
          <p:spPr bwMode="auto">
            <a:xfrm flipV="1">
              <a:off x="3293" y="3601"/>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599" name="Line 55"/>
            <p:cNvSpPr>
              <a:spLocks noChangeShapeType="1"/>
            </p:cNvSpPr>
            <p:nvPr/>
          </p:nvSpPr>
          <p:spPr bwMode="auto">
            <a:xfrm>
              <a:off x="3293" y="2790"/>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00" name="Rectangle 56"/>
            <p:cNvSpPr>
              <a:spLocks noChangeArrowheads="1"/>
            </p:cNvSpPr>
            <p:nvPr/>
          </p:nvSpPr>
          <p:spPr bwMode="auto">
            <a:xfrm>
              <a:off x="3289" y="3629"/>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8601" name="Line 57"/>
            <p:cNvSpPr>
              <a:spLocks noChangeShapeType="1"/>
            </p:cNvSpPr>
            <p:nvPr/>
          </p:nvSpPr>
          <p:spPr bwMode="auto">
            <a:xfrm flipV="1">
              <a:off x="3814" y="3601"/>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02" name="Line 58"/>
            <p:cNvSpPr>
              <a:spLocks noChangeShapeType="1"/>
            </p:cNvSpPr>
            <p:nvPr/>
          </p:nvSpPr>
          <p:spPr bwMode="auto">
            <a:xfrm>
              <a:off x="3814" y="2790"/>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03" name="Rectangle 59"/>
            <p:cNvSpPr>
              <a:spLocks noChangeArrowheads="1"/>
            </p:cNvSpPr>
            <p:nvPr/>
          </p:nvSpPr>
          <p:spPr bwMode="auto">
            <a:xfrm>
              <a:off x="3811" y="3629"/>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sp>
          <p:nvSpPr>
            <p:cNvPr id="108604" name="Line 60"/>
            <p:cNvSpPr>
              <a:spLocks noChangeShapeType="1"/>
            </p:cNvSpPr>
            <p:nvPr/>
          </p:nvSpPr>
          <p:spPr bwMode="auto">
            <a:xfrm>
              <a:off x="2777" y="3612"/>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05" name="Line 61"/>
            <p:cNvSpPr>
              <a:spLocks noChangeShapeType="1"/>
            </p:cNvSpPr>
            <p:nvPr/>
          </p:nvSpPr>
          <p:spPr bwMode="auto">
            <a:xfrm flipH="1">
              <a:off x="3803" y="3612"/>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06" name="Rectangle 62"/>
            <p:cNvSpPr>
              <a:spLocks noChangeArrowheads="1"/>
            </p:cNvSpPr>
            <p:nvPr/>
          </p:nvSpPr>
          <p:spPr bwMode="auto">
            <a:xfrm>
              <a:off x="2717" y="355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8607" name="Line 63"/>
            <p:cNvSpPr>
              <a:spLocks noChangeShapeType="1"/>
            </p:cNvSpPr>
            <p:nvPr/>
          </p:nvSpPr>
          <p:spPr bwMode="auto">
            <a:xfrm>
              <a:off x="2777" y="3283"/>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08" name="Line 64"/>
            <p:cNvSpPr>
              <a:spLocks noChangeShapeType="1"/>
            </p:cNvSpPr>
            <p:nvPr/>
          </p:nvSpPr>
          <p:spPr bwMode="auto">
            <a:xfrm flipH="1">
              <a:off x="3803" y="3283"/>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09" name="Rectangle 65"/>
            <p:cNvSpPr>
              <a:spLocks noChangeArrowheads="1"/>
            </p:cNvSpPr>
            <p:nvPr/>
          </p:nvSpPr>
          <p:spPr bwMode="auto">
            <a:xfrm>
              <a:off x="2628" y="3221"/>
              <a:ext cx="1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0.2</a:t>
              </a:r>
              <a:endParaRPr lang="en-US" altLang="x-none"/>
            </a:p>
          </p:txBody>
        </p:sp>
        <p:sp>
          <p:nvSpPr>
            <p:cNvPr id="108610" name="Line 66"/>
            <p:cNvSpPr>
              <a:spLocks noChangeShapeType="1"/>
            </p:cNvSpPr>
            <p:nvPr/>
          </p:nvSpPr>
          <p:spPr bwMode="auto">
            <a:xfrm>
              <a:off x="2777" y="2955"/>
              <a:ext cx="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11" name="Line 67"/>
            <p:cNvSpPr>
              <a:spLocks noChangeShapeType="1"/>
            </p:cNvSpPr>
            <p:nvPr/>
          </p:nvSpPr>
          <p:spPr bwMode="auto">
            <a:xfrm flipH="1">
              <a:off x="3803" y="2955"/>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12" name="Rectangle 68"/>
            <p:cNvSpPr>
              <a:spLocks noChangeArrowheads="1"/>
            </p:cNvSpPr>
            <p:nvPr/>
          </p:nvSpPr>
          <p:spPr bwMode="auto">
            <a:xfrm>
              <a:off x="2628" y="2892"/>
              <a:ext cx="1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0.4</a:t>
              </a:r>
              <a:endParaRPr lang="en-US" altLang="x-none"/>
            </a:p>
          </p:txBody>
        </p:sp>
        <p:sp>
          <p:nvSpPr>
            <p:cNvPr id="108613" name="Line 69"/>
            <p:cNvSpPr>
              <a:spLocks noChangeShapeType="1"/>
            </p:cNvSpPr>
            <p:nvPr/>
          </p:nvSpPr>
          <p:spPr bwMode="auto">
            <a:xfrm>
              <a:off x="2777" y="2790"/>
              <a:ext cx="1037"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14" name="Freeform 70"/>
            <p:cNvSpPr>
              <a:spLocks/>
            </p:cNvSpPr>
            <p:nvPr/>
          </p:nvSpPr>
          <p:spPr bwMode="auto">
            <a:xfrm>
              <a:off x="2777" y="2790"/>
              <a:ext cx="1037" cy="822"/>
            </a:xfrm>
            <a:custGeom>
              <a:avLst/>
              <a:gdLst>
                <a:gd name="T0" fmla="*/ 0 w 183"/>
                <a:gd name="T1" fmla="*/ 822 h 145"/>
                <a:gd name="T2" fmla="*/ 1037 w 183"/>
                <a:gd name="T3" fmla="*/ 822 h 145"/>
                <a:gd name="T4" fmla="*/ 1037 w 183"/>
                <a:gd name="T5" fmla="*/ 0 h 145"/>
                <a:gd name="T6" fmla="*/ 0 60000 65536"/>
                <a:gd name="T7" fmla="*/ 0 60000 65536"/>
                <a:gd name="T8" fmla="*/ 0 60000 65536"/>
              </a:gdLst>
              <a:ahLst/>
              <a:cxnLst>
                <a:cxn ang="T6">
                  <a:pos x="T0" y="T1"/>
                </a:cxn>
                <a:cxn ang="T7">
                  <a:pos x="T2" y="T3"/>
                </a:cxn>
                <a:cxn ang="T8">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15" name="Line 71"/>
            <p:cNvSpPr>
              <a:spLocks noChangeShapeType="1"/>
            </p:cNvSpPr>
            <p:nvPr/>
          </p:nvSpPr>
          <p:spPr bwMode="auto">
            <a:xfrm flipV="1">
              <a:off x="2777" y="2790"/>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16" name="Freeform 72"/>
            <p:cNvSpPr>
              <a:spLocks/>
            </p:cNvSpPr>
            <p:nvPr/>
          </p:nvSpPr>
          <p:spPr bwMode="auto">
            <a:xfrm>
              <a:off x="2981" y="3136"/>
              <a:ext cx="623" cy="476"/>
            </a:xfrm>
            <a:custGeom>
              <a:avLst/>
              <a:gdLst>
                <a:gd name="T0" fmla="*/ 5 w 623"/>
                <a:gd name="T1" fmla="*/ 476 h 476"/>
                <a:gd name="T2" fmla="*/ 17 w 623"/>
                <a:gd name="T3" fmla="*/ 476 h 476"/>
                <a:gd name="T4" fmla="*/ 28 w 623"/>
                <a:gd name="T5" fmla="*/ 476 h 476"/>
                <a:gd name="T6" fmla="*/ 39 w 623"/>
                <a:gd name="T7" fmla="*/ 476 h 476"/>
                <a:gd name="T8" fmla="*/ 51 w 623"/>
                <a:gd name="T9" fmla="*/ 476 h 476"/>
                <a:gd name="T10" fmla="*/ 62 w 623"/>
                <a:gd name="T11" fmla="*/ 476 h 476"/>
                <a:gd name="T12" fmla="*/ 73 w 623"/>
                <a:gd name="T13" fmla="*/ 476 h 476"/>
                <a:gd name="T14" fmla="*/ 85 w 623"/>
                <a:gd name="T15" fmla="*/ 476 h 476"/>
                <a:gd name="T16" fmla="*/ 96 w 623"/>
                <a:gd name="T17" fmla="*/ 476 h 476"/>
                <a:gd name="T18" fmla="*/ 107 w 623"/>
                <a:gd name="T19" fmla="*/ 476 h 476"/>
                <a:gd name="T20" fmla="*/ 119 w 623"/>
                <a:gd name="T21" fmla="*/ 476 h 476"/>
                <a:gd name="T22" fmla="*/ 130 w 623"/>
                <a:gd name="T23" fmla="*/ 476 h 476"/>
                <a:gd name="T24" fmla="*/ 136 w 623"/>
                <a:gd name="T25" fmla="*/ 0 h 476"/>
                <a:gd name="T26" fmla="*/ 147 w 623"/>
                <a:gd name="T27" fmla="*/ 0 h 476"/>
                <a:gd name="T28" fmla="*/ 158 w 623"/>
                <a:gd name="T29" fmla="*/ 0 h 476"/>
                <a:gd name="T30" fmla="*/ 170 w 623"/>
                <a:gd name="T31" fmla="*/ 0 h 476"/>
                <a:gd name="T32" fmla="*/ 181 w 623"/>
                <a:gd name="T33" fmla="*/ 0 h 476"/>
                <a:gd name="T34" fmla="*/ 193 w 623"/>
                <a:gd name="T35" fmla="*/ 0 h 476"/>
                <a:gd name="T36" fmla="*/ 204 w 623"/>
                <a:gd name="T37" fmla="*/ 0 h 476"/>
                <a:gd name="T38" fmla="*/ 215 w 623"/>
                <a:gd name="T39" fmla="*/ 0 h 476"/>
                <a:gd name="T40" fmla="*/ 227 w 623"/>
                <a:gd name="T41" fmla="*/ 0 h 476"/>
                <a:gd name="T42" fmla="*/ 238 w 623"/>
                <a:gd name="T43" fmla="*/ 0 h 476"/>
                <a:gd name="T44" fmla="*/ 249 w 623"/>
                <a:gd name="T45" fmla="*/ 0 h 476"/>
                <a:gd name="T46" fmla="*/ 261 w 623"/>
                <a:gd name="T47" fmla="*/ 0 h 476"/>
                <a:gd name="T48" fmla="*/ 272 w 623"/>
                <a:gd name="T49" fmla="*/ 0 h 476"/>
                <a:gd name="T50" fmla="*/ 283 w 623"/>
                <a:gd name="T51" fmla="*/ 0 h 476"/>
                <a:gd name="T52" fmla="*/ 295 w 623"/>
                <a:gd name="T53" fmla="*/ 0 h 476"/>
                <a:gd name="T54" fmla="*/ 306 w 623"/>
                <a:gd name="T55" fmla="*/ 0 h 476"/>
                <a:gd name="T56" fmla="*/ 317 w 623"/>
                <a:gd name="T57" fmla="*/ 0 h 476"/>
                <a:gd name="T58" fmla="*/ 329 w 623"/>
                <a:gd name="T59" fmla="*/ 0 h 476"/>
                <a:gd name="T60" fmla="*/ 340 w 623"/>
                <a:gd name="T61" fmla="*/ 0 h 476"/>
                <a:gd name="T62" fmla="*/ 351 w 623"/>
                <a:gd name="T63" fmla="*/ 0 h 476"/>
                <a:gd name="T64" fmla="*/ 363 w 623"/>
                <a:gd name="T65" fmla="*/ 0 h 476"/>
                <a:gd name="T66" fmla="*/ 374 w 623"/>
                <a:gd name="T67" fmla="*/ 0 h 476"/>
                <a:gd name="T68" fmla="*/ 385 w 623"/>
                <a:gd name="T69" fmla="*/ 0 h 476"/>
                <a:gd name="T70" fmla="*/ 397 w 623"/>
                <a:gd name="T71" fmla="*/ 0 h 476"/>
                <a:gd name="T72" fmla="*/ 408 w 623"/>
                <a:gd name="T73" fmla="*/ 0 h 476"/>
                <a:gd name="T74" fmla="*/ 419 w 623"/>
                <a:gd name="T75" fmla="*/ 0 h 476"/>
                <a:gd name="T76" fmla="*/ 431 w 623"/>
                <a:gd name="T77" fmla="*/ 0 h 476"/>
                <a:gd name="T78" fmla="*/ 442 w 623"/>
                <a:gd name="T79" fmla="*/ 0 h 476"/>
                <a:gd name="T80" fmla="*/ 453 w 623"/>
                <a:gd name="T81" fmla="*/ 0 h 476"/>
                <a:gd name="T82" fmla="*/ 465 w 623"/>
                <a:gd name="T83" fmla="*/ 0 h 476"/>
                <a:gd name="T84" fmla="*/ 476 w 623"/>
                <a:gd name="T85" fmla="*/ 0 h 476"/>
                <a:gd name="T86" fmla="*/ 487 w 623"/>
                <a:gd name="T87" fmla="*/ 0 h 476"/>
                <a:gd name="T88" fmla="*/ 493 w 623"/>
                <a:gd name="T89" fmla="*/ 476 h 476"/>
                <a:gd name="T90" fmla="*/ 504 w 623"/>
                <a:gd name="T91" fmla="*/ 476 h 476"/>
                <a:gd name="T92" fmla="*/ 516 w 623"/>
                <a:gd name="T93" fmla="*/ 476 h 476"/>
                <a:gd name="T94" fmla="*/ 527 w 623"/>
                <a:gd name="T95" fmla="*/ 476 h 476"/>
                <a:gd name="T96" fmla="*/ 538 w 623"/>
                <a:gd name="T97" fmla="*/ 476 h 476"/>
                <a:gd name="T98" fmla="*/ 550 w 623"/>
                <a:gd name="T99" fmla="*/ 476 h 476"/>
                <a:gd name="T100" fmla="*/ 561 w 623"/>
                <a:gd name="T101" fmla="*/ 476 h 476"/>
                <a:gd name="T102" fmla="*/ 572 w 623"/>
                <a:gd name="T103" fmla="*/ 476 h 476"/>
                <a:gd name="T104" fmla="*/ 584 w 623"/>
                <a:gd name="T105" fmla="*/ 476 h 476"/>
                <a:gd name="T106" fmla="*/ 595 w 623"/>
                <a:gd name="T107" fmla="*/ 476 h 476"/>
                <a:gd name="T108" fmla="*/ 606 w 623"/>
                <a:gd name="T109" fmla="*/ 476 h 476"/>
                <a:gd name="T110" fmla="*/ 618 w 623"/>
                <a:gd name="T111" fmla="*/ 476 h 47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23" h="476">
                  <a:moveTo>
                    <a:pt x="0" y="476"/>
                  </a:moveTo>
                  <a:lnTo>
                    <a:pt x="5" y="476"/>
                  </a:lnTo>
                  <a:lnTo>
                    <a:pt x="11" y="476"/>
                  </a:lnTo>
                  <a:lnTo>
                    <a:pt x="17" y="476"/>
                  </a:lnTo>
                  <a:lnTo>
                    <a:pt x="22" y="476"/>
                  </a:lnTo>
                  <a:lnTo>
                    <a:pt x="28" y="476"/>
                  </a:lnTo>
                  <a:lnTo>
                    <a:pt x="34" y="476"/>
                  </a:lnTo>
                  <a:lnTo>
                    <a:pt x="39" y="476"/>
                  </a:lnTo>
                  <a:lnTo>
                    <a:pt x="45" y="476"/>
                  </a:lnTo>
                  <a:lnTo>
                    <a:pt x="51" y="476"/>
                  </a:lnTo>
                  <a:lnTo>
                    <a:pt x="56" y="476"/>
                  </a:lnTo>
                  <a:lnTo>
                    <a:pt x="62" y="476"/>
                  </a:lnTo>
                  <a:lnTo>
                    <a:pt x="68" y="476"/>
                  </a:lnTo>
                  <a:lnTo>
                    <a:pt x="73" y="476"/>
                  </a:lnTo>
                  <a:lnTo>
                    <a:pt x="79" y="476"/>
                  </a:lnTo>
                  <a:lnTo>
                    <a:pt x="85" y="476"/>
                  </a:lnTo>
                  <a:lnTo>
                    <a:pt x="90" y="476"/>
                  </a:lnTo>
                  <a:lnTo>
                    <a:pt x="96" y="476"/>
                  </a:lnTo>
                  <a:lnTo>
                    <a:pt x="102" y="476"/>
                  </a:lnTo>
                  <a:lnTo>
                    <a:pt x="107" y="476"/>
                  </a:lnTo>
                  <a:lnTo>
                    <a:pt x="113" y="476"/>
                  </a:lnTo>
                  <a:lnTo>
                    <a:pt x="119" y="476"/>
                  </a:lnTo>
                  <a:lnTo>
                    <a:pt x="124" y="476"/>
                  </a:lnTo>
                  <a:lnTo>
                    <a:pt x="130" y="476"/>
                  </a:lnTo>
                  <a:lnTo>
                    <a:pt x="130" y="0"/>
                  </a:lnTo>
                  <a:lnTo>
                    <a:pt x="136" y="0"/>
                  </a:lnTo>
                  <a:lnTo>
                    <a:pt x="141" y="0"/>
                  </a:lnTo>
                  <a:lnTo>
                    <a:pt x="147" y="0"/>
                  </a:lnTo>
                  <a:lnTo>
                    <a:pt x="153" y="0"/>
                  </a:lnTo>
                  <a:lnTo>
                    <a:pt x="158" y="0"/>
                  </a:lnTo>
                  <a:lnTo>
                    <a:pt x="164" y="0"/>
                  </a:lnTo>
                  <a:lnTo>
                    <a:pt x="170" y="0"/>
                  </a:lnTo>
                  <a:lnTo>
                    <a:pt x="176" y="0"/>
                  </a:lnTo>
                  <a:lnTo>
                    <a:pt x="181" y="0"/>
                  </a:lnTo>
                  <a:lnTo>
                    <a:pt x="187" y="0"/>
                  </a:lnTo>
                  <a:lnTo>
                    <a:pt x="193" y="0"/>
                  </a:lnTo>
                  <a:lnTo>
                    <a:pt x="198" y="0"/>
                  </a:lnTo>
                  <a:lnTo>
                    <a:pt x="204" y="0"/>
                  </a:lnTo>
                  <a:lnTo>
                    <a:pt x="210" y="0"/>
                  </a:lnTo>
                  <a:lnTo>
                    <a:pt x="215" y="0"/>
                  </a:lnTo>
                  <a:lnTo>
                    <a:pt x="221" y="0"/>
                  </a:lnTo>
                  <a:lnTo>
                    <a:pt x="227" y="0"/>
                  </a:lnTo>
                  <a:lnTo>
                    <a:pt x="232" y="0"/>
                  </a:lnTo>
                  <a:lnTo>
                    <a:pt x="238" y="0"/>
                  </a:lnTo>
                  <a:lnTo>
                    <a:pt x="244" y="0"/>
                  </a:lnTo>
                  <a:lnTo>
                    <a:pt x="249" y="0"/>
                  </a:lnTo>
                  <a:lnTo>
                    <a:pt x="255" y="0"/>
                  </a:lnTo>
                  <a:lnTo>
                    <a:pt x="261" y="0"/>
                  </a:lnTo>
                  <a:lnTo>
                    <a:pt x="266" y="0"/>
                  </a:lnTo>
                  <a:lnTo>
                    <a:pt x="272" y="0"/>
                  </a:lnTo>
                  <a:lnTo>
                    <a:pt x="278" y="0"/>
                  </a:lnTo>
                  <a:lnTo>
                    <a:pt x="283" y="0"/>
                  </a:lnTo>
                  <a:lnTo>
                    <a:pt x="289" y="0"/>
                  </a:lnTo>
                  <a:lnTo>
                    <a:pt x="295" y="0"/>
                  </a:lnTo>
                  <a:lnTo>
                    <a:pt x="300" y="0"/>
                  </a:lnTo>
                  <a:lnTo>
                    <a:pt x="306" y="0"/>
                  </a:lnTo>
                  <a:lnTo>
                    <a:pt x="312" y="0"/>
                  </a:lnTo>
                  <a:lnTo>
                    <a:pt x="317" y="0"/>
                  </a:lnTo>
                  <a:lnTo>
                    <a:pt x="323" y="0"/>
                  </a:lnTo>
                  <a:lnTo>
                    <a:pt x="329" y="0"/>
                  </a:lnTo>
                  <a:lnTo>
                    <a:pt x="334" y="0"/>
                  </a:lnTo>
                  <a:lnTo>
                    <a:pt x="340" y="0"/>
                  </a:lnTo>
                  <a:lnTo>
                    <a:pt x="346" y="0"/>
                  </a:lnTo>
                  <a:lnTo>
                    <a:pt x="351" y="0"/>
                  </a:lnTo>
                  <a:lnTo>
                    <a:pt x="357" y="0"/>
                  </a:lnTo>
                  <a:lnTo>
                    <a:pt x="363" y="0"/>
                  </a:lnTo>
                  <a:lnTo>
                    <a:pt x="368" y="0"/>
                  </a:lnTo>
                  <a:lnTo>
                    <a:pt x="374" y="0"/>
                  </a:lnTo>
                  <a:lnTo>
                    <a:pt x="380" y="0"/>
                  </a:lnTo>
                  <a:lnTo>
                    <a:pt x="385" y="0"/>
                  </a:lnTo>
                  <a:lnTo>
                    <a:pt x="391" y="0"/>
                  </a:lnTo>
                  <a:lnTo>
                    <a:pt x="397" y="0"/>
                  </a:lnTo>
                  <a:lnTo>
                    <a:pt x="402" y="0"/>
                  </a:lnTo>
                  <a:lnTo>
                    <a:pt x="408" y="0"/>
                  </a:lnTo>
                  <a:lnTo>
                    <a:pt x="414" y="0"/>
                  </a:lnTo>
                  <a:lnTo>
                    <a:pt x="419" y="0"/>
                  </a:lnTo>
                  <a:lnTo>
                    <a:pt x="425" y="0"/>
                  </a:lnTo>
                  <a:lnTo>
                    <a:pt x="431" y="0"/>
                  </a:lnTo>
                  <a:lnTo>
                    <a:pt x="436" y="0"/>
                  </a:lnTo>
                  <a:lnTo>
                    <a:pt x="442" y="0"/>
                  </a:lnTo>
                  <a:lnTo>
                    <a:pt x="448" y="0"/>
                  </a:lnTo>
                  <a:lnTo>
                    <a:pt x="453" y="0"/>
                  </a:lnTo>
                  <a:lnTo>
                    <a:pt x="459" y="0"/>
                  </a:lnTo>
                  <a:lnTo>
                    <a:pt x="465" y="0"/>
                  </a:lnTo>
                  <a:lnTo>
                    <a:pt x="470" y="0"/>
                  </a:lnTo>
                  <a:lnTo>
                    <a:pt x="476" y="0"/>
                  </a:lnTo>
                  <a:lnTo>
                    <a:pt x="482" y="0"/>
                  </a:lnTo>
                  <a:lnTo>
                    <a:pt x="487" y="0"/>
                  </a:lnTo>
                  <a:lnTo>
                    <a:pt x="493" y="0"/>
                  </a:lnTo>
                  <a:lnTo>
                    <a:pt x="493" y="476"/>
                  </a:lnTo>
                  <a:lnTo>
                    <a:pt x="499" y="476"/>
                  </a:lnTo>
                  <a:lnTo>
                    <a:pt x="504" y="476"/>
                  </a:lnTo>
                  <a:lnTo>
                    <a:pt x="510" y="476"/>
                  </a:lnTo>
                  <a:lnTo>
                    <a:pt x="516" y="476"/>
                  </a:lnTo>
                  <a:lnTo>
                    <a:pt x="521" y="476"/>
                  </a:lnTo>
                  <a:lnTo>
                    <a:pt x="527" y="476"/>
                  </a:lnTo>
                  <a:lnTo>
                    <a:pt x="533" y="476"/>
                  </a:lnTo>
                  <a:lnTo>
                    <a:pt x="538" y="476"/>
                  </a:lnTo>
                  <a:lnTo>
                    <a:pt x="544" y="476"/>
                  </a:lnTo>
                  <a:lnTo>
                    <a:pt x="550" y="476"/>
                  </a:lnTo>
                  <a:lnTo>
                    <a:pt x="555" y="476"/>
                  </a:lnTo>
                  <a:lnTo>
                    <a:pt x="561" y="476"/>
                  </a:lnTo>
                  <a:lnTo>
                    <a:pt x="567" y="476"/>
                  </a:lnTo>
                  <a:lnTo>
                    <a:pt x="572" y="476"/>
                  </a:lnTo>
                  <a:lnTo>
                    <a:pt x="578" y="476"/>
                  </a:lnTo>
                  <a:lnTo>
                    <a:pt x="584" y="476"/>
                  </a:lnTo>
                  <a:lnTo>
                    <a:pt x="589" y="476"/>
                  </a:lnTo>
                  <a:lnTo>
                    <a:pt x="595" y="476"/>
                  </a:lnTo>
                  <a:lnTo>
                    <a:pt x="601" y="476"/>
                  </a:lnTo>
                  <a:lnTo>
                    <a:pt x="606" y="476"/>
                  </a:lnTo>
                  <a:lnTo>
                    <a:pt x="612" y="476"/>
                  </a:lnTo>
                  <a:lnTo>
                    <a:pt x="618" y="476"/>
                  </a:lnTo>
                  <a:lnTo>
                    <a:pt x="623" y="47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17" name="Freeform 73"/>
            <p:cNvSpPr>
              <a:spLocks/>
            </p:cNvSpPr>
            <p:nvPr/>
          </p:nvSpPr>
          <p:spPr bwMode="auto">
            <a:xfrm>
              <a:off x="2981" y="2790"/>
              <a:ext cx="380" cy="817"/>
            </a:xfrm>
            <a:custGeom>
              <a:avLst/>
              <a:gdLst>
                <a:gd name="T0" fmla="*/ 5 w 380"/>
                <a:gd name="T1" fmla="*/ 817 h 817"/>
                <a:gd name="T2" fmla="*/ 17 w 380"/>
                <a:gd name="T3" fmla="*/ 817 h 817"/>
                <a:gd name="T4" fmla="*/ 28 w 380"/>
                <a:gd name="T5" fmla="*/ 817 h 817"/>
                <a:gd name="T6" fmla="*/ 39 w 380"/>
                <a:gd name="T7" fmla="*/ 817 h 817"/>
                <a:gd name="T8" fmla="*/ 51 w 380"/>
                <a:gd name="T9" fmla="*/ 817 h 817"/>
                <a:gd name="T10" fmla="*/ 62 w 380"/>
                <a:gd name="T11" fmla="*/ 817 h 817"/>
                <a:gd name="T12" fmla="*/ 73 w 380"/>
                <a:gd name="T13" fmla="*/ 817 h 817"/>
                <a:gd name="T14" fmla="*/ 85 w 380"/>
                <a:gd name="T15" fmla="*/ 817 h 817"/>
                <a:gd name="T16" fmla="*/ 96 w 380"/>
                <a:gd name="T17" fmla="*/ 817 h 817"/>
                <a:gd name="T18" fmla="*/ 107 w 380"/>
                <a:gd name="T19" fmla="*/ 817 h 817"/>
                <a:gd name="T20" fmla="*/ 119 w 380"/>
                <a:gd name="T21" fmla="*/ 805 h 817"/>
                <a:gd name="T22" fmla="*/ 130 w 380"/>
                <a:gd name="T23" fmla="*/ 794 h 817"/>
                <a:gd name="T24" fmla="*/ 136 w 380"/>
                <a:gd name="T25" fmla="*/ 777 h 817"/>
                <a:gd name="T26" fmla="*/ 141 w 380"/>
                <a:gd name="T27" fmla="*/ 754 h 817"/>
                <a:gd name="T28" fmla="*/ 147 w 380"/>
                <a:gd name="T29" fmla="*/ 720 h 817"/>
                <a:gd name="T30" fmla="*/ 153 w 380"/>
                <a:gd name="T31" fmla="*/ 675 h 817"/>
                <a:gd name="T32" fmla="*/ 158 w 380"/>
                <a:gd name="T33" fmla="*/ 624 h 817"/>
                <a:gd name="T34" fmla="*/ 164 w 380"/>
                <a:gd name="T35" fmla="*/ 550 h 817"/>
                <a:gd name="T36" fmla="*/ 170 w 380"/>
                <a:gd name="T37" fmla="*/ 488 h 817"/>
                <a:gd name="T38" fmla="*/ 176 w 380"/>
                <a:gd name="T39" fmla="*/ 414 h 817"/>
                <a:gd name="T40" fmla="*/ 181 w 380"/>
                <a:gd name="T41" fmla="*/ 363 h 817"/>
                <a:gd name="T42" fmla="*/ 187 w 380"/>
                <a:gd name="T43" fmla="*/ 312 h 817"/>
                <a:gd name="T44" fmla="*/ 193 w 380"/>
                <a:gd name="T45" fmla="*/ 289 h 817"/>
                <a:gd name="T46" fmla="*/ 198 w 380"/>
                <a:gd name="T47" fmla="*/ 306 h 817"/>
                <a:gd name="T48" fmla="*/ 204 w 380"/>
                <a:gd name="T49" fmla="*/ 340 h 817"/>
                <a:gd name="T50" fmla="*/ 210 w 380"/>
                <a:gd name="T51" fmla="*/ 386 h 817"/>
                <a:gd name="T52" fmla="*/ 215 w 380"/>
                <a:gd name="T53" fmla="*/ 431 h 817"/>
                <a:gd name="T54" fmla="*/ 221 w 380"/>
                <a:gd name="T55" fmla="*/ 476 h 817"/>
                <a:gd name="T56" fmla="*/ 227 w 380"/>
                <a:gd name="T57" fmla="*/ 510 h 817"/>
                <a:gd name="T58" fmla="*/ 232 w 380"/>
                <a:gd name="T59" fmla="*/ 533 h 817"/>
                <a:gd name="T60" fmla="*/ 244 w 380"/>
                <a:gd name="T61" fmla="*/ 539 h 817"/>
                <a:gd name="T62" fmla="*/ 255 w 380"/>
                <a:gd name="T63" fmla="*/ 539 h 817"/>
                <a:gd name="T64" fmla="*/ 266 w 380"/>
                <a:gd name="T65" fmla="*/ 550 h 817"/>
                <a:gd name="T66" fmla="*/ 272 w 380"/>
                <a:gd name="T67" fmla="*/ 561 h 817"/>
                <a:gd name="T68" fmla="*/ 278 w 380"/>
                <a:gd name="T69" fmla="*/ 578 h 817"/>
                <a:gd name="T70" fmla="*/ 283 w 380"/>
                <a:gd name="T71" fmla="*/ 601 h 817"/>
                <a:gd name="T72" fmla="*/ 289 w 380"/>
                <a:gd name="T73" fmla="*/ 635 h 817"/>
                <a:gd name="T74" fmla="*/ 295 w 380"/>
                <a:gd name="T75" fmla="*/ 658 h 817"/>
                <a:gd name="T76" fmla="*/ 300 w 380"/>
                <a:gd name="T77" fmla="*/ 675 h 817"/>
                <a:gd name="T78" fmla="*/ 312 w 380"/>
                <a:gd name="T79" fmla="*/ 663 h 817"/>
                <a:gd name="T80" fmla="*/ 317 w 380"/>
                <a:gd name="T81" fmla="*/ 641 h 817"/>
                <a:gd name="T82" fmla="*/ 323 w 380"/>
                <a:gd name="T83" fmla="*/ 595 h 817"/>
                <a:gd name="T84" fmla="*/ 329 w 380"/>
                <a:gd name="T85" fmla="*/ 550 h 817"/>
                <a:gd name="T86" fmla="*/ 334 w 380"/>
                <a:gd name="T87" fmla="*/ 482 h 817"/>
                <a:gd name="T88" fmla="*/ 340 w 380"/>
                <a:gd name="T89" fmla="*/ 420 h 817"/>
                <a:gd name="T90" fmla="*/ 346 w 380"/>
                <a:gd name="T91" fmla="*/ 340 h 817"/>
                <a:gd name="T92" fmla="*/ 351 w 380"/>
                <a:gd name="T93" fmla="*/ 272 h 817"/>
                <a:gd name="T94" fmla="*/ 357 w 380"/>
                <a:gd name="T95" fmla="*/ 210 h 817"/>
                <a:gd name="T96" fmla="*/ 363 w 380"/>
                <a:gd name="T97" fmla="*/ 142 h 817"/>
                <a:gd name="T98" fmla="*/ 368 w 380"/>
                <a:gd name="T99" fmla="*/ 91 h 817"/>
                <a:gd name="T100" fmla="*/ 374 w 380"/>
                <a:gd name="T101" fmla="*/ 34 h 817"/>
                <a:gd name="T102" fmla="*/ 380 w 380"/>
                <a:gd name="T103" fmla="*/ 0 h 81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80" h="817">
                  <a:moveTo>
                    <a:pt x="0" y="817"/>
                  </a:moveTo>
                  <a:lnTo>
                    <a:pt x="5" y="817"/>
                  </a:lnTo>
                  <a:lnTo>
                    <a:pt x="11" y="817"/>
                  </a:lnTo>
                  <a:lnTo>
                    <a:pt x="17" y="817"/>
                  </a:lnTo>
                  <a:lnTo>
                    <a:pt x="22" y="817"/>
                  </a:lnTo>
                  <a:lnTo>
                    <a:pt x="28" y="817"/>
                  </a:lnTo>
                  <a:lnTo>
                    <a:pt x="34" y="817"/>
                  </a:lnTo>
                  <a:lnTo>
                    <a:pt x="39" y="817"/>
                  </a:lnTo>
                  <a:lnTo>
                    <a:pt x="45" y="817"/>
                  </a:lnTo>
                  <a:lnTo>
                    <a:pt x="51" y="817"/>
                  </a:lnTo>
                  <a:lnTo>
                    <a:pt x="56" y="817"/>
                  </a:lnTo>
                  <a:lnTo>
                    <a:pt x="62" y="817"/>
                  </a:lnTo>
                  <a:lnTo>
                    <a:pt x="68" y="817"/>
                  </a:lnTo>
                  <a:lnTo>
                    <a:pt x="73" y="817"/>
                  </a:lnTo>
                  <a:lnTo>
                    <a:pt x="79" y="817"/>
                  </a:lnTo>
                  <a:lnTo>
                    <a:pt x="85" y="817"/>
                  </a:lnTo>
                  <a:lnTo>
                    <a:pt x="90" y="817"/>
                  </a:lnTo>
                  <a:lnTo>
                    <a:pt x="96" y="817"/>
                  </a:lnTo>
                  <a:lnTo>
                    <a:pt x="102" y="817"/>
                  </a:lnTo>
                  <a:lnTo>
                    <a:pt x="107" y="817"/>
                  </a:lnTo>
                  <a:lnTo>
                    <a:pt x="113" y="811"/>
                  </a:lnTo>
                  <a:lnTo>
                    <a:pt x="119" y="805"/>
                  </a:lnTo>
                  <a:lnTo>
                    <a:pt x="124" y="800"/>
                  </a:lnTo>
                  <a:lnTo>
                    <a:pt x="130" y="794"/>
                  </a:lnTo>
                  <a:lnTo>
                    <a:pt x="130" y="783"/>
                  </a:lnTo>
                  <a:lnTo>
                    <a:pt x="136" y="777"/>
                  </a:lnTo>
                  <a:lnTo>
                    <a:pt x="136" y="760"/>
                  </a:lnTo>
                  <a:lnTo>
                    <a:pt x="141" y="754"/>
                  </a:lnTo>
                  <a:lnTo>
                    <a:pt x="141" y="732"/>
                  </a:lnTo>
                  <a:lnTo>
                    <a:pt x="147" y="720"/>
                  </a:lnTo>
                  <a:lnTo>
                    <a:pt x="147" y="680"/>
                  </a:lnTo>
                  <a:lnTo>
                    <a:pt x="153" y="675"/>
                  </a:lnTo>
                  <a:lnTo>
                    <a:pt x="153" y="635"/>
                  </a:lnTo>
                  <a:lnTo>
                    <a:pt x="158" y="624"/>
                  </a:lnTo>
                  <a:lnTo>
                    <a:pt x="158" y="561"/>
                  </a:lnTo>
                  <a:lnTo>
                    <a:pt x="164" y="550"/>
                  </a:lnTo>
                  <a:lnTo>
                    <a:pt x="164" y="499"/>
                  </a:lnTo>
                  <a:lnTo>
                    <a:pt x="170" y="488"/>
                  </a:lnTo>
                  <a:lnTo>
                    <a:pt x="170" y="425"/>
                  </a:lnTo>
                  <a:lnTo>
                    <a:pt x="176" y="414"/>
                  </a:lnTo>
                  <a:lnTo>
                    <a:pt x="176" y="374"/>
                  </a:lnTo>
                  <a:lnTo>
                    <a:pt x="181" y="363"/>
                  </a:lnTo>
                  <a:lnTo>
                    <a:pt x="181" y="323"/>
                  </a:lnTo>
                  <a:lnTo>
                    <a:pt x="187" y="312"/>
                  </a:lnTo>
                  <a:lnTo>
                    <a:pt x="187" y="295"/>
                  </a:lnTo>
                  <a:lnTo>
                    <a:pt x="193" y="289"/>
                  </a:lnTo>
                  <a:lnTo>
                    <a:pt x="198" y="295"/>
                  </a:lnTo>
                  <a:lnTo>
                    <a:pt x="198" y="306"/>
                  </a:lnTo>
                  <a:lnTo>
                    <a:pt x="204" y="312"/>
                  </a:lnTo>
                  <a:lnTo>
                    <a:pt x="204" y="340"/>
                  </a:lnTo>
                  <a:lnTo>
                    <a:pt x="210" y="346"/>
                  </a:lnTo>
                  <a:lnTo>
                    <a:pt x="210" y="386"/>
                  </a:lnTo>
                  <a:lnTo>
                    <a:pt x="215" y="397"/>
                  </a:lnTo>
                  <a:lnTo>
                    <a:pt x="215" y="431"/>
                  </a:lnTo>
                  <a:lnTo>
                    <a:pt x="221" y="437"/>
                  </a:lnTo>
                  <a:lnTo>
                    <a:pt x="221" y="476"/>
                  </a:lnTo>
                  <a:lnTo>
                    <a:pt x="227" y="482"/>
                  </a:lnTo>
                  <a:lnTo>
                    <a:pt x="227" y="510"/>
                  </a:lnTo>
                  <a:lnTo>
                    <a:pt x="232" y="516"/>
                  </a:lnTo>
                  <a:lnTo>
                    <a:pt x="232" y="533"/>
                  </a:lnTo>
                  <a:lnTo>
                    <a:pt x="238" y="539"/>
                  </a:lnTo>
                  <a:lnTo>
                    <a:pt x="244" y="539"/>
                  </a:lnTo>
                  <a:lnTo>
                    <a:pt x="249" y="539"/>
                  </a:lnTo>
                  <a:lnTo>
                    <a:pt x="255" y="539"/>
                  </a:lnTo>
                  <a:lnTo>
                    <a:pt x="261" y="544"/>
                  </a:lnTo>
                  <a:lnTo>
                    <a:pt x="266" y="550"/>
                  </a:lnTo>
                  <a:lnTo>
                    <a:pt x="266" y="556"/>
                  </a:lnTo>
                  <a:lnTo>
                    <a:pt x="272" y="561"/>
                  </a:lnTo>
                  <a:lnTo>
                    <a:pt x="272" y="573"/>
                  </a:lnTo>
                  <a:lnTo>
                    <a:pt x="278" y="578"/>
                  </a:lnTo>
                  <a:lnTo>
                    <a:pt x="278" y="595"/>
                  </a:lnTo>
                  <a:lnTo>
                    <a:pt x="283" y="601"/>
                  </a:lnTo>
                  <a:lnTo>
                    <a:pt x="283" y="629"/>
                  </a:lnTo>
                  <a:lnTo>
                    <a:pt x="289" y="635"/>
                  </a:lnTo>
                  <a:lnTo>
                    <a:pt x="289" y="652"/>
                  </a:lnTo>
                  <a:lnTo>
                    <a:pt x="295" y="658"/>
                  </a:lnTo>
                  <a:lnTo>
                    <a:pt x="295" y="669"/>
                  </a:lnTo>
                  <a:lnTo>
                    <a:pt x="300" y="675"/>
                  </a:lnTo>
                  <a:lnTo>
                    <a:pt x="306" y="669"/>
                  </a:lnTo>
                  <a:lnTo>
                    <a:pt x="312" y="663"/>
                  </a:lnTo>
                  <a:lnTo>
                    <a:pt x="312" y="646"/>
                  </a:lnTo>
                  <a:lnTo>
                    <a:pt x="317" y="641"/>
                  </a:lnTo>
                  <a:lnTo>
                    <a:pt x="317" y="607"/>
                  </a:lnTo>
                  <a:lnTo>
                    <a:pt x="323" y="595"/>
                  </a:lnTo>
                  <a:lnTo>
                    <a:pt x="323" y="561"/>
                  </a:lnTo>
                  <a:lnTo>
                    <a:pt x="329" y="550"/>
                  </a:lnTo>
                  <a:lnTo>
                    <a:pt x="329" y="493"/>
                  </a:lnTo>
                  <a:lnTo>
                    <a:pt x="334" y="482"/>
                  </a:lnTo>
                  <a:lnTo>
                    <a:pt x="334" y="431"/>
                  </a:lnTo>
                  <a:lnTo>
                    <a:pt x="340" y="420"/>
                  </a:lnTo>
                  <a:lnTo>
                    <a:pt x="340" y="352"/>
                  </a:lnTo>
                  <a:lnTo>
                    <a:pt x="346" y="340"/>
                  </a:lnTo>
                  <a:lnTo>
                    <a:pt x="346" y="284"/>
                  </a:lnTo>
                  <a:lnTo>
                    <a:pt x="351" y="272"/>
                  </a:lnTo>
                  <a:lnTo>
                    <a:pt x="351" y="221"/>
                  </a:lnTo>
                  <a:lnTo>
                    <a:pt x="357" y="210"/>
                  </a:lnTo>
                  <a:lnTo>
                    <a:pt x="357" y="153"/>
                  </a:lnTo>
                  <a:lnTo>
                    <a:pt x="363" y="142"/>
                  </a:lnTo>
                  <a:lnTo>
                    <a:pt x="363" y="97"/>
                  </a:lnTo>
                  <a:lnTo>
                    <a:pt x="368" y="91"/>
                  </a:lnTo>
                  <a:lnTo>
                    <a:pt x="368" y="46"/>
                  </a:lnTo>
                  <a:lnTo>
                    <a:pt x="374" y="34"/>
                  </a:lnTo>
                  <a:lnTo>
                    <a:pt x="374" y="6"/>
                  </a:lnTo>
                  <a:lnTo>
                    <a:pt x="380"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18" name="Freeform 74"/>
            <p:cNvSpPr>
              <a:spLocks/>
            </p:cNvSpPr>
            <p:nvPr/>
          </p:nvSpPr>
          <p:spPr bwMode="auto">
            <a:xfrm>
              <a:off x="3389" y="2790"/>
              <a:ext cx="215" cy="817"/>
            </a:xfrm>
            <a:custGeom>
              <a:avLst/>
              <a:gdLst>
                <a:gd name="T0" fmla="*/ 0 w 215"/>
                <a:gd name="T1" fmla="*/ 0 h 817"/>
                <a:gd name="T2" fmla="*/ 6 w 215"/>
                <a:gd name="T3" fmla="*/ 6 h 817"/>
                <a:gd name="T4" fmla="*/ 6 w 215"/>
                <a:gd name="T5" fmla="*/ 40 h 817"/>
                <a:gd name="T6" fmla="*/ 11 w 215"/>
                <a:gd name="T7" fmla="*/ 46 h 817"/>
                <a:gd name="T8" fmla="*/ 11 w 215"/>
                <a:gd name="T9" fmla="*/ 80 h 817"/>
                <a:gd name="T10" fmla="*/ 17 w 215"/>
                <a:gd name="T11" fmla="*/ 91 h 817"/>
                <a:gd name="T12" fmla="*/ 17 w 215"/>
                <a:gd name="T13" fmla="*/ 131 h 817"/>
                <a:gd name="T14" fmla="*/ 23 w 215"/>
                <a:gd name="T15" fmla="*/ 142 h 817"/>
                <a:gd name="T16" fmla="*/ 23 w 215"/>
                <a:gd name="T17" fmla="*/ 176 h 817"/>
                <a:gd name="T18" fmla="*/ 28 w 215"/>
                <a:gd name="T19" fmla="*/ 182 h 817"/>
                <a:gd name="T20" fmla="*/ 28 w 215"/>
                <a:gd name="T21" fmla="*/ 210 h 817"/>
                <a:gd name="T22" fmla="*/ 34 w 215"/>
                <a:gd name="T23" fmla="*/ 216 h 817"/>
                <a:gd name="T24" fmla="*/ 34 w 215"/>
                <a:gd name="T25" fmla="*/ 238 h 817"/>
                <a:gd name="T26" fmla="*/ 40 w 215"/>
                <a:gd name="T27" fmla="*/ 244 h 817"/>
                <a:gd name="T28" fmla="*/ 40 w 215"/>
                <a:gd name="T29" fmla="*/ 255 h 817"/>
                <a:gd name="T30" fmla="*/ 45 w 215"/>
                <a:gd name="T31" fmla="*/ 261 h 817"/>
                <a:gd name="T32" fmla="*/ 51 w 215"/>
                <a:gd name="T33" fmla="*/ 261 h 817"/>
                <a:gd name="T34" fmla="*/ 57 w 215"/>
                <a:gd name="T35" fmla="*/ 267 h 817"/>
                <a:gd name="T36" fmla="*/ 62 w 215"/>
                <a:gd name="T37" fmla="*/ 272 h 817"/>
                <a:gd name="T38" fmla="*/ 68 w 215"/>
                <a:gd name="T39" fmla="*/ 278 h 817"/>
                <a:gd name="T40" fmla="*/ 68 w 215"/>
                <a:gd name="T41" fmla="*/ 301 h 817"/>
                <a:gd name="T42" fmla="*/ 74 w 215"/>
                <a:gd name="T43" fmla="*/ 306 h 817"/>
                <a:gd name="T44" fmla="*/ 74 w 215"/>
                <a:gd name="T45" fmla="*/ 329 h 817"/>
                <a:gd name="T46" fmla="*/ 79 w 215"/>
                <a:gd name="T47" fmla="*/ 340 h 817"/>
                <a:gd name="T48" fmla="*/ 79 w 215"/>
                <a:gd name="T49" fmla="*/ 386 h 817"/>
                <a:gd name="T50" fmla="*/ 85 w 215"/>
                <a:gd name="T51" fmla="*/ 397 h 817"/>
                <a:gd name="T52" fmla="*/ 85 w 215"/>
                <a:gd name="T53" fmla="*/ 437 h 817"/>
                <a:gd name="T54" fmla="*/ 91 w 215"/>
                <a:gd name="T55" fmla="*/ 448 h 817"/>
                <a:gd name="T56" fmla="*/ 91 w 215"/>
                <a:gd name="T57" fmla="*/ 510 h 817"/>
                <a:gd name="T58" fmla="*/ 96 w 215"/>
                <a:gd name="T59" fmla="*/ 522 h 817"/>
                <a:gd name="T60" fmla="*/ 96 w 215"/>
                <a:gd name="T61" fmla="*/ 567 h 817"/>
                <a:gd name="T62" fmla="*/ 102 w 215"/>
                <a:gd name="T63" fmla="*/ 578 h 817"/>
                <a:gd name="T64" fmla="*/ 102 w 215"/>
                <a:gd name="T65" fmla="*/ 624 h 817"/>
                <a:gd name="T66" fmla="*/ 108 w 215"/>
                <a:gd name="T67" fmla="*/ 629 h 817"/>
                <a:gd name="T68" fmla="*/ 108 w 215"/>
                <a:gd name="T69" fmla="*/ 680 h 817"/>
                <a:gd name="T70" fmla="*/ 113 w 215"/>
                <a:gd name="T71" fmla="*/ 686 h 817"/>
                <a:gd name="T72" fmla="*/ 113 w 215"/>
                <a:gd name="T73" fmla="*/ 715 h 817"/>
                <a:gd name="T74" fmla="*/ 119 w 215"/>
                <a:gd name="T75" fmla="*/ 726 h 817"/>
                <a:gd name="T76" fmla="*/ 119 w 215"/>
                <a:gd name="T77" fmla="*/ 754 h 817"/>
                <a:gd name="T78" fmla="*/ 125 w 215"/>
                <a:gd name="T79" fmla="*/ 760 h 817"/>
                <a:gd name="T80" fmla="*/ 125 w 215"/>
                <a:gd name="T81" fmla="*/ 777 h 817"/>
                <a:gd name="T82" fmla="*/ 130 w 215"/>
                <a:gd name="T83" fmla="*/ 783 h 817"/>
                <a:gd name="T84" fmla="*/ 130 w 215"/>
                <a:gd name="T85" fmla="*/ 794 h 817"/>
                <a:gd name="T86" fmla="*/ 142 w 215"/>
                <a:gd name="T87" fmla="*/ 805 h 817"/>
                <a:gd name="T88" fmla="*/ 142 w 215"/>
                <a:gd name="T89" fmla="*/ 811 h 817"/>
                <a:gd name="T90" fmla="*/ 147 w 215"/>
                <a:gd name="T91" fmla="*/ 817 h 817"/>
                <a:gd name="T92" fmla="*/ 153 w 215"/>
                <a:gd name="T93" fmla="*/ 817 h 817"/>
                <a:gd name="T94" fmla="*/ 159 w 215"/>
                <a:gd name="T95" fmla="*/ 817 h 817"/>
                <a:gd name="T96" fmla="*/ 164 w 215"/>
                <a:gd name="T97" fmla="*/ 817 h 817"/>
                <a:gd name="T98" fmla="*/ 170 w 215"/>
                <a:gd name="T99" fmla="*/ 817 h 817"/>
                <a:gd name="T100" fmla="*/ 176 w 215"/>
                <a:gd name="T101" fmla="*/ 817 h 817"/>
                <a:gd name="T102" fmla="*/ 181 w 215"/>
                <a:gd name="T103" fmla="*/ 817 h 817"/>
                <a:gd name="T104" fmla="*/ 187 w 215"/>
                <a:gd name="T105" fmla="*/ 817 h 817"/>
                <a:gd name="T106" fmla="*/ 193 w 215"/>
                <a:gd name="T107" fmla="*/ 817 h 817"/>
                <a:gd name="T108" fmla="*/ 198 w 215"/>
                <a:gd name="T109" fmla="*/ 817 h 817"/>
                <a:gd name="T110" fmla="*/ 204 w 215"/>
                <a:gd name="T111" fmla="*/ 817 h 817"/>
                <a:gd name="T112" fmla="*/ 210 w 215"/>
                <a:gd name="T113" fmla="*/ 817 h 817"/>
                <a:gd name="T114" fmla="*/ 215 w 215"/>
                <a:gd name="T115" fmla="*/ 817 h 81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15" h="817">
                  <a:moveTo>
                    <a:pt x="0" y="0"/>
                  </a:moveTo>
                  <a:lnTo>
                    <a:pt x="6" y="6"/>
                  </a:lnTo>
                  <a:lnTo>
                    <a:pt x="6" y="40"/>
                  </a:lnTo>
                  <a:lnTo>
                    <a:pt x="11" y="46"/>
                  </a:lnTo>
                  <a:lnTo>
                    <a:pt x="11" y="80"/>
                  </a:lnTo>
                  <a:lnTo>
                    <a:pt x="17" y="91"/>
                  </a:lnTo>
                  <a:lnTo>
                    <a:pt x="17" y="131"/>
                  </a:lnTo>
                  <a:lnTo>
                    <a:pt x="23" y="142"/>
                  </a:lnTo>
                  <a:lnTo>
                    <a:pt x="23" y="176"/>
                  </a:lnTo>
                  <a:lnTo>
                    <a:pt x="28" y="182"/>
                  </a:lnTo>
                  <a:lnTo>
                    <a:pt x="28" y="210"/>
                  </a:lnTo>
                  <a:lnTo>
                    <a:pt x="34" y="216"/>
                  </a:lnTo>
                  <a:lnTo>
                    <a:pt x="34" y="238"/>
                  </a:lnTo>
                  <a:lnTo>
                    <a:pt x="40" y="244"/>
                  </a:lnTo>
                  <a:lnTo>
                    <a:pt x="40" y="255"/>
                  </a:lnTo>
                  <a:lnTo>
                    <a:pt x="45" y="261"/>
                  </a:lnTo>
                  <a:lnTo>
                    <a:pt x="51" y="261"/>
                  </a:lnTo>
                  <a:lnTo>
                    <a:pt x="57" y="267"/>
                  </a:lnTo>
                  <a:lnTo>
                    <a:pt x="62" y="272"/>
                  </a:lnTo>
                  <a:lnTo>
                    <a:pt x="68" y="278"/>
                  </a:lnTo>
                  <a:lnTo>
                    <a:pt x="68" y="301"/>
                  </a:lnTo>
                  <a:lnTo>
                    <a:pt x="74" y="306"/>
                  </a:lnTo>
                  <a:lnTo>
                    <a:pt x="74" y="329"/>
                  </a:lnTo>
                  <a:lnTo>
                    <a:pt x="79" y="340"/>
                  </a:lnTo>
                  <a:lnTo>
                    <a:pt x="79" y="386"/>
                  </a:lnTo>
                  <a:lnTo>
                    <a:pt x="85" y="397"/>
                  </a:lnTo>
                  <a:lnTo>
                    <a:pt x="85" y="437"/>
                  </a:lnTo>
                  <a:lnTo>
                    <a:pt x="91" y="448"/>
                  </a:lnTo>
                  <a:lnTo>
                    <a:pt x="91" y="510"/>
                  </a:lnTo>
                  <a:lnTo>
                    <a:pt x="96" y="522"/>
                  </a:lnTo>
                  <a:lnTo>
                    <a:pt x="96" y="567"/>
                  </a:lnTo>
                  <a:lnTo>
                    <a:pt x="102" y="578"/>
                  </a:lnTo>
                  <a:lnTo>
                    <a:pt x="102" y="624"/>
                  </a:lnTo>
                  <a:lnTo>
                    <a:pt x="108" y="629"/>
                  </a:lnTo>
                  <a:lnTo>
                    <a:pt x="108" y="680"/>
                  </a:lnTo>
                  <a:lnTo>
                    <a:pt x="113" y="686"/>
                  </a:lnTo>
                  <a:lnTo>
                    <a:pt x="113" y="715"/>
                  </a:lnTo>
                  <a:lnTo>
                    <a:pt x="119" y="726"/>
                  </a:lnTo>
                  <a:lnTo>
                    <a:pt x="119" y="754"/>
                  </a:lnTo>
                  <a:lnTo>
                    <a:pt x="125" y="760"/>
                  </a:lnTo>
                  <a:lnTo>
                    <a:pt x="125" y="777"/>
                  </a:lnTo>
                  <a:lnTo>
                    <a:pt x="130" y="783"/>
                  </a:lnTo>
                  <a:lnTo>
                    <a:pt x="130" y="794"/>
                  </a:lnTo>
                  <a:lnTo>
                    <a:pt x="142" y="805"/>
                  </a:lnTo>
                  <a:lnTo>
                    <a:pt x="142" y="811"/>
                  </a:lnTo>
                  <a:lnTo>
                    <a:pt x="147" y="817"/>
                  </a:lnTo>
                  <a:lnTo>
                    <a:pt x="153" y="817"/>
                  </a:lnTo>
                  <a:lnTo>
                    <a:pt x="159" y="817"/>
                  </a:lnTo>
                  <a:lnTo>
                    <a:pt x="164" y="817"/>
                  </a:lnTo>
                  <a:lnTo>
                    <a:pt x="170" y="817"/>
                  </a:lnTo>
                  <a:lnTo>
                    <a:pt x="176" y="817"/>
                  </a:lnTo>
                  <a:lnTo>
                    <a:pt x="181" y="817"/>
                  </a:lnTo>
                  <a:lnTo>
                    <a:pt x="187" y="817"/>
                  </a:lnTo>
                  <a:lnTo>
                    <a:pt x="193" y="817"/>
                  </a:lnTo>
                  <a:lnTo>
                    <a:pt x="198" y="817"/>
                  </a:lnTo>
                  <a:lnTo>
                    <a:pt x="204" y="817"/>
                  </a:lnTo>
                  <a:lnTo>
                    <a:pt x="210" y="817"/>
                  </a:lnTo>
                  <a:lnTo>
                    <a:pt x="215" y="8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19" name="Rectangle 75"/>
            <p:cNvSpPr>
              <a:spLocks noChangeArrowheads="1"/>
            </p:cNvSpPr>
            <p:nvPr/>
          </p:nvSpPr>
          <p:spPr bwMode="auto">
            <a:xfrm>
              <a:off x="3282" y="3754"/>
              <a:ext cx="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x</a:t>
              </a:r>
              <a:endParaRPr lang="en-US" altLang="x-none"/>
            </a:p>
          </p:txBody>
        </p:sp>
        <p:sp>
          <p:nvSpPr>
            <p:cNvPr id="108620" name="Rectangle 76"/>
            <p:cNvSpPr>
              <a:spLocks noChangeArrowheads="1"/>
            </p:cNvSpPr>
            <p:nvPr/>
          </p:nvSpPr>
          <p:spPr bwMode="auto">
            <a:xfrm rot="-5400000">
              <a:off x="2509" y="3188"/>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f</a:t>
              </a:r>
              <a:endParaRPr lang="en-US" altLang="x-none"/>
            </a:p>
          </p:txBody>
        </p:sp>
        <p:sp>
          <p:nvSpPr>
            <p:cNvPr id="108621" name="Rectangle 77"/>
            <p:cNvSpPr>
              <a:spLocks noChangeArrowheads="1"/>
            </p:cNvSpPr>
            <p:nvPr/>
          </p:nvSpPr>
          <p:spPr bwMode="auto">
            <a:xfrm rot="-5400000">
              <a:off x="2563" y="317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100">
                  <a:solidFill>
                    <a:srgbClr val="000000"/>
                  </a:solidFill>
                  <a:latin typeface="Helvetica" charset="0"/>
                </a:rPr>
                <a:t>x</a:t>
              </a:r>
              <a:endParaRPr lang="en-US" altLang="x-none"/>
            </a:p>
          </p:txBody>
        </p:sp>
        <p:sp>
          <p:nvSpPr>
            <p:cNvPr id="108622" name="Rectangle 78"/>
            <p:cNvSpPr>
              <a:spLocks noChangeArrowheads="1"/>
            </p:cNvSpPr>
            <p:nvPr/>
          </p:nvSpPr>
          <p:spPr bwMode="auto">
            <a:xfrm rot="-5400000">
              <a:off x="2461" y="3067"/>
              <a:ext cx="12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(x)</a:t>
              </a:r>
              <a:endParaRPr lang="en-US" altLang="x-none"/>
            </a:p>
          </p:txBody>
        </p:sp>
        <p:sp>
          <p:nvSpPr>
            <p:cNvPr id="108623" name="Rectangle 80"/>
            <p:cNvSpPr>
              <a:spLocks noChangeArrowheads="1"/>
            </p:cNvSpPr>
            <p:nvPr/>
          </p:nvSpPr>
          <p:spPr bwMode="auto">
            <a:xfrm>
              <a:off x="4199" y="1673"/>
              <a:ext cx="1038" cy="817"/>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x-none" altLang="x-none"/>
            </a:p>
          </p:txBody>
        </p:sp>
        <p:sp>
          <p:nvSpPr>
            <p:cNvPr id="108624" name="Line 81"/>
            <p:cNvSpPr>
              <a:spLocks noChangeShapeType="1"/>
            </p:cNvSpPr>
            <p:nvPr/>
          </p:nvSpPr>
          <p:spPr bwMode="auto">
            <a:xfrm>
              <a:off x="4199" y="1673"/>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25" name="Freeform 82"/>
            <p:cNvSpPr>
              <a:spLocks/>
            </p:cNvSpPr>
            <p:nvPr/>
          </p:nvSpPr>
          <p:spPr bwMode="auto">
            <a:xfrm>
              <a:off x="4199" y="1673"/>
              <a:ext cx="1038" cy="817"/>
            </a:xfrm>
            <a:custGeom>
              <a:avLst/>
              <a:gdLst>
                <a:gd name="T0" fmla="*/ 0 w 183"/>
                <a:gd name="T1" fmla="*/ 817 h 144"/>
                <a:gd name="T2" fmla="*/ 1038 w 183"/>
                <a:gd name="T3" fmla="*/ 817 h 144"/>
                <a:gd name="T4" fmla="*/ 1038 w 183"/>
                <a:gd name="T5" fmla="*/ 0 h 144"/>
                <a:gd name="T6" fmla="*/ 0 60000 65536"/>
                <a:gd name="T7" fmla="*/ 0 60000 65536"/>
                <a:gd name="T8" fmla="*/ 0 60000 65536"/>
              </a:gdLst>
              <a:ahLst/>
              <a:cxnLst>
                <a:cxn ang="T6">
                  <a:pos x="T0" y="T1"/>
                </a:cxn>
                <a:cxn ang="T7">
                  <a:pos x="T2" y="T3"/>
                </a:cxn>
                <a:cxn ang="T8">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26" name="Line 83"/>
            <p:cNvSpPr>
              <a:spLocks noChangeShapeType="1"/>
            </p:cNvSpPr>
            <p:nvPr/>
          </p:nvSpPr>
          <p:spPr bwMode="auto">
            <a:xfrm flipV="1">
              <a:off x="4199" y="167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27" name="Line 84"/>
            <p:cNvSpPr>
              <a:spLocks noChangeShapeType="1"/>
            </p:cNvSpPr>
            <p:nvPr/>
          </p:nvSpPr>
          <p:spPr bwMode="auto">
            <a:xfrm>
              <a:off x="4199" y="2490"/>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28" name="Line 85"/>
            <p:cNvSpPr>
              <a:spLocks noChangeShapeType="1"/>
            </p:cNvSpPr>
            <p:nvPr/>
          </p:nvSpPr>
          <p:spPr bwMode="auto">
            <a:xfrm flipV="1">
              <a:off x="4199" y="167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29" name="Line 86"/>
            <p:cNvSpPr>
              <a:spLocks noChangeShapeType="1"/>
            </p:cNvSpPr>
            <p:nvPr/>
          </p:nvSpPr>
          <p:spPr bwMode="auto">
            <a:xfrm flipV="1">
              <a:off x="4199" y="247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30" name="Line 87"/>
            <p:cNvSpPr>
              <a:spLocks noChangeShapeType="1"/>
            </p:cNvSpPr>
            <p:nvPr/>
          </p:nvSpPr>
          <p:spPr bwMode="auto">
            <a:xfrm>
              <a:off x="4199" y="167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31" name="Rectangle 88"/>
            <p:cNvSpPr>
              <a:spLocks noChangeArrowheads="1"/>
            </p:cNvSpPr>
            <p:nvPr/>
          </p:nvSpPr>
          <p:spPr bwMode="auto">
            <a:xfrm>
              <a:off x="4164" y="2507"/>
              <a:ext cx="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sp>
          <p:nvSpPr>
            <p:cNvPr id="108632" name="Line 89"/>
            <p:cNvSpPr>
              <a:spLocks noChangeShapeType="1"/>
            </p:cNvSpPr>
            <p:nvPr/>
          </p:nvSpPr>
          <p:spPr bwMode="auto">
            <a:xfrm flipV="1">
              <a:off x="4715" y="247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33" name="Line 90"/>
            <p:cNvSpPr>
              <a:spLocks noChangeShapeType="1"/>
            </p:cNvSpPr>
            <p:nvPr/>
          </p:nvSpPr>
          <p:spPr bwMode="auto">
            <a:xfrm>
              <a:off x="4715" y="167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34" name="Rectangle 91"/>
            <p:cNvSpPr>
              <a:spLocks noChangeArrowheads="1"/>
            </p:cNvSpPr>
            <p:nvPr/>
          </p:nvSpPr>
          <p:spPr bwMode="auto">
            <a:xfrm>
              <a:off x="4712" y="2507"/>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8635" name="Line 92"/>
            <p:cNvSpPr>
              <a:spLocks noChangeShapeType="1"/>
            </p:cNvSpPr>
            <p:nvPr/>
          </p:nvSpPr>
          <p:spPr bwMode="auto">
            <a:xfrm flipV="1">
              <a:off x="5237" y="2478"/>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36" name="Line 93"/>
            <p:cNvSpPr>
              <a:spLocks noChangeShapeType="1"/>
            </p:cNvSpPr>
            <p:nvPr/>
          </p:nvSpPr>
          <p:spPr bwMode="auto">
            <a:xfrm>
              <a:off x="5237" y="1673"/>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37" name="Rectangle 94"/>
            <p:cNvSpPr>
              <a:spLocks noChangeArrowheads="1"/>
            </p:cNvSpPr>
            <p:nvPr/>
          </p:nvSpPr>
          <p:spPr bwMode="auto">
            <a:xfrm>
              <a:off x="5233" y="2507"/>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sp>
          <p:nvSpPr>
            <p:cNvPr id="108638" name="Line 95"/>
            <p:cNvSpPr>
              <a:spLocks noChangeShapeType="1"/>
            </p:cNvSpPr>
            <p:nvPr/>
          </p:nvSpPr>
          <p:spPr bwMode="auto">
            <a:xfrm>
              <a:off x="4199" y="2490"/>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39" name="Line 96"/>
            <p:cNvSpPr>
              <a:spLocks noChangeShapeType="1"/>
            </p:cNvSpPr>
            <p:nvPr/>
          </p:nvSpPr>
          <p:spPr bwMode="auto">
            <a:xfrm flipH="1">
              <a:off x="5225" y="249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40" name="Rectangle 97"/>
            <p:cNvSpPr>
              <a:spLocks noChangeArrowheads="1"/>
            </p:cNvSpPr>
            <p:nvPr/>
          </p:nvSpPr>
          <p:spPr bwMode="auto">
            <a:xfrm>
              <a:off x="4139" y="2427"/>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8641" name="Line 98"/>
            <p:cNvSpPr>
              <a:spLocks noChangeShapeType="1"/>
            </p:cNvSpPr>
            <p:nvPr/>
          </p:nvSpPr>
          <p:spPr bwMode="auto">
            <a:xfrm>
              <a:off x="4199" y="2082"/>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42" name="Line 99"/>
            <p:cNvSpPr>
              <a:spLocks noChangeShapeType="1"/>
            </p:cNvSpPr>
            <p:nvPr/>
          </p:nvSpPr>
          <p:spPr bwMode="auto">
            <a:xfrm flipH="1">
              <a:off x="5225" y="208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43" name="Rectangle 100"/>
            <p:cNvSpPr>
              <a:spLocks noChangeArrowheads="1"/>
            </p:cNvSpPr>
            <p:nvPr/>
          </p:nvSpPr>
          <p:spPr bwMode="auto">
            <a:xfrm>
              <a:off x="4051" y="2019"/>
              <a:ext cx="1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0.5</a:t>
              </a:r>
              <a:endParaRPr lang="en-US" altLang="x-none"/>
            </a:p>
          </p:txBody>
        </p:sp>
        <p:sp>
          <p:nvSpPr>
            <p:cNvPr id="108644" name="Line 101"/>
            <p:cNvSpPr>
              <a:spLocks noChangeShapeType="1"/>
            </p:cNvSpPr>
            <p:nvPr/>
          </p:nvSpPr>
          <p:spPr bwMode="auto">
            <a:xfrm>
              <a:off x="4199" y="1673"/>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45" name="Line 102"/>
            <p:cNvSpPr>
              <a:spLocks noChangeShapeType="1"/>
            </p:cNvSpPr>
            <p:nvPr/>
          </p:nvSpPr>
          <p:spPr bwMode="auto">
            <a:xfrm flipH="1">
              <a:off x="5225" y="167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46" name="Rectangle 103"/>
            <p:cNvSpPr>
              <a:spLocks noChangeArrowheads="1"/>
            </p:cNvSpPr>
            <p:nvPr/>
          </p:nvSpPr>
          <p:spPr bwMode="auto">
            <a:xfrm>
              <a:off x="4139" y="1611"/>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1</a:t>
              </a:r>
              <a:endParaRPr lang="en-US" altLang="x-none"/>
            </a:p>
          </p:txBody>
        </p:sp>
        <p:sp>
          <p:nvSpPr>
            <p:cNvPr id="108647" name="Line 104"/>
            <p:cNvSpPr>
              <a:spLocks noChangeShapeType="1"/>
            </p:cNvSpPr>
            <p:nvPr/>
          </p:nvSpPr>
          <p:spPr bwMode="auto">
            <a:xfrm>
              <a:off x="4199" y="1673"/>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48" name="Freeform 105"/>
            <p:cNvSpPr>
              <a:spLocks/>
            </p:cNvSpPr>
            <p:nvPr/>
          </p:nvSpPr>
          <p:spPr bwMode="auto">
            <a:xfrm>
              <a:off x="4199" y="1673"/>
              <a:ext cx="1038" cy="817"/>
            </a:xfrm>
            <a:custGeom>
              <a:avLst/>
              <a:gdLst>
                <a:gd name="T0" fmla="*/ 0 w 183"/>
                <a:gd name="T1" fmla="*/ 817 h 144"/>
                <a:gd name="T2" fmla="*/ 1038 w 183"/>
                <a:gd name="T3" fmla="*/ 817 h 144"/>
                <a:gd name="T4" fmla="*/ 1038 w 183"/>
                <a:gd name="T5" fmla="*/ 0 h 144"/>
                <a:gd name="T6" fmla="*/ 0 60000 65536"/>
                <a:gd name="T7" fmla="*/ 0 60000 65536"/>
                <a:gd name="T8" fmla="*/ 0 60000 65536"/>
              </a:gdLst>
              <a:ahLst/>
              <a:cxnLst>
                <a:cxn ang="T6">
                  <a:pos x="T0" y="T1"/>
                </a:cxn>
                <a:cxn ang="T7">
                  <a:pos x="T2" y="T3"/>
                </a:cxn>
                <a:cxn ang="T8">
                  <a:pos x="T4" y="T5"/>
                </a:cxn>
              </a:cxnLst>
              <a:rect l="0" t="0" r="r" b="b"/>
              <a:pathLst>
                <a:path w="183" h="144">
                  <a:moveTo>
                    <a:pt x="0" y="144"/>
                  </a:moveTo>
                  <a:lnTo>
                    <a:pt x="183" y="144"/>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49" name="Line 106"/>
            <p:cNvSpPr>
              <a:spLocks noChangeShapeType="1"/>
            </p:cNvSpPr>
            <p:nvPr/>
          </p:nvSpPr>
          <p:spPr bwMode="auto">
            <a:xfrm flipV="1">
              <a:off x="4199" y="1673"/>
              <a:ext cx="1" cy="81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50" name="Freeform 107"/>
            <p:cNvSpPr>
              <a:spLocks/>
            </p:cNvSpPr>
            <p:nvPr/>
          </p:nvSpPr>
          <p:spPr bwMode="auto">
            <a:xfrm>
              <a:off x="4403" y="1900"/>
              <a:ext cx="545" cy="578"/>
            </a:xfrm>
            <a:custGeom>
              <a:avLst/>
              <a:gdLst>
                <a:gd name="T0" fmla="*/ 12 w 545"/>
                <a:gd name="T1" fmla="*/ 578 h 578"/>
                <a:gd name="T2" fmla="*/ 29 w 545"/>
                <a:gd name="T3" fmla="*/ 573 h 578"/>
                <a:gd name="T4" fmla="*/ 46 w 545"/>
                <a:gd name="T5" fmla="*/ 573 h 578"/>
                <a:gd name="T6" fmla="*/ 63 w 545"/>
                <a:gd name="T7" fmla="*/ 567 h 578"/>
                <a:gd name="T8" fmla="*/ 80 w 545"/>
                <a:gd name="T9" fmla="*/ 561 h 578"/>
                <a:gd name="T10" fmla="*/ 97 w 545"/>
                <a:gd name="T11" fmla="*/ 556 h 578"/>
                <a:gd name="T12" fmla="*/ 114 w 545"/>
                <a:gd name="T13" fmla="*/ 544 h 578"/>
                <a:gd name="T14" fmla="*/ 131 w 545"/>
                <a:gd name="T15" fmla="*/ 539 h 578"/>
                <a:gd name="T16" fmla="*/ 148 w 545"/>
                <a:gd name="T17" fmla="*/ 522 h 578"/>
                <a:gd name="T18" fmla="*/ 165 w 545"/>
                <a:gd name="T19" fmla="*/ 505 h 578"/>
                <a:gd name="T20" fmla="*/ 187 w 545"/>
                <a:gd name="T21" fmla="*/ 482 h 578"/>
                <a:gd name="T22" fmla="*/ 199 w 545"/>
                <a:gd name="T23" fmla="*/ 465 h 578"/>
                <a:gd name="T24" fmla="*/ 210 w 545"/>
                <a:gd name="T25" fmla="*/ 437 h 578"/>
                <a:gd name="T26" fmla="*/ 233 w 545"/>
                <a:gd name="T27" fmla="*/ 397 h 578"/>
                <a:gd name="T28" fmla="*/ 238 w 545"/>
                <a:gd name="T29" fmla="*/ 369 h 578"/>
                <a:gd name="T30" fmla="*/ 250 w 545"/>
                <a:gd name="T31" fmla="*/ 340 h 578"/>
                <a:gd name="T32" fmla="*/ 255 w 545"/>
                <a:gd name="T33" fmla="*/ 306 h 578"/>
                <a:gd name="T34" fmla="*/ 267 w 545"/>
                <a:gd name="T35" fmla="*/ 278 h 578"/>
                <a:gd name="T36" fmla="*/ 272 w 545"/>
                <a:gd name="T37" fmla="*/ 233 h 578"/>
                <a:gd name="T38" fmla="*/ 284 w 545"/>
                <a:gd name="T39" fmla="*/ 204 h 578"/>
                <a:gd name="T40" fmla="*/ 289 w 545"/>
                <a:gd name="T41" fmla="*/ 148 h 578"/>
                <a:gd name="T42" fmla="*/ 301 w 545"/>
                <a:gd name="T43" fmla="*/ 102 h 578"/>
                <a:gd name="T44" fmla="*/ 306 w 545"/>
                <a:gd name="T45" fmla="*/ 23 h 578"/>
                <a:gd name="T46" fmla="*/ 312 w 545"/>
                <a:gd name="T47" fmla="*/ 17 h 578"/>
                <a:gd name="T48" fmla="*/ 323 w 545"/>
                <a:gd name="T49" fmla="*/ 74 h 578"/>
                <a:gd name="T50" fmla="*/ 329 w 545"/>
                <a:gd name="T51" fmla="*/ 142 h 578"/>
                <a:gd name="T52" fmla="*/ 341 w 545"/>
                <a:gd name="T53" fmla="*/ 176 h 578"/>
                <a:gd name="T54" fmla="*/ 346 w 545"/>
                <a:gd name="T55" fmla="*/ 233 h 578"/>
                <a:gd name="T56" fmla="*/ 358 w 545"/>
                <a:gd name="T57" fmla="*/ 261 h 578"/>
                <a:gd name="T58" fmla="*/ 363 w 545"/>
                <a:gd name="T59" fmla="*/ 301 h 578"/>
                <a:gd name="T60" fmla="*/ 375 w 545"/>
                <a:gd name="T61" fmla="*/ 329 h 578"/>
                <a:gd name="T62" fmla="*/ 380 w 545"/>
                <a:gd name="T63" fmla="*/ 363 h 578"/>
                <a:gd name="T64" fmla="*/ 392 w 545"/>
                <a:gd name="T65" fmla="*/ 386 h 578"/>
                <a:gd name="T66" fmla="*/ 403 w 545"/>
                <a:gd name="T67" fmla="*/ 425 h 578"/>
                <a:gd name="T68" fmla="*/ 420 w 545"/>
                <a:gd name="T69" fmla="*/ 454 h 578"/>
                <a:gd name="T70" fmla="*/ 437 w 545"/>
                <a:gd name="T71" fmla="*/ 476 h 578"/>
                <a:gd name="T72" fmla="*/ 448 w 545"/>
                <a:gd name="T73" fmla="*/ 499 h 578"/>
                <a:gd name="T74" fmla="*/ 465 w 545"/>
                <a:gd name="T75" fmla="*/ 516 h 578"/>
                <a:gd name="T76" fmla="*/ 482 w 545"/>
                <a:gd name="T77" fmla="*/ 533 h 578"/>
                <a:gd name="T78" fmla="*/ 499 w 545"/>
                <a:gd name="T79" fmla="*/ 544 h 578"/>
                <a:gd name="T80" fmla="*/ 516 w 545"/>
                <a:gd name="T81" fmla="*/ 550 h 578"/>
                <a:gd name="T82" fmla="*/ 533 w 545"/>
                <a:gd name="T83" fmla="*/ 561 h 5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45" h="578">
                  <a:moveTo>
                    <a:pt x="0" y="578"/>
                  </a:moveTo>
                  <a:lnTo>
                    <a:pt x="6" y="578"/>
                  </a:lnTo>
                  <a:lnTo>
                    <a:pt x="12" y="578"/>
                  </a:lnTo>
                  <a:lnTo>
                    <a:pt x="17" y="578"/>
                  </a:lnTo>
                  <a:lnTo>
                    <a:pt x="23" y="573"/>
                  </a:lnTo>
                  <a:lnTo>
                    <a:pt x="29" y="573"/>
                  </a:lnTo>
                  <a:lnTo>
                    <a:pt x="34" y="573"/>
                  </a:lnTo>
                  <a:lnTo>
                    <a:pt x="40" y="573"/>
                  </a:lnTo>
                  <a:lnTo>
                    <a:pt x="46" y="573"/>
                  </a:lnTo>
                  <a:lnTo>
                    <a:pt x="51" y="567"/>
                  </a:lnTo>
                  <a:lnTo>
                    <a:pt x="57" y="567"/>
                  </a:lnTo>
                  <a:lnTo>
                    <a:pt x="63" y="567"/>
                  </a:lnTo>
                  <a:lnTo>
                    <a:pt x="68" y="567"/>
                  </a:lnTo>
                  <a:lnTo>
                    <a:pt x="74" y="561"/>
                  </a:lnTo>
                  <a:lnTo>
                    <a:pt x="80" y="561"/>
                  </a:lnTo>
                  <a:lnTo>
                    <a:pt x="85" y="561"/>
                  </a:lnTo>
                  <a:lnTo>
                    <a:pt x="91" y="556"/>
                  </a:lnTo>
                  <a:lnTo>
                    <a:pt x="97" y="556"/>
                  </a:lnTo>
                  <a:lnTo>
                    <a:pt x="102" y="550"/>
                  </a:lnTo>
                  <a:lnTo>
                    <a:pt x="108" y="550"/>
                  </a:lnTo>
                  <a:lnTo>
                    <a:pt x="114" y="544"/>
                  </a:lnTo>
                  <a:lnTo>
                    <a:pt x="119" y="544"/>
                  </a:lnTo>
                  <a:lnTo>
                    <a:pt x="125" y="539"/>
                  </a:lnTo>
                  <a:lnTo>
                    <a:pt x="131" y="539"/>
                  </a:lnTo>
                  <a:lnTo>
                    <a:pt x="136" y="533"/>
                  </a:lnTo>
                  <a:lnTo>
                    <a:pt x="142" y="527"/>
                  </a:lnTo>
                  <a:lnTo>
                    <a:pt x="148" y="522"/>
                  </a:lnTo>
                  <a:lnTo>
                    <a:pt x="153" y="516"/>
                  </a:lnTo>
                  <a:lnTo>
                    <a:pt x="159" y="510"/>
                  </a:lnTo>
                  <a:lnTo>
                    <a:pt x="165" y="505"/>
                  </a:lnTo>
                  <a:lnTo>
                    <a:pt x="170" y="499"/>
                  </a:lnTo>
                  <a:lnTo>
                    <a:pt x="176" y="493"/>
                  </a:lnTo>
                  <a:lnTo>
                    <a:pt x="187" y="482"/>
                  </a:lnTo>
                  <a:lnTo>
                    <a:pt x="187" y="476"/>
                  </a:lnTo>
                  <a:lnTo>
                    <a:pt x="193" y="471"/>
                  </a:lnTo>
                  <a:lnTo>
                    <a:pt x="199" y="465"/>
                  </a:lnTo>
                  <a:lnTo>
                    <a:pt x="199" y="459"/>
                  </a:lnTo>
                  <a:lnTo>
                    <a:pt x="210" y="448"/>
                  </a:lnTo>
                  <a:lnTo>
                    <a:pt x="210" y="437"/>
                  </a:lnTo>
                  <a:lnTo>
                    <a:pt x="221" y="425"/>
                  </a:lnTo>
                  <a:lnTo>
                    <a:pt x="221" y="408"/>
                  </a:lnTo>
                  <a:lnTo>
                    <a:pt x="233" y="397"/>
                  </a:lnTo>
                  <a:lnTo>
                    <a:pt x="233" y="380"/>
                  </a:lnTo>
                  <a:lnTo>
                    <a:pt x="238" y="374"/>
                  </a:lnTo>
                  <a:lnTo>
                    <a:pt x="238" y="369"/>
                  </a:lnTo>
                  <a:lnTo>
                    <a:pt x="244" y="363"/>
                  </a:lnTo>
                  <a:lnTo>
                    <a:pt x="244" y="346"/>
                  </a:lnTo>
                  <a:lnTo>
                    <a:pt x="250" y="340"/>
                  </a:lnTo>
                  <a:lnTo>
                    <a:pt x="250" y="329"/>
                  </a:lnTo>
                  <a:lnTo>
                    <a:pt x="255" y="323"/>
                  </a:lnTo>
                  <a:lnTo>
                    <a:pt x="255" y="306"/>
                  </a:lnTo>
                  <a:lnTo>
                    <a:pt x="261" y="301"/>
                  </a:lnTo>
                  <a:lnTo>
                    <a:pt x="261" y="284"/>
                  </a:lnTo>
                  <a:lnTo>
                    <a:pt x="267" y="278"/>
                  </a:lnTo>
                  <a:lnTo>
                    <a:pt x="267" y="261"/>
                  </a:lnTo>
                  <a:lnTo>
                    <a:pt x="272" y="255"/>
                  </a:lnTo>
                  <a:lnTo>
                    <a:pt x="272" y="233"/>
                  </a:lnTo>
                  <a:lnTo>
                    <a:pt x="278" y="227"/>
                  </a:lnTo>
                  <a:lnTo>
                    <a:pt x="278" y="210"/>
                  </a:lnTo>
                  <a:lnTo>
                    <a:pt x="284" y="204"/>
                  </a:lnTo>
                  <a:lnTo>
                    <a:pt x="284" y="176"/>
                  </a:lnTo>
                  <a:lnTo>
                    <a:pt x="289" y="170"/>
                  </a:lnTo>
                  <a:lnTo>
                    <a:pt x="289" y="148"/>
                  </a:lnTo>
                  <a:lnTo>
                    <a:pt x="295" y="142"/>
                  </a:lnTo>
                  <a:lnTo>
                    <a:pt x="295" y="108"/>
                  </a:lnTo>
                  <a:lnTo>
                    <a:pt x="301" y="102"/>
                  </a:lnTo>
                  <a:lnTo>
                    <a:pt x="301" y="74"/>
                  </a:lnTo>
                  <a:lnTo>
                    <a:pt x="306" y="63"/>
                  </a:lnTo>
                  <a:lnTo>
                    <a:pt x="306" y="23"/>
                  </a:lnTo>
                  <a:lnTo>
                    <a:pt x="312" y="17"/>
                  </a:lnTo>
                  <a:lnTo>
                    <a:pt x="312" y="0"/>
                  </a:lnTo>
                  <a:lnTo>
                    <a:pt x="312" y="17"/>
                  </a:lnTo>
                  <a:lnTo>
                    <a:pt x="318" y="23"/>
                  </a:lnTo>
                  <a:lnTo>
                    <a:pt x="318" y="63"/>
                  </a:lnTo>
                  <a:lnTo>
                    <a:pt x="323" y="74"/>
                  </a:lnTo>
                  <a:lnTo>
                    <a:pt x="323" y="102"/>
                  </a:lnTo>
                  <a:lnTo>
                    <a:pt x="329" y="108"/>
                  </a:lnTo>
                  <a:lnTo>
                    <a:pt x="329" y="142"/>
                  </a:lnTo>
                  <a:lnTo>
                    <a:pt x="335" y="148"/>
                  </a:lnTo>
                  <a:lnTo>
                    <a:pt x="335" y="170"/>
                  </a:lnTo>
                  <a:lnTo>
                    <a:pt x="341" y="176"/>
                  </a:lnTo>
                  <a:lnTo>
                    <a:pt x="341" y="204"/>
                  </a:lnTo>
                  <a:lnTo>
                    <a:pt x="346" y="210"/>
                  </a:lnTo>
                  <a:lnTo>
                    <a:pt x="346" y="233"/>
                  </a:lnTo>
                  <a:lnTo>
                    <a:pt x="352" y="238"/>
                  </a:lnTo>
                  <a:lnTo>
                    <a:pt x="352" y="255"/>
                  </a:lnTo>
                  <a:lnTo>
                    <a:pt x="358" y="261"/>
                  </a:lnTo>
                  <a:lnTo>
                    <a:pt x="358" y="284"/>
                  </a:lnTo>
                  <a:lnTo>
                    <a:pt x="363" y="289"/>
                  </a:lnTo>
                  <a:lnTo>
                    <a:pt x="363" y="301"/>
                  </a:lnTo>
                  <a:lnTo>
                    <a:pt x="369" y="306"/>
                  </a:lnTo>
                  <a:lnTo>
                    <a:pt x="369" y="323"/>
                  </a:lnTo>
                  <a:lnTo>
                    <a:pt x="375" y="329"/>
                  </a:lnTo>
                  <a:lnTo>
                    <a:pt x="375" y="346"/>
                  </a:lnTo>
                  <a:lnTo>
                    <a:pt x="380" y="352"/>
                  </a:lnTo>
                  <a:lnTo>
                    <a:pt x="380" y="363"/>
                  </a:lnTo>
                  <a:lnTo>
                    <a:pt x="386" y="369"/>
                  </a:lnTo>
                  <a:lnTo>
                    <a:pt x="386" y="380"/>
                  </a:lnTo>
                  <a:lnTo>
                    <a:pt x="392" y="386"/>
                  </a:lnTo>
                  <a:lnTo>
                    <a:pt x="392" y="397"/>
                  </a:lnTo>
                  <a:lnTo>
                    <a:pt x="403" y="408"/>
                  </a:lnTo>
                  <a:lnTo>
                    <a:pt x="403" y="425"/>
                  </a:lnTo>
                  <a:lnTo>
                    <a:pt x="414" y="437"/>
                  </a:lnTo>
                  <a:lnTo>
                    <a:pt x="414" y="448"/>
                  </a:lnTo>
                  <a:lnTo>
                    <a:pt x="420" y="454"/>
                  </a:lnTo>
                  <a:lnTo>
                    <a:pt x="426" y="459"/>
                  </a:lnTo>
                  <a:lnTo>
                    <a:pt x="426" y="465"/>
                  </a:lnTo>
                  <a:lnTo>
                    <a:pt x="437" y="476"/>
                  </a:lnTo>
                  <a:lnTo>
                    <a:pt x="437" y="482"/>
                  </a:lnTo>
                  <a:lnTo>
                    <a:pt x="448" y="493"/>
                  </a:lnTo>
                  <a:lnTo>
                    <a:pt x="448" y="499"/>
                  </a:lnTo>
                  <a:lnTo>
                    <a:pt x="454" y="505"/>
                  </a:lnTo>
                  <a:lnTo>
                    <a:pt x="460" y="510"/>
                  </a:lnTo>
                  <a:lnTo>
                    <a:pt x="465" y="516"/>
                  </a:lnTo>
                  <a:lnTo>
                    <a:pt x="471" y="522"/>
                  </a:lnTo>
                  <a:lnTo>
                    <a:pt x="477" y="527"/>
                  </a:lnTo>
                  <a:lnTo>
                    <a:pt x="482" y="533"/>
                  </a:lnTo>
                  <a:lnTo>
                    <a:pt x="488" y="533"/>
                  </a:lnTo>
                  <a:lnTo>
                    <a:pt x="494" y="539"/>
                  </a:lnTo>
                  <a:lnTo>
                    <a:pt x="499" y="544"/>
                  </a:lnTo>
                  <a:lnTo>
                    <a:pt x="505" y="544"/>
                  </a:lnTo>
                  <a:lnTo>
                    <a:pt x="511" y="550"/>
                  </a:lnTo>
                  <a:lnTo>
                    <a:pt x="516" y="550"/>
                  </a:lnTo>
                  <a:lnTo>
                    <a:pt x="522" y="556"/>
                  </a:lnTo>
                  <a:lnTo>
                    <a:pt x="528" y="556"/>
                  </a:lnTo>
                  <a:lnTo>
                    <a:pt x="533" y="561"/>
                  </a:lnTo>
                  <a:lnTo>
                    <a:pt x="539" y="561"/>
                  </a:lnTo>
                  <a:lnTo>
                    <a:pt x="545" y="561"/>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51" name="Freeform 108"/>
            <p:cNvSpPr>
              <a:spLocks/>
            </p:cNvSpPr>
            <p:nvPr/>
          </p:nvSpPr>
          <p:spPr bwMode="auto">
            <a:xfrm>
              <a:off x="4948" y="2461"/>
              <a:ext cx="79" cy="17"/>
            </a:xfrm>
            <a:custGeom>
              <a:avLst/>
              <a:gdLst>
                <a:gd name="T0" fmla="*/ 0 w 79"/>
                <a:gd name="T1" fmla="*/ 0 h 17"/>
                <a:gd name="T2" fmla="*/ 5 w 79"/>
                <a:gd name="T3" fmla="*/ 6 h 17"/>
                <a:gd name="T4" fmla="*/ 11 w 79"/>
                <a:gd name="T5" fmla="*/ 6 h 17"/>
                <a:gd name="T6" fmla="*/ 17 w 79"/>
                <a:gd name="T7" fmla="*/ 6 h 17"/>
                <a:gd name="T8" fmla="*/ 22 w 79"/>
                <a:gd name="T9" fmla="*/ 6 h 17"/>
                <a:gd name="T10" fmla="*/ 28 w 79"/>
                <a:gd name="T11" fmla="*/ 12 h 17"/>
                <a:gd name="T12" fmla="*/ 34 w 79"/>
                <a:gd name="T13" fmla="*/ 12 h 17"/>
                <a:gd name="T14" fmla="*/ 39 w 79"/>
                <a:gd name="T15" fmla="*/ 12 h 17"/>
                <a:gd name="T16" fmla="*/ 45 w 79"/>
                <a:gd name="T17" fmla="*/ 12 h 17"/>
                <a:gd name="T18" fmla="*/ 51 w 79"/>
                <a:gd name="T19" fmla="*/ 12 h 17"/>
                <a:gd name="T20" fmla="*/ 56 w 79"/>
                <a:gd name="T21" fmla="*/ 17 h 17"/>
                <a:gd name="T22" fmla="*/ 62 w 79"/>
                <a:gd name="T23" fmla="*/ 17 h 17"/>
                <a:gd name="T24" fmla="*/ 68 w 79"/>
                <a:gd name="T25" fmla="*/ 17 h 17"/>
                <a:gd name="T26" fmla="*/ 73 w 79"/>
                <a:gd name="T27" fmla="*/ 17 h 17"/>
                <a:gd name="T28" fmla="*/ 79 w 79"/>
                <a:gd name="T29" fmla="*/ 17 h 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79" h="17">
                  <a:moveTo>
                    <a:pt x="0" y="0"/>
                  </a:moveTo>
                  <a:lnTo>
                    <a:pt x="5" y="6"/>
                  </a:lnTo>
                  <a:lnTo>
                    <a:pt x="11" y="6"/>
                  </a:lnTo>
                  <a:lnTo>
                    <a:pt x="17" y="6"/>
                  </a:lnTo>
                  <a:lnTo>
                    <a:pt x="22" y="6"/>
                  </a:lnTo>
                  <a:lnTo>
                    <a:pt x="28" y="12"/>
                  </a:lnTo>
                  <a:lnTo>
                    <a:pt x="34" y="12"/>
                  </a:lnTo>
                  <a:lnTo>
                    <a:pt x="39" y="12"/>
                  </a:lnTo>
                  <a:lnTo>
                    <a:pt x="45" y="12"/>
                  </a:lnTo>
                  <a:lnTo>
                    <a:pt x="51" y="12"/>
                  </a:lnTo>
                  <a:lnTo>
                    <a:pt x="56" y="17"/>
                  </a:lnTo>
                  <a:lnTo>
                    <a:pt x="62" y="17"/>
                  </a:lnTo>
                  <a:lnTo>
                    <a:pt x="68" y="17"/>
                  </a:lnTo>
                  <a:lnTo>
                    <a:pt x="73" y="17"/>
                  </a:lnTo>
                  <a:lnTo>
                    <a:pt x="79" y="17"/>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52" name="Freeform 109"/>
            <p:cNvSpPr>
              <a:spLocks/>
            </p:cNvSpPr>
            <p:nvPr/>
          </p:nvSpPr>
          <p:spPr bwMode="auto">
            <a:xfrm>
              <a:off x="4403" y="2025"/>
              <a:ext cx="522" cy="459"/>
            </a:xfrm>
            <a:custGeom>
              <a:avLst/>
              <a:gdLst>
                <a:gd name="T0" fmla="*/ 12 w 522"/>
                <a:gd name="T1" fmla="*/ 459 h 459"/>
                <a:gd name="T2" fmla="*/ 29 w 522"/>
                <a:gd name="T3" fmla="*/ 453 h 459"/>
                <a:gd name="T4" fmla="*/ 46 w 522"/>
                <a:gd name="T5" fmla="*/ 448 h 459"/>
                <a:gd name="T6" fmla="*/ 63 w 522"/>
                <a:gd name="T7" fmla="*/ 442 h 459"/>
                <a:gd name="T8" fmla="*/ 80 w 522"/>
                <a:gd name="T9" fmla="*/ 431 h 459"/>
                <a:gd name="T10" fmla="*/ 97 w 522"/>
                <a:gd name="T11" fmla="*/ 419 h 459"/>
                <a:gd name="T12" fmla="*/ 114 w 522"/>
                <a:gd name="T13" fmla="*/ 414 h 459"/>
                <a:gd name="T14" fmla="*/ 131 w 522"/>
                <a:gd name="T15" fmla="*/ 408 h 459"/>
                <a:gd name="T16" fmla="*/ 148 w 522"/>
                <a:gd name="T17" fmla="*/ 397 h 459"/>
                <a:gd name="T18" fmla="*/ 165 w 522"/>
                <a:gd name="T19" fmla="*/ 385 h 459"/>
                <a:gd name="T20" fmla="*/ 182 w 522"/>
                <a:gd name="T21" fmla="*/ 363 h 459"/>
                <a:gd name="T22" fmla="*/ 199 w 522"/>
                <a:gd name="T23" fmla="*/ 334 h 459"/>
                <a:gd name="T24" fmla="*/ 204 w 522"/>
                <a:gd name="T25" fmla="*/ 312 h 459"/>
                <a:gd name="T26" fmla="*/ 216 w 522"/>
                <a:gd name="T27" fmla="*/ 289 h 459"/>
                <a:gd name="T28" fmla="*/ 221 w 522"/>
                <a:gd name="T29" fmla="*/ 261 h 459"/>
                <a:gd name="T30" fmla="*/ 233 w 522"/>
                <a:gd name="T31" fmla="*/ 232 h 459"/>
                <a:gd name="T32" fmla="*/ 238 w 522"/>
                <a:gd name="T33" fmla="*/ 198 h 459"/>
                <a:gd name="T34" fmla="*/ 250 w 522"/>
                <a:gd name="T35" fmla="*/ 170 h 459"/>
                <a:gd name="T36" fmla="*/ 255 w 522"/>
                <a:gd name="T37" fmla="*/ 136 h 459"/>
                <a:gd name="T38" fmla="*/ 267 w 522"/>
                <a:gd name="T39" fmla="*/ 113 h 459"/>
                <a:gd name="T40" fmla="*/ 272 w 522"/>
                <a:gd name="T41" fmla="*/ 79 h 459"/>
                <a:gd name="T42" fmla="*/ 284 w 522"/>
                <a:gd name="T43" fmla="*/ 51 h 459"/>
                <a:gd name="T44" fmla="*/ 289 w 522"/>
                <a:gd name="T45" fmla="*/ 23 h 459"/>
                <a:gd name="T46" fmla="*/ 306 w 522"/>
                <a:gd name="T47" fmla="*/ 0 h 459"/>
                <a:gd name="T48" fmla="*/ 323 w 522"/>
                <a:gd name="T49" fmla="*/ 17 h 459"/>
                <a:gd name="T50" fmla="*/ 329 w 522"/>
                <a:gd name="T51" fmla="*/ 45 h 459"/>
                <a:gd name="T52" fmla="*/ 341 w 522"/>
                <a:gd name="T53" fmla="*/ 68 h 459"/>
                <a:gd name="T54" fmla="*/ 346 w 522"/>
                <a:gd name="T55" fmla="*/ 108 h 459"/>
                <a:gd name="T56" fmla="*/ 358 w 522"/>
                <a:gd name="T57" fmla="*/ 136 h 459"/>
                <a:gd name="T58" fmla="*/ 363 w 522"/>
                <a:gd name="T59" fmla="*/ 176 h 459"/>
                <a:gd name="T60" fmla="*/ 375 w 522"/>
                <a:gd name="T61" fmla="*/ 204 h 459"/>
                <a:gd name="T62" fmla="*/ 380 w 522"/>
                <a:gd name="T63" fmla="*/ 238 h 459"/>
                <a:gd name="T64" fmla="*/ 392 w 522"/>
                <a:gd name="T65" fmla="*/ 261 h 459"/>
                <a:gd name="T66" fmla="*/ 397 w 522"/>
                <a:gd name="T67" fmla="*/ 289 h 459"/>
                <a:gd name="T68" fmla="*/ 409 w 522"/>
                <a:gd name="T69" fmla="*/ 306 h 459"/>
                <a:gd name="T70" fmla="*/ 414 w 522"/>
                <a:gd name="T71" fmla="*/ 329 h 459"/>
                <a:gd name="T72" fmla="*/ 426 w 522"/>
                <a:gd name="T73" fmla="*/ 346 h 459"/>
                <a:gd name="T74" fmla="*/ 443 w 522"/>
                <a:gd name="T75" fmla="*/ 368 h 459"/>
                <a:gd name="T76" fmla="*/ 460 w 522"/>
                <a:gd name="T77" fmla="*/ 391 h 459"/>
                <a:gd name="T78" fmla="*/ 477 w 522"/>
                <a:gd name="T79" fmla="*/ 408 h 459"/>
                <a:gd name="T80" fmla="*/ 494 w 522"/>
                <a:gd name="T81" fmla="*/ 419 h 459"/>
                <a:gd name="T82" fmla="*/ 511 w 522"/>
                <a:gd name="T83" fmla="*/ 425 h 45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22" h="459">
                  <a:moveTo>
                    <a:pt x="0" y="459"/>
                  </a:moveTo>
                  <a:lnTo>
                    <a:pt x="6" y="459"/>
                  </a:lnTo>
                  <a:lnTo>
                    <a:pt x="12" y="459"/>
                  </a:lnTo>
                  <a:lnTo>
                    <a:pt x="17" y="453"/>
                  </a:lnTo>
                  <a:lnTo>
                    <a:pt x="23" y="453"/>
                  </a:lnTo>
                  <a:lnTo>
                    <a:pt x="29" y="453"/>
                  </a:lnTo>
                  <a:lnTo>
                    <a:pt x="34" y="448"/>
                  </a:lnTo>
                  <a:lnTo>
                    <a:pt x="40" y="448"/>
                  </a:lnTo>
                  <a:lnTo>
                    <a:pt x="46" y="448"/>
                  </a:lnTo>
                  <a:lnTo>
                    <a:pt x="51" y="442"/>
                  </a:lnTo>
                  <a:lnTo>
                    <a:pt x="57" y="442"/>
                  </a:lnTo>
                  <a:lnTo>
                    <a:pt x="63" y="442"/>
                  </a:lnTo>
                  <a:lnTo>
                    <a:pt x="68" y="436"/>
                  </a:lnTo>
                  <a:lnTo>
                    <a:pt x="74" y="431"/>
                  </a:lnTo>
                  <a:lnTo>
                    <a:pt x="80" y="431"/>
                  </a:lnTo>
                  <a:lnTo>
                    <a:pt x="85" y="425"/>
                  </a:lnTo>
                  <a:lnTo>
                    <a:pt x="91" y="425"/>
                  </a:lnTo>
                  <a:lnTo>
                    <a:pt x="97" y="419"/>
                  </a:lnTo>
                  <a:lnTo>
                    <a:pt x="102" y="419"/>
                  </a:lnTo>
                  <a:lnTo>
                    <a:pt x="108" y="414"/>
                  </a:lnTo>
                  <a:lnTo>
                    <a:pt x="114" y="414"/>
                  </a:lnTo>
                  <a:lnTo>
                    <a:pt x="119" y="408"/>
                  </a:lnTo>
                  <a:lnTo>
                    <a:pt x="125" y="408"/>
                  </a:lnTo>
                  <a:lnTo>
                    <a:pt x="131" y="408"/>
                  </a:lnTo>
                  <a:lnTo>
                    <a:pt x="136" y="402"/>
                  </a:lnTo>
                  <a:lnTo>
                    <a:pt x="142" y="402"/>
                  </a:lnTo>
                  <a:lnTo>
                    <a:pt x="148" y="397"/>
                  </a:lnTo>
                  <a:lnTo>
                    <a:pt x="153" y="397"/>
                  </a:lnTo>
                  <a:lnTo>
                    <a:pt x="159" y="391"/>
                  </a:lnTo>
                  <a:lnTo>
                    <a:pt x="165" y="385"/>
                  </a:lnTo>
                  <a:lnTo>
                    <a:pt x="170" y="380"/>
                  </a:lnTo>
                  <a:lnTo>
                    <a:pt x="182" y="368"/>
                  </a:lnTo>
                  <a:lnTo>
                    <a:pt x="182" y="363"/>
                  </a:lnTo>
                  <a:lnTo>
                    <a:pt x="193" y="351"/>
                  </a:lnTo>
                  <a:lnTo>
                    <a:pt x="193" y="340"/>
                  </a:lnTo>
                  <a:lnTo>
                    <a:pt x="199" y="334"/>
                  </a:lnTo>
                  <a:lnTo>
                    <a:pt x="199" y="323"/>
                  </a:lnTo>
                  <a:lnTo>
                    <a:pt x="204" y="317"/>
                  </a:lnTo>
                  <a:lnTo>
                    <a:pt x="204" y="312"/>
                  </a:lnTo>
                  <a:lnTo>
                    <a:pt x="210" y="306"/>
                  </a:lnTo>
                  <a:lnTo>
                    <a:pt x="210" y="295"/>
                  </a:lnTo>
                  <a:lnTo>
                    <a:pt x="216" y="289"/>
                  </a:lnTo>
                  <a:lnTo>
                    <a:pt x="216" y="278"/>
                  </a:lnTo>
                  <a:lnTo>
                    <a:pt x="221" y="272"/>
                  </a:lnTo>
                  <a:lnTo>
                    <a:pt x="221" y="261"/>
                  </a:lnTo>
                  <a:lnTo>
                    <a:pt x="227" y="255"/>
                  </a:lnTo>
                  <a:lnTo>
                    <a:pt x="227" y="238"/>
                  </a:lnTo>
                  <a:lnTo>
                    <a:pt x="233" y="232"/>
                  </a:lnTo>
                  <a:lnTo>
                    <a:pt x="233" y="221"/>
                  </a:lnTo>
                  <a:lnTo>
                    <a:pt x="238" y="215"/>
                  </a:lnTo>
                  <a:lnTo>
                    <a:pt x="238" y="198"/>
                  </a:lnTo>
                  <a:lnTo>
                    <a:pt x="244" y="193"/>
                  </a:lnTo>
                  <a:lnTo>
                    <a:pt x="244" y="176"/>
                  </a:lnTo>
                  <a:lnTo>
                    <a:pt x="250" y="170"/>
                  </a:lnTo>
                  <a:lnTo>
                    <a:pt x="250" y="159"/>
                  </a:lnTo>
                  <a:lnTo>
                    <a:pt x="255" y="153"/>
                  </a:lnTo>
                  <a:lnTo>
                    <a:pt x="255" y="136"/>
                  </a:lnTo>
                  <a:lnTo>
                    <a:pt x="261" y="130"/>
                  </a:lnTo>
                  <a:lnTo>
                    <a:pt x="261" y="119"/>
                  </a:lnTo>
                  <a:lnTo>
                    <a:pt x="267" y="113"/>
                  </a:lnTo>
                  <a:lnTo>
                    <a:pt x="267" y="96"/>
                  </a:lnTo>
                  <a:lnTo>
                    <a:pt x="272" y="91"/>
                  </a:lnTo>
                  <a:lnTo>
                    <a:pt x="272" y="79"/>
                  </a:lnTo>
                  <a:lnTo>
                    <a:pt x="278" y="74"/>
                  </a:lnTo>
                  <a:lnTo>
                    <a:pt x="278" y="57"/>
                  </a:lnTo>
                  <a:lnTo>
                    <a:pt x="284" y="51"/>
                  </a:lnTo>
                  <a:lnTo>
                    <a:pt x="284" y="40"/>
                  </a:lnTo>
                  <a:lnTo>
                    <a:pt x="289" y="34"/>
                  </a:lnTo>
                  <a:lnTo>
                    <a:pt x="289" y="23"/>
                  </a:lnTo>
                  <a:lnTo>
                    <a:pt x="301" y="11"/>
                  </a:lnTo>
                  <a:lnTo>
                    <a:pt x="301" y="6"/>
                  </a:lnTo>
                  <a:lnTo>
                    <a:pt x="306" y="0"/>
                  </a:lnTo>
                  <a:lnTo>
                    <a:pt x="312" y="6"/>
                  </a:lnTo>
                  <a:lnTo>
                    <a:pt x="318" y="11"/>
                  </a:lnTo>
                  <a:lnTo>
                    <a:pt x="323" y="17"/>
                  </a:lnTo>
                  <a:lnTo>
                    <a:pt x="323" y="28"/>
                  </a:lnTo>
                  <a:lnTo>
                    <a:pt x="329" y="34"/>
                  </a:lnTo>
                  <a:lnTo>
                    <a:pt x="329" y="45"/>
                  </a:lnTo>
                  <a:lnTo>
                    <a:pt x="335" y="51"/>
                  </a:lnTo>
                  <a:lnTo>
                    <a:pt x="335" y="62"/>
                  </a:lnTo>
                  <a:lnTo>
                    <a:pt x="341" y="68"/>
                  </a:lnTo>
                  <a:lnTo>
                    <a:pt x="341" y="91"/>
                  </a:lnTo>
                  <a:lnTo>
                    <a:pt x="346" y="96"/>
                  </a:lnTo>
                  <a:lnTo>
                    <a:pt x="346" y="108"/>
                  </a:lnTo>
                  <a:lnTo>
                    <a:pt x="352" y="113"/>
                  </a:lnTo>
                  <a:lnTo>
                    <a:pt x="352" y="130"/>
                  </a:lnTo>
                  <a:lnTo>
                    <a:pt x="358" y="136"/>
                  </a:lnTo>
                  <a:lnTo>
                    <a:pt x="358" y="153"/>
                  </a:lnTo>
                  <a:lnTo>
                    <a:pt x="363" y="159"/>
                  </a:lnTo>
                  <a:lnTo>
                    <a:pt x="363" y="176"/>
                  </a:lnTo>
                  <a:lnTo>
                    <a:pt x="369" y="181"/>
                  </a:lnTo>
                  <a:lnTo>
                    <a:pt x="369" y="198"/>
                  </a:lnTo>
                  <a:lnTo>
                    <a:pt x="375" y="204"/>
                  </a:lnTo>
                  <a:lnTo>
                    <a:pt x="375" y="215"/>
                  </a:lnTo>
                  <a:lnTo>
                    <a:pt x="380" y="221"/>
                  </a:lnTo>
                  <a:lnTo>
                    <a:pt x="380" y="238"/>
                  </a:lnTo>
                  <a:lnTo>
                    <a:pt x="386" y="244"/>
                  </a:lnTo>
                  <a:lnTo>
                    <a:pt x="386" y="255"/>
                  </a:lnTo>
                  <a:lnTo>
                    <a:pt x="392" y="261"/>
                  </a:lnTo>
                  <a:lnTo>
                    <a:pt x="392" y="272"/>
                  </a:lnTo>
                  <a:lnTo>
                    <a:pt x="397" y="278"/>
                  </a:lnTo>
                  <a:lnTo>
                    <a:pt x="397" y="289"/>
                  </a:lnTo>
                  <a:lnTo>
                    <a:pt x="403" y="295"/>
                  </a:lnTo>
                  <a:lnTo>
                    <a:pt x="403" y="300"/>
                  </a:lnTo>
                  <a:lnTo>
                    <a:pt x="409" y="306"/>
                  </a:lnTo>
                  <a:lnTo>
                    <a:pt x="409" y="312"/>
                  </a:lnTo>
                  <a:lnTo>
                    <a:pt x="414" y="317"/>
                  </a:lnTo>
                  <a:lnTo>
                    <a:pt x="414" y="329"/>
                  </a:lnTo>
                  <a:lnTo>
                    <a:pt x="420" y="334"/>
                  </a:lnTo>
                  <a:lnTo>
                    <a:pt x="426" y="340"/>
                  </a:lnTo>
                  <a:lnTo>
                    <a:pt x="426" y="346"/>
                  </a:lnTo>
                  <a:lnTo>
                    <a:pt x="437" y="357"/>
                  </a:lnTo>
                  <a:lnTo>
                    <a:pt x="437" y="363"/>
                  </a:lnTo>
                  <a:lnTo>
                    <a:pt x="443" y="368"/>
                  </a:lnTo>
                  <a:lnTo>
                    <a:pt x="454" y="380"/>
                  </a:lnTo>
                  <a:lnTo>
                    <a:pt x="454" y="385"/>
                  </a:lnTo>
                  <a:lnTo>
                    <a:pt x="460" y="391"/>
                  </a:lnTo>
                  <a:lnTo>
                    <a:pt x="465" y="397"/>
                  </a:lnTo>
                  <a:lnTo>
                    <a:pt x="471" y="402"/>
                  </a:lnTo>
                  <a:lnTo>
                    <a:pt x="477" y="408"/>
                  </a:lnTo>
                  <a:lnTo>
                    <a:pt x="482" y="414"/>
                  </a:lnTo>
                  <a:lnTo>
                    <a:pt x="488" y="419"/>
                  </a:lnTo>
                  <a:lnTo>
                    <a:pt x="494" y="419"/>
                  </a:lnTo>
                  <a:lnTo>
                    <a:pt x="499" y="419"/>
                  </a:lnTo>
                  <a:lnTo>
                    <a:pt x="505" y="425"/>
                  </a:lnTo>
                  <a:lnTo>
                    <a:pt x="511" y="425"/>
                  </a:lnTo>
                  <a:lnTo>
                    <a:pt x="516" y="425"/>
                  </a:lnTo>
                  <a:lnTo>
                    <a:pt x="522" y="425"/>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53" name="Freeform 110"/>
            <p:cNvSpPr>
              <a:spLocks/>
            </p:cNvSpPr>
            <p:nvPr/>
          </p:nvSpPr>
          <p:spPr bwMode="auto">
            <a:xfrm>
              <a:off x="4925" y="2450"/>
              <a:ext cx="102" cy="23"/>
            </a:xfrm>
            <a:custGeom>
              <a:avLst/>
              <a:gdLst>
                <a:gd name="T0" fmla="*/ 0 w 102"/>
                <a:gd name="T1" fmla="*/ 0 h 23"/>
                <a:gd name="T2" fmla="*/ 6 w 102"/>
                <a:gd name="T3" fmla="*/ 0 h 23"/>
                <a:gd name="T4" fmla="*/ 11 w 102"/>
                <a:gd name="T5" fmla="*/ 6 h 23"/>
                <a:gd name="T6" fmla="*/ 17 w 102"/>
                <a:gd name="T7" fmla="*/ 6 h 23"/>
                <a:gd name="T8" fmla="*/ 23 w 102"/>
                <a:gd name="T9" fmla="*/ 6 h 23"/>
                <a:gd name="T10" fmla="*/ 28 w 102"/>
                <a:gd name="T11" fmla="*/ 11 h 23"/>
                <a:gd name="T12" fmla="*/ 34 w 102"/>
                <a:gd name="T13" fmla="*/ 11 h 23"/>
                <a:gd name="T14" fmla="*/ 40 w 102"/>
                <a:gd name="T15" fmla="*/ 11 h 23"/>
                <a:gd name="T16" fmla="*/ 45 w 102"/>
                <a:gd name="T17" fmla="*/ 17 h 23"/>
                <a:gd name="T18" fmla="*/ 51 w 102"/>
                <a:gd name="T19" fmla="*/ 17 h 23"/>
                <a:gd name="T20" fmla="*/ 57 w 102"/>
                <a:gd name="T21" fmla="*/ 17 h 23"/>
                <a:gd name="T22" fmla="*/ 62 w 102"/>
                <a:gd name="T23" fmla="*/ 17 h 23"/>
                <a:gd name="T24" fmla="*/ 68 w 102"/>
                <a:gd name="T25" fmla="*/ 23 h 23"/>
                <a:gd name="T26" fmla="*/ 74 w 102"/>
                <a:gd name="T27" fmla="*/ 23 h 23"/>
                <a:gd name="T28" fmla="*/ 79 w 102"/>
                <a:gd name="T29" fmla="*/ 23 h 23"/>
                <a:gd name="T30" fmla="*/ 85 w 102"/>
                <a:gd name="T31" fmla="*/ 23 h 23"/>
                <a:gd name="T32" fmla="*/ 91 w 102"/>
                <a:gd name="T33" fmla="*/ 23 h 23"/>
                <a:gd name="T34" fmla="*/ 96 w 102"/>
                <a:gd name="T35" fmla="*/ 23 h 23"/>
                <a:gd name="T36" fmla="*/ 102 w 102"/>
                <a:gd name="T37" fmla="*/ 23 h 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2" h="23">
                  <a:moveTo>
                    <a:pt x="0" y="0"/>
                  </a:moveTo>
                  <a:lnTo>
                    <a:pt x="6" y="0"/>
                  </a:lnTo>
                  <a:lnTo>
                    <a:pt x="11" y="6"/>
                  </a:lnTo>
                  <a:lnTo>
                    <a:pt x="17" y="6"/>
                  </a:lnTo>
                  <a:lnTo>
                    <a:pt x="23" y="6"/>
                  </a:lnTo>
                  <a:lnTo>
                    <a:pt x="28" y="11"/>
                  </a:lnTo>
                  <a:lnTo>
                    <a:pt x="34" y="11"/>
                  </a:lnTo>
                  <a:lnTo>
                    <a:pt x="40" y="11"/>
                  </a:lnTo>
                  <a:lnTo>
                    <a:pt x="45" y="17"/>
                  </a:lnTo>
                  <a:lnTo>
                    <a:pt x="51" y="17"/>
                  </a:lnTo>
                  <a:lnTo>
                    <a:pt x="57" y="17"/>
                  </a:lnTo>
                  <a:lnTo>
                    <a:pt x="62" y="17"/>
                  </a:lnTo>
                  <a:lnTo>
                    <a:pt x="68" y="23"/>
                  </a:lnTo>
                  <a:lnTo>
                    <a:pt x="74" y="23"/>
                  </a:lnTo>
                  <a:lnTo>
                    <a:pt x="79" y="23"/>
                  </a:lnTo>
                  <a:lnTo>
                    <a:pt x="85" y="23"/>
                  </a:lnTo>
                  <a:lnTo>
                    <a:pt x="91" y="23"/>
                  </a:lnTo>
                  <a:lnTo>
                    <a:pt x="96" y="23"/>
                  </a:lnTo>
                  <a:lnTo>
                    <a:pt x="102" y="23"/>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54" name="Rectangle 111"/>
            <p:cNvSpPr>
              <a:spLocks noChangeArrowheads="1"/>
            </p:cNvSpPr>
            <p:nvPr/>
          </p:nvSpPr>
          <p:spPr bwMode="auto">
            <a:xfrm>
              <a:off x="4771" y="1724"/>
              <a:ext cx="4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N = 1000</a:t>
              </a:r>
              <a:endParaRPr lang="en-US" altLang="x-none"/>
            </a:p>
          </p:txBody>
        </p:sp>
        <p:sp>
          <p:nvSpPr>
            <p:cNvPr id="108655" name="Rectangle 112"/>
            <p:cNvSpPr>
              <a:spLocks noChangeArrowheads="1"/>
            </p:cNvSpPr>
            <p:nvPr/>
          </p:nvSpPr>
          <p:spPr bwMode="auto">
            <a:xfrm>
              <a:off x="4704" y="2631"/>
              <a:ext cx="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x</a:t>
              </a:r>
              <a:endParaRPr lang="en-US" altLang="x-none"/>
            </a:p>
          </p:txBody>
        </p:sp>
        <p:sp>
          <p:nvSpPr>
            <p:cNvPr id="108656" name="Rectangle 113"/>
            <p:cNvSpPr>
              <a:spLocks noChangeArrowheads="1"/>
            </p:cNvSpPr>
            <p:nvPr/>
          </p:nvSpPr>
          <p:spPr bwMode="auto">
            <a:xfrm rot="-5400000">
              <a:off x="3932" y="2072"/>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f</a:t>
              </a:r>
              <a:endParaRPr lang="en-US" altLang="x-none"/>
            </a:p>
          </p:txBody>
        </p:sp>
        <p:sp>
          <p:nvSpPr>
            <p:cNvPr id="108657" name="Rectangle 114"/>
            <p:cNvSpPr>
              <a:spLocks noChangeArrowheads="1"/>
            </p:cNvSpPr>
            <p:nvPr/>
          </p:nvSpPr>
          <p:spPr bwMode="auto">
            <a:xfrm rot="-5400000">
              <a:off x="3986" y="2055"/>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100">
                  <a:solidFill>
                    <a:srgbClr val="000000"/>
                  </a:solidFill>
                  <a:latin typeface="Helvetica" charset="0"/>
                </a:rPr>
                <a:t>x</a:t>
              </a:r>
              <a:endParaRPr lang="en-US" altLang="x-none"/>
            </a:p>
          </p:txBody>
        </p:sp>
        <p:sp>
          <p:nvSpPr>
            <p:cNvPr id="108658" name="Rectangle 115"/>
            <p:cNvSpPr>
              <a:spLocks noChangeArrowheads="1"/>
            </p:cNvSpPr>
            <p:nvPr/>
          </p:nvSpPr>
          <p:spPr bwMode="auto">
            <a:xfrm rot="-5400000">
              <a:off x="3883" y="1950"/>
              <a:ext cx="12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(x)</a:t>
              </a:r>
              <a:endParaRPr lang="en-US" altLang="x-none"/>
            </a:p>
          </p:txBody>
        </p:sp>
        <p:sp>
          <p:nvSpPr>
            <p:cNvPr id="108659" name="Rectangle 117"/>
            <p:cNvSpPr>
              <a:spLocks noChangeArrowheads="1"/>
            </p:cNvSpPr>
            <p:nvPr/>
          </p:nvSpPr>
          <p:spPr bwMode="auto">
            <a:xfrm>
              <a:off x="4199" y="2790"/>
              <a:ext cx="1038" cy="82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endParaRPr lang="x-none" altLang="x-none"/>
            </a:p>
          </p:txBody>
        </p:sp>
        <p:sp>
          <p:nvSpPr>
            <p:cNvPr id="108660" name="Line 118"/>
            <p:cNvSpPr>
              <a:spLocks noChangeShapeType="1"/>
            </p:cNvSpPr>
            <p:nvPr/>
          </p:nvSpPr>
          <p:spPr bwMode="auto">
            <a:xfrm>
              <a:off x="4199" y="2790"/>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61" name="Freeform 119"/>
            <p:cNvSpPr>
              <a:spLocks/>
            </p:cNvSpPr>
            <p:nvPr/>
          </p:nvSpPr>
          <p:spPr bwMode="auto">
            <a:xfrm>
              <a:off x="4199" y="2790"/>
              <a:ext cx="1038" cy="822"/>
            </a:xfrm>
            <a:custGeom>
              <a:avLst/>
              <a:gdLst>
                <a:gd name="T0" fmla="*/ 0 w 183"/>
                <a:gd name="T1" fmla="*/ 822 h 145"/>
                <a:gd name="T2" fmla="*/ 1038 w 183"/>
                <a:gd name="T3" fmla="*/ 822 h 145"/>
                <a:gd name="T4" fmla="*/ 1038 w 183"/>
                <a:gd name="T5" fmla="*/ 0 h 145"/>
                <a:gd name="T6" fmla="*/ 0 60000 65536"/>
                <a:gd name="T7" fmla="*/ 0 60000 65536"/>
                <a:gd name="T8" fmla="*/ 0 60000 65536"/>
              </a:gdLst>
              <a:ahLst/>
              <a:cxnLst>
                <a:cxn ang="T6">
                  <a:pos x="T0" y="T1"/>
                </a:cxn>
                <a:cxn ang="T7">
                  <a:pos x="T2" y="T3"/>
                </a:cxn>
                <a:cxn ang="T8">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62" name="Line 120"/>
            <p:cNvSpPr>
              <a:spLocks noChangeShapeType="1"/>
            </p:cNvSpPr>
            <p:nvPr/>
          </p:nvSpPr>
          <p:spPr bwMode="auto">
            <a:xfrm flipV="1">
              <a:off x="4199" y="2790"/>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63" name="Line 121"/>
            <p:cNvSpPr>
              <a:spLocks noChangeShapeType="1"/>
            </p:cNvSpPr>
            <p:nvPr/>
          </p:nvSpPr>
          <p:spPr bwMode="auto">
            <a:xfrm>
              <a:off x="4199" y="3612"/>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64" name="Line 122"/>
            <p:cNvSpPr>
              <a:spLocks noChangeShapeType="1"/>
            </p:cNvSpPr>
            <p:nvPr/>
          </p:nvSpPr>
          <p:spPr bwMode="auto">
            <a:xfrm flipV="1">
              <a:off x="4199" y="2790"/>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65" name="Line 123"/>
            <p:cNvSpPr>
              <a:spLocks noChangeShapeType="1"/>
            </p:cNvSpPr>
            <p:nvPr/>
          </p:nvSpPr>
          <p:spPr bwMode="auto">
            <a:xfrm flipV="1">
              <a:off x="4199" y="3601"/>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66" name="Line 124"/>
            <p:cNvSpPr>
              <a:spLocks noChangeShapeType="1"/>
            </p:cNvSpPr>
            <p:nvPr/>
          </p:nvSpPr>
          <p:spPr bwMode="auto">
            <a:xfrm>
              <a:off x="4199" y="2790"/>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67" name="Rectangle 125"/>
            <p:cNvSpPr>
              <a:spLocks noChangeArrowheads="1"/>
            </p:cNvSpPr>
            <p:nvPr/>
          </p:nvSpPr>
          <p:spPr bwMode="auto">
            <a:xfrm>
              <a:off x="4164" y="3629"/>
              <a:ext cx="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sp>
          <p:nvSpPr>
            <p:cNvPr id="108668" name="Line 126"/>
            <p:cNvSpPr>
              <a:spLocks noChangeShapeType="1"/>
            </p:cNvSpPr>
            <p:nvPr/>
          </p:nvSpPr>
          <p:spPr bwMode="auto">
            <a:xfrm flipV="1">
              <a:off x="4715" y="3601"/>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69" name="Line 127"/>
            <p:cNvSpPr>
              <a:spLocks noChangeShapeType="1"/>
            </p:cNvSpPr>
            <p:nvPr/>
          </p:nvSpPr>
          <p:spPr bwMode="auto">
            <a:xfrm>
              <a:off x="4715" y="2790"/>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70" name="Rectangle 128"/>
            <p:cNvSpPr>
              <a:spLocks noChangeArrowheads="1"/>
            </p:cNvSpPr>
            <p:nvPr/>
          </p:nvSpPr>
          <p:spPr bwMode="auto">
            <a:xfrm>
              <a:off x="4712" y="3629"/>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8671" name="Line 129"/>
            <p:cNvSpPr>
              <a:spLocks noChangeShapeType="1"/>
            </p:cNvSpPr>
            <p:nvPr/>
          </p:nvSpPr>
          <p:spPr bwMode="auto">
            <a:xfrm flipV="1">
              <a:off x="5237" y="3601"/>
              <a:ext cx="1" cy="1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72" name="Line 130"/>
            <p:cNvSpPr>
              <a:spLocks noChangeShapeType="1"/>
            </p:cNvSpPr>
            <p:nvPr/>
          </p:nvSpPr>
          <p:spPr bwMode="auto">
            <a:xfrm>
              <a:off x="5237" y="2790"/>
              <a:ext cx="1"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73" name="Rectangle 131"/>
            <p:cNvSpPr>
              <a:spLocks noChangeArrowheads="1"/>
            </p:cNvSpPr>
            <p:nvPr/>
          </p:nvSpPr>
          <p:spPr bwMode="auto">
            <a:xfrm>
              <a:off x="5233" y="3629"/>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5</a:t>
              </a:r>
              <a:endParaRPr lang="en-US" altLang="x-none"/>
            </a:p>
          </p:txBody>
        </p:sp>
        <p:sp>
          <p:nvSpPr>
            <p:cNvPr id="108674" name="Line 132"/>
            <p:cNvSpPr>
              <a:spLocks noChangeShapeType="1"/>
            </p:cNvSpPr>
            <p:nvPr/>
          </p:nvSpPr>
          <p:spPr bwMode="auto">
            <a:xfrm>
              <a:off x="4199" y="3612"/>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75" name="Line 133"/>
            <p:cNvSpPr>
              <a:spLocks noChangeShapeType="1"/>
            </p:cNvSpPr>
            <p:nvPr/>
          </p:nvSpPr>
          <p:spPr bwMode="auto">
            <a:xfrm flipH="1">
              <a:off x="5225" y="3612"/>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76" name="Rectangle 134"/>
            <p:cNvSpPr>
              <a:spLocks noChangeArrowheads="1"/>
            </p:cNvSpPr>
            <p:nvPr/>
          </p:nvSpPr>
          <p:spPr bwMode="auto">
            <a:xfrm>
              <a:off x="4139" y="3550"/>
              <a:ext cx="6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a:t>
              </a:r>
              <a:endParaRPr lang="en-US" altLang="x-none"/>
            </a:p>
          </p:txBody>
        </p:sp>
        <p:sp>
          <p:nvSpPr>
            <p:cNvPr id="108677" name="Line 135"/>
            <p:cNvSpPr>
              <a:spLocks noChangeShapeType="1"/>
            </p:cNvSpPr>
            <p:nvPr/>
          </p:nvSpPr>
          <p:spPr bwMode="auto">
            <a:xfrm>
              <a:off x="4199" y="3283"/>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78" name="Line 136"/>
            <p:cNvSpPr>
              <a:spLocks noChangeShapeType="1"/>
            </p:cNvSpPr>
            <p:nvPr/>
          </p:nvSpPr>
          <p:spPr bwMode="auto">
            <a:xfrm flipH="1">
              <a:off x="5225" y="328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79" name="Rectangle 137"/>
            <p:cNvSpPr>
              <a:spLocks noChangeArrowheads="1"/>
            </p:cNvSpPr>
            <p:nvPr/>
          </p:nvSpPr>
          <p:spPr bwMode="auto">
            <a:xfrm>
              <a:off x="4051" y="3221"/>
              <a:ext cx="1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0.2</a:t>
              </a:r>
              <a:endParaRPr lang="en-US" altLang="x-none"/>
            </a:p>
          </p:txBody>
        </p:sp>
        <p:sp>
          <p:nvSpPr>
            <p:cNvPr id="108680" name="Line 138"/>
            <p:cNvSpPr>
              <a:spLocks noChangeShapeType="1"/>
            </p:cNvSpPr>
            <p:nvPr/>
          </p:nvSpPr>
          <p:spPr bwMode="auto">
            <a:xfrm>
              <a:off x="4199" y="2955"/>
              <a:ext cx="6"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81" name="Line 139"/>
            <p:cNvSpPr>
              <a:spLocks noChangeShapeType="1"/>
            </p:cNvSpPr>
            <p:nvPr/>
          </p:nvSpPr>
          <p:spPr bwMode="auto">
            <a:xfrm flipH="1">
              <a:off x="5225" y="295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82" name="Rectangle 140"/>
            <p:cNvSpPr>
              <a:spLocks noChangeArrowheads="1"/>
            </p:cNvSpPr>
            <p:nvPr/>
          </p:nvSpPr>
          <p:spPr bwMode="auto">
            <a:xfrm>
              <a:off x="4051" y="2892"/>
              <a:ext cx="1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0.4</a:t>
              </a:r>
              <a:endParaRPr lang="en-US" altLang="x-none"/>
            </a:p>
          </p:txBody>
        </p:sp>
        <p:sp>
          <p:nvSpPr>
            <p:cNvPr id="108683" name="Line 141"/>
            <p:cNvSpPr>
              <a:spLocks noChangeShapeType="1"/>
            </p:cNvSpPr>
            <p:nvPr/>
          </p:nvSpPr>
          <p:spPr bwMode="auto">
            <a:xfrm>
              <a:off x="4199" y="2790"/>
              <a:ext cx="103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84" name="Freeform 142"/>
            <p:cNvSpPr>
              <a:spLocks/>
            </p:cNvSpPr>
            <p:nvPr/>
          </p:nvSpPr>
          <p:spPr bwMode="auto">
            <a:xfrm>
              <a:off x="4199" y="2790"/>
              <a:ext cx="1038" cy="822"/>
            </a:xfrm>
            <a:custGeom>
              <a:avLst/>
              <a:gdLst>
                <a:gd name="T0" fmla="*/ 0 w 183"/>
                <a:gd name="T1" fmla="*/ 822 h 145"/>
                <a:gd name="T2" fmla="*/ 1038 w 183"/>
                <a:gd name="T3" fmla="*/ 822 h 145"/>
                <a:gd name="T4" fmla="*/ 1038 w 183"/>
                <a:gd name="T5" fmla="*/ 0 h 145"/>
                <a:gd name="T6" fmla="*/ 0 60000 65536"/>
                <a:gd name="T7" fmla="*/ 0 60000 65536"/>
                <a:gd name="T8" fmla="*/ 0 60000 65536"/>
              </a:gdLst>
              <a:ahLst/>
              <a:cxnLst>
                <a:cxn ang="T6">
                  <a:pos x="T0" y="T1"/>
                </a:cxn>
                <a:cxn ang="T7">
                  <a:pos x="T2" y="T3"/>
                </a:cxn>
                <a:cxn ang="T8">
                  <a:pos x="T4" y="T5"/>
                </a:cxn>
              </a:cxnLst>
              <a:rect l="0" t="0" r="r" b="b"/>
              <a:pathLst>
                <a:path w="183" h="145">
                  <a:moveTo>
                    <a:pt x="0" y="145"/>
                  </a:moveTo>
                  <a:lnTo>
                    <a:pt x="183" y="145"/>
                  </a:lnTo>
                  <a:lnTo>
                    <a:pt x="183"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85" name="Line 143"/>
            <p:cNvSpPr>
              <a:spLocks noChangeShapeType="1"/>
            </p:cNvSpPr>
            <p:nvPr/>
          </p:nvSpPr>
          <p:spPr bwMode="auto">
            <a:xfrm flipV="1">
              <a:off x="4199" y="2790"/>
              <a:ext cx="1" cy="82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686" name="Freeform 144"/>
            <p:cNvSpPr>
              <a:spLocks/>
            </p:cNvSpPr>
            <p:nvPr/>
          </p:nvSpPr>
          <p:spPr bwMode="auto">
            <a:xfrm>
              <a:off x="4403" y="3136"/>
              <a:ext cx="624" cy="476"/>
            </a:xfrm>
            <a:custGeom>
              <a:avLst/>
              <a:gdLst>
                <a:gd name="T0" fmla="*/ 6 w 624"/>
                <a:gd name="T1" fmla="*/ 476 h 476"/>
                <a:gd name="T2" fmla="*/ 17 w 624"/>
                <a:gd name="T3" fmla="*/ 476 h 476"/>
                <a:gd name="T4" fmla="*/ 29 w 624"/>
                <a:gd name="T5" fmla="*/ 476 h 476"/>
                <a:gd name="T6" fmla="*/ 40 w 624"/>
                <a:gd name="T7" fmla="*/ 476 h 476"/>
                <a:gd name="T8" fmla="*/ 51 w 624"/>
                <a:gd name="T9" fmla="*/ 476 h 476"/>
                <a:gd name="T10" fmla="*/ 63 w 624"/>
                <a:gd name="T11" fmla="*/ 476 h 476"/>
                <a:gd name="T12" fmla="*/ 74 w 624"/>
                <a:gd name="T13" fmla="*/ 476 h 476"/>
                <a:gd name="T14" fmla="*/ 85 w 624"/>
                <a:gd name="T15" fmla="*/ 476 h 476"/>
                <a:gd name="T16" fmla="*/ 97 w 624"/>
                <a:gd name="T17" fmla="*/ 476 h 476"/>
                <a:gd name="T18" fmla="*/ 108 w 624"/>
                <a:gd name="T19" fmla="*/ 476 h 476"/>
                <a:gd name="T20" fmla="*/ 119 w 624"/>
                <a:gd name="T21" fmla="*/ 476 h 476"/>
                <a:gd name="T22" fmla="*/ 131 w 624"/>
                <a:gd name="T23" fmla="*/ 476 h 476"/>
                <a:gd name="T24" fmla="*/ 136 w 624"/>
                <a:gd name="T25" fmla="*/ 0 h 476"/>
                <a:gd name="T26" fmla="*/ 148 w 624"/>
                <a:gd name="T27" fmla="*/ 0 h 476"/>
                <a:gd name="T28" fmla="*/ 159 w 624"/>
                <a:gd name="T29" fmla="*/ 0 h 476"/>
                <a:gd name="T30" fmla="*/ 170 w 624"/>
                <a:gd name="T31" fmla="*/ 0 h 476"/>
                <a:gd name="T32" fmla="*/ 182 w 624"/>
                <a:gd name="T33" fmla="*/ 0 h 476"/>
                <a:gd name="T34" fmla="*/ 193 w 624"/>
                <a:gd name="T35" fmla="*/ 0 h 476"/>
                <a:gd name="T36" fmla="*/ 204 w 624"/>
                <a:gd name="T37" fmla="*/ 0 h 476"/>
                <a:gd name="T38" fmla="*/ 216 w 624"/>
                <a:gd name="T39" fmla="*/ 0 h 476"/>
                <a:gd name="T40" fmla="*/ 227 w 624"/>
                <a:gd name="T41" fmla="*/ 0 h 476"/>
                <a:gd name="T42" fmla="*/ 238 w 624"/>
                <a:gd name="T43" fmla="*/ 0 h 476"/>
                <a:gd name="T44" fmla="*/ 250 w 624"/>
                <a:gd name="T45" fmla="*/ 0 h 476"/>
                <a:gd name="T46" fmla="*/ 261 w 624"/>
                <a:gd name="T47" fmla="*/ 0 h 476"/>
                <a:gd name="T48" fmla="*/ 272 w 624"/>
                <a:gd name="T49" fmla="*/ 0 h 476"/>
                <a:gd name="T50" fmla="*/ 284 w 624"/>
                <a:gd name="T51" fmla="*/ 0 h 476"/>
                <a:gd name="T52" fmla="*/ 295 w 624"/>
                <a:gd name="T53" fmla="*/ 0 h 476"/>
                <a:gd name="T54" fmla="*/ 306 w 624"/>
                <a:gd name="T55" fmla="*/ 0 h 476"/>
                <a:gd name="T56" fmla="*/ 318 w 624"/>
                <a:gd name="T57" fmla="*/ 0 h 476"/>
                <a:gd name="T58" fmla="*/ 329 w 624"/>
                <a:gd name="T59" fmla="*/ 0 h 476"/>
                <a:gd name="T60" fmla="*/ 341 w 624"/>
                <a:gd name="T61" fmla="*/ 0 h 476"/>
                <a:gd name="T62" fmla="*/ 352 w 624"/>
                <a:gd name="T63" fmla="*/ 0 h 476"/>
                <a:gd name="T64" fmla="*/ 363 w 624"/>
                <a:gd name="T65" fmla="*/ 0 h 476"/>
                <a:gd name="T66" fmla="*/ 375 w 624"/>
                <a:gd name="T67" fmla="*/ 0 h 476"/>
                <a:gd name="T68" fmla="*/ 386 w 624"/>
                <a:gd name="T69" fmla="*/ 0 h 476"/>
                <a:gd name="T70" fmla="*/ 397 w 624"/>
                <a:gd name="T71" fmla="*/ 0 h 476"/>
                <a:gd name="T72" fmla="*/ 409 w 624"/>
                <a:gd name="T73" fmla="*/ 0 h 476"/>
                <a:gd name="T74" fmla="*/ 420 w 624"/>
                <a:gd name="T75" fmla="*/ 0 h 476"/>
                <a:gd name="T76" fmla="*/ 431 w 624"/>
                <a:gd name="T77" fmla="*/ 0 h 476"/>
                <a:gd name="T78" fmla="*/ 443 w 624"/>
                <a:gd name="T79" fmla="*/ 0 h 476"/>
                <a:gd name="T80" fmla="*/ 454 w 624"/>
                <a:gd name="T81" fmla="*/ 0 h 476"/>
                <a:gd name="T82" fmla="*/ 465 w 624"/>
                <a:gd name="T83" fmla="*/ 0 h 476"/>
                <a:gd name="T84" fmla="*/ 477 w 624"/>
                <a:gd name="T85" fmla="*/ 0 h 476"/>
                <a:gd name="T86" fmla="*/ 488 w 624"/>
                <a:gd name="T87" fmla="*/ 0 h 476"/>
                <a:gd name="T88" fmla="*/ 494 w 624"/>
                <a:gd name="T89" fmla="*/ 476 h 476"/>
                <a:gd name="T90" fmla="*/ 505 w 624"/>
                <a:gd name="T91" fmla="*/ 476 h 476"/>
                <a:gd name="T92" fmla="*/ 516 w 624"/>
                <a:gd name="T93" fmla="*/ 476 h 476"/>
                <a:gd name="T94" fmla="*/ 528 w 624"/>
                <a:gd name="T95" fmla="*/ 476 h 476"/>
                <a:gd name="T96" fmla="*/ 539 w 624"/>
                <a:gd name="T97" fmla="*/ 476 h 476"/>
                <a:gd name="T98" fmla="*/ 550 w 624"/>
                <a:gd name="T99" fmla="*/ 476 h 476"/>
                <a:gd name="T100" fmla="*/ 562 w 624"/>
                <a:gd name="T101" fmla="*/ 476 h 476"/>
                <a:gd name="T102" fmla="*/ 573 w 624"/>
                <a:gd name="T103" fmla="*/ 476 h 476"/>
                <a:gd name="T104" fmla="*/ 584 w 624"/>
                <a:gd name="T105" fmla="*/ 476 h 476"/>
                <a:gd name="T106" fmla="*/ 596 w 624"/>
                <a:gd name="T107" fmla="*/ 476 h 476"/>
                <a:gd name="T108" fmla="*/ 607 w 624"/>
                <a:gd name="T109" fmla="*/ 476 h 476"/>
                <a:gd name="T110" fmla="*/ 618 w 624"/>
                <a:gd name="T111" fmla="*/ 476 h 47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24" h="476">
                  <a:moveTo>
                    <a:pt x="0" y="476"/>
                  </a:moveTo>
                  <a:lnTo>
                    <a:pt x="6" y="476"/>
                  </a:lnTo>
                  <a:lnTo>
                    <a:pt x="12" y="476"/>
                  </a:lnTo>
                  <a:lnTo>
                    <a:pt x="17" y="476"/>
                  </a:lnTo>
                  <a:lnTo>
                    <a:pt x="23" y="476"/>
                  </a:lnTo>
                  <a:lnTo>
                    <a:pt x="29" y="476"/>
                  </a:lnTo>
                  <a:lnTo>
                    <a:pt x="34" y="476"/>
                  </a:lnTo>
                  <a:lnTo>
                    <a:pt x="40" y="476"/>
                  </a:lnTo>
                  <a:lnTo>
                    <a:pt x="46" y="476"/>
                  </a:lnTo>
                  <a:lnTo>
                    <a:pt x="51" y="476"/>
                  </a:lnTo>
                  <a:lnTo>
                    <a:pt x="57" y="476"/>
                  </a:lnTo>
                  <a:lnTo>
                    <a:pt x="63" y="476"/>
                  </a:lnTo>
                  <a:lnTo>
                    <a:pt x="68" y="476"/>
                  </a:lnTo>
                  <a:lnTo>
                    <a:pt x="74" y="476"/>
                  </a:lnTo>
                  <a:lnTo>
                    <a:pt x="80" y="476"/>
                  </a:lnTo>
                  <a:lnTo>
                    <a:pt x="85" y="476"/>
                  </a:lnTo>
                  <a:lnTo>
                    <a:pt x="91" y="476"/>
                  </a:lnTo>
                  <a:lnTo>
                    <a:pt x="97" y="476"/>
                  </a:lnTo>
                  <a:lnTo>
                    <a:pt x="102" y="476"/>
                  </a:lnTo>
                  <a:lnTo>
                    <a:pt x="108" y="476"/>
                  </a:lnTo>
                  <a:lnTo>
                    <a:pt x="114" y="476"/>
                  </a:lnTo>
                  <a:lnTo>
                    <a:pt x="119" y="476"/>
                  </a:lnTo>
                  <a:lnTo>
                    <a:pt x="125" y="476"/>
                  </a:lnTo>
                  <a:lnTo>
                    <a:pt x="131" y="476"/>
                  </a:lnTo>
                  <a:lnTo>
                    <a:pt x="131" y="0"/>
                  </a:lnTo>
                  <a:lnTo>
                    <a:pt x="136" y="0"/>
                  </a:lnTo>
                  <a:lnTo>
                    <a:pt x="142" y="0"/>
                  </a:lnTo>
                  <a:lnTo>
                    <a:pt x="148" y="0"/>
                  </a:lnTo>
                  <a:lnTo>
                    <a:pt x="153" y="0"/>
                  </a:lnTo>
                  <a:lnTo>
                    <a:pt x="159" y="0"/>
                  </a:lnTo>
                  <a:lnTo>
                    <a:pt x="165" y="0"/>
                  </a:lnTo>
                  <a:lnTo>
                    <a:pt x="170" y="0"/>
                  </a:lnTo>
                  <a:lnTo>
                    <a:pt x="176" y="0"/>
                  </a:lnTo>
                  <a:lnTo>
                    <a:pt x="182" y="0"/>
                  </a:lnTo>
                  <a:lnTo>
                    <a:pt x="187" y="0"/>
                  </a:lnTo>
                  <a:lnTo>
                    <a:pt x="193" y="0"/>
                  </a:lnTo>
                  <a:lnTo>
                    <a:pt x="199" y="0"/>
                  </a:lnTo>
                  <a:lnTo>
                    <a:pt x="204" y="0"/>
                  </a:lnTo>
                  <a:lnTo>
                    <a:pt x="210" y="0"/>
                  </a:lnTo>
                  <a:lnTo>
                    <a:pt x="216" y="0"/>
                  </a:lnTo>
                  <a:lnTo>
                    <a:pt x="221" y="0"/>
                  </a:lnTo>
                  <a:lnTo>
                    <a:pt x="227" y="0"/>
                  </a:lnTo>
                  <a:lnTo>
                    <a:pt x="233" y="0"/>
                  </a:lnTo>
                  <a:lnTo>
                    <a:pt x="238" y="0"/>
                  </a:lnTo>
                  <a:lnTo>
                    <a:pt x="244" y="0"/>
                  </a:lnTo>
                  <a:lnTo>
                    <a:pt x="250" y="0"/>
                  </a:lnTo>
                  <a:lnTo>
                    <a:pt x="255" y="0"/>
                  </a:lnTo>
                  <a:lnTo>
                    <a:pt x="261" y="0"/>
                  </a:lnTo>
                  <a:lnTo>
                    <a:pt x="267" y="0"/>
                  </a:lnTo>
                  <a:lnTo>
                    <a:pt x="272" y="0"/>
                  </a:lnTo>
                  <a:lnTo>
                    <a:pt x="278" y="0"/>
                  </a:lnTo>
                  <a:lnTo>
                    <a:pt x="284" y="0"/>
                  </a:lnTo>
                  <a:lnTo>
                    <a:pt x="289" y="0"/>
                  </a:lnTo>
                  <a:lnTo>
                    <a:pt x="295" y="0"/>
                  </a:lnTo>
                  <a:lnTo>
                    <a:pt x="301" y="0"/>
                  </a:lnTo>
                  <a:lnTo>
                    <a:pt x="306" y="0"/>
                  </a:lnTo>
                  <a:lnTo>
                    <a:pt x="312" y="0"/>
                  </a:lnTo>
                  <a:lnTo>
                    <a:pt x="318" y="0"/>
                  </a:lnTo>
                  <a:lnTo>
                    <a:pt x="323" y="0"/>
                  </a:lnTo>
                  <a:lnTo>
                    <a:pt x="329" y="0"/>
                  </a:lnTo>
                  <a:lnTo>
                    <a:pt x="335" y="0"/>
                  </a:lnTo>
                  <a:lnTo>
                    <a:pt x="341" y="0"/>
                  </a:lnTo>
                  <a:lnTo>
                    <a:pt x="346" y="0"/>
                  </a:lnTo>
                  <a:lnTo>
                    <a:pt x="352" y="0"/>
                  </a:lnTo>
                  <a:lnTo>
                    <a:pt x="358" y="0"/>
                  </a:lnTo>
                  <a:lnTo>
                    <a:pt x="363" y="0"/>
                  </a:lnTo>
                  <a:lnTo>
                    <a:pt x="369" y="0"/>
                  </a:lnTo>
                  <a:lnTo>
                    <a:pt x="375" y="0"/>
                  </a:lnTo>
                  <a:lnTo>
                    <a:pt x="380" y="0"/>
                  </a:lnTo>
                  <a:lnTo>
                    <a:pt x="386" y="0"/>
                  </a:lnTo>
                  <a:lnTo>
                    <a:pt x="392" y="0"/>
                  </a:lnTo>
                  <a:lnTo>
                    <a:pt x="397" y="0"/>
                  </a:lnTo>
                  <a:lnTo>
                    <a:pt x="403" y="0"/>
                  </a:lnTo>
                  <a:lnTo>
                    <a:pt x="409" y="0"/>
                  </a:lnTo>
                  <a:lnTo>
                    <a:pt x="414" y="0"/>
                  </a:lnTo>
                  <a:lnTo>
                    <a:pt x="420" y="0"/>
                  </a:lnTo>
                  <a:lnTo>
                    <a:pt x="426" y="0"/>
                  </a:lnTo>
                  <a:lnTo>
                    <a:pt x="431" y="0"/>
                  </a:lnTo>
                  <a:lnTo>
                    <a:pt x="437" y="0"/>
                  </a:lnTo>
                  <a:lnTo>
                    <a:pt x="443" y="0"/>
                  </a:lnTo>
                  <a:lnTo>
                    <a:pt x="448" y="0"/>
                  </a:lnTo>
                  <a:lnTo>
                    <a:pt x="454" y="0"/>
                  </a:lnTo>
                  <a:lnTo>
                    <a:pt x="460" y="0"/>
                  </a:lnTo>
                  <a:lnTo>
                    <a:pt x="465" y="0"/>
                  </a:lnTo>
                  <a:lnTo>
                    <a:pt x="471" y="0"/>
                  </a:lnTo>
                  <a:lnTo>
                    <a:pt x="477" y="0"/>
                  </a:lnTo>
                  <a:lnTo>
                    <a:pt x="482" y="0"/>
                  </a:lnTo>
                  <a:lnTo>
                    <a:pt x="488" y="0"/>
                  </a:lnTo>
                  <a:lnTo>
                    <a:pt x="494" y="0"/>
                  </a:lnTo>
                  <a:lnTo>
                    <a:pt x="494" y="476"/>
                  </a:lnTo>
                  <a:lnTo>
                    <a:pt x="499" y="476"/>
                  </a:lnTo>
                  <a:lnTo>
                    <a:pt x="505" y="476"/>
                  </a:lnTo>
                  <a:lnTo>
                    <a:pt x="511" y="476"/>
                  </a:lnTo>
                  <a:lnTo>
                    <a:pt x="516" y="476"/>
                  </a:lnTo>
                  <a:lnTo>
                    <a:pt x="522" y="476"/>
                  </a:lnTo>
                  <a:lnTo>
                    <a:pt x="528" y="476"/>
                  </a:lnTo>
                  <a:lnTo>
                    <a:pt x="533" y="476"/>
                  </a:lnTo>
                  <a:lnTo>
                    <a:pt x="539" y="476"/>
                  </a:lnTo>
                  <a:lnTo>
                    <a:pt x="545" y="476"/>
                  </a:lnTo>
                  <a:lnTo>
                    <a:pt x="550" y="476"/>
                  </a:lnTo>
                  <a:lnTo>
                    <a:pt x="556" y="476"/>
                  </a:lnTo>
                  <a:lnTo>
                    <a:pt x="562" y="476"/>
                  </a:lnTo>
                  <a:lnTo>
                    <a:pt x="567" y="476"/>
                  </a:lnTo>
                  <a:lnTo>
                    <a:pt x="573" y="476"/>
                  </a:lnTo>
                  <a:lnTo>
                    <a:pt x="579" y="476"/>
                  </a:lnTo>
                  <a:lnTo>
                    <a:pt x="584" y="476"/>
                  </a:lnTo>
                  <a:lnTo>
                    <a:pt x="590" y="476"/>
                  </a:lnTo>
                  <a:lnTo>
                    <a:pt x="596" y="476"/>
                  </a:lnTo>
                  <a:lnTo>
                    <a:pt x="601" y="476"/>
                  </a:lnTo>
                  <a:lnTo>
                    <a:pt x="607" y="476"/>
                  </a:lnTo>
                  <a:lnTo>
                    <a:pt x="613" y="476"/>
                  </a:lnTo>
                  <a:lnTo>
                    <a:pt x="618" y="476"/>
                  </a:lnTo>
                  <a:lnTo>
                    <a:pt x="624" y="476"/>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87" name="Freeform 145"/>
            <p:cNvSpPr>
              <a:spLocks/>
            </p:cNvSpPr>
            <p:nvPr/>
          </p:nvSpPr>
          <p:spPr bwMode="auto">
            <a:xfrm>
              <a:off x="4403" y="3108"/>
              <a:ext cx="556" cy="499"/>
            </a:xfrm>
            <a:custGeom>
              <a:avLst/>
              <a:gdLst>
                <a:gd name="T0" fmla="*/ 12 w 556"/>
                <a:gd name="T1" fmla="*/ 499 h 499"/>
                <a:gd name="T2" fmla="*/ 29 w 556"/>
                <a:gd name="T3" fmla="*/ 499 h 499"/>
                <a:gd name="T4" fmla="*/ 46 w 556"/>
                <a:gd name="T5" fmla="*/ 499 h 499"/>
                <a:gd name="T6" fmla="*/ 63 w 556"/>
                <a:gd name="T7" fmla="*/ 499 h 499"/>
                <a:gd name="T8" fmla="*/ 80 w 556"/>
                <a:gd name="T9" fmla="*/ 487 h 499"/>
                <a:gd name="T10" fmla="*/ 91 w 556"/>
                <a:gd name="T11" fmla="*/ 470 h 499"/>
                <a:gd name="T12" fmla="*/ 97 w 556"/>
                <a:gd name="T13" fmla="*/ 442 h 499"/>
                <a:gd name="T14" fmla="*/ 108 w 556"/>
                <a:gd name="T15" fmla="*/ 408 h 499"/>
                <a:gd name="T16" fmla="*/ 114 w 556"/>
                <a:gd name="T17" fmla="*/ 345 h 499"/>
                <a:gd name="T18" fmla="*/ 125 w 556"/>
                <a:gd name="T19" fmla="*/ 300 h 499"/>
                <a:gd name="T20" fmla="*/ 131 w 556"/>
                <a:gd name="T21" fmla="*/ 215 h 499"/>
                <a:gd name="T22" fmla="*/ 142 w 556"/>
                <a:gd name="T23" fmla="*/ 164 h 499"/>
                <a:gd name="T24" fmla="*/ 148 w 556"/>
                <a:gd name="T25" fmla="*/ 102 h 499"/>
                <a:gd name="T26" fmla="*/ 159 w 556"/>
                <a:gd name="T27" fmla="*/ 73 h 499"/>
                <a:gd name="T28" fmla="*/ 170 w 556"/>
                <a:gd name="T29" fmla="*/ 56 h 499"/>
                <a:gd name="T30" fmla="*/ 187 w 556"/>
                <a:gd name="T31" fmla="*/ 68 h 499"/>
                <a:gd name="T32" fmla="*/ 204 w 556"/>
                <a:gd name="T33" fmla="*/ 68 h 499"/>
                <a:gd name="T34" fmla="*/ 227 w 556"/>
                <a:gd name="T35" fmla="*/ 45 h 499"/>
                <a:gd name="T36" fmla="*/ 238 w 556"/>
                <a:gd name="T37" fmla="*/ 28 h 499"/>
                <a:gd name="T38" fmla="*/ 255 w 556"/>
                <a:gd name="T39" fmla="*/ 34 h 499"/>
                <a:gd name="T40" fmla="*/ 272 w 556"/>
                <a:gd name="T41" fmla="*/ 51 h 499"/>
                <a:gd name="T42" fmla="*/ 289 w 556"/>
                <a:gd name="T43" fmla="*/ 68 h 499"/>
                <a:gd name="T44" fmla="*/ 306 w 556"/>
                <a:gd name="T45" fmla="*/ 62 h 499"/>
                <a:gd name="T46" fmla="*/ 323 w 556"/>
                <a:gd name="T47" fmla="*/ 51 h 499"/>
                <a:gd name="T48" fmla="*/ 341 w 556"/>
                <a:gd name="T49" fmla="*/ 34 h 499"/>
                <a:gd name="T50" fmla="*/ 358 w 556"/>
                <a:gd name="T51" fmla="*/ 17 h 499"/>
                <a:gd name="T52" fmla="*/ 375 w 556"/>
                <a:gd name="T53" fmla="*/ 0 h 499"/>
                <a:gd name="T54" fmla="*/ 392 w 556"/>
                <a:gd name="T55" fmla="*/ 0 h 499"/>
                <a:gd name="T56" fmla="*/ 409 w 556"/>
                <a:gd name="T57" fmla="*/ 5 h 499"/>
                <a:gd name="T58" fmla="*/ 426 w 556"/>
                <a:gd name="T59" fmla="*/ 22 h 499"/>
                <a:gd name="T60" fmla="*/ 443 w 556"/>
                <a:gd name="T61" fmla="*/ 39 h 499"/>
                <a:gd name="T62" fmla="*/ 454 w 556"/>
                <a:gd name="T63" fmla="*/ 56 h 499"/>
                <a:gd name="T64" fmla="*/ 460 w 556"/>
                <a:gd name="T65" fmla="*/ 85 h 499"/>
                <a:gd name="T66" fmla="*/ 471 w 556"/>
                <a:gd name="T67" fmla="*/ 119 h 499"/>
                <a:gd name="T68" fmla="*/ 477 w 556"/>
                <a:gd name="T69" fmla="*/ 181 h 499"/>
                <a:gd name="T70" fmla="*/ 488 w 556"/>
                <a:gd name="T71" fmla="*/ 221 h 499"/>
                <a:gd name="T72" fmla="*/ 494 w 556"/>
                <a:gd name="T73" fmla="*/ 294 h 499"/>
                <a:gd name="T74" fmla="*/ 505 w 556"/>
                <a:gd name="T75" fmla="*/ 345 h 499"/>
                <a:gd name="T76" fmla="*/ 511 w 556"/>
                <a:gd name="T77" fmla="*/ 402 h 499"/>
                <a:gd name="T78" fmla="*/ 522 w 556"/>
                <a:gd name="T79" fmla="*/ 436 h 499"/>
                <a:gd name="T80" fmla="*/ 528 w 556"/>
                <a:gd name="T81" fmla="*/ 470 h 499"/>
                <a:gd name="T82" fmla="*/ 545 w 556"/>
                <a:gd name="T83" fmla="*/ 493 h 49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56" h="499">
                  <a:moveTo>
                    <a:pt x="0" y="499"/>
                  </a:moveTo>
                  <a:lnTo>
                    <a:pt x="6" y="499"/>
                  </a:lnTo>
                  <a:lnTo>
                    <a:pt x="12" y="499"/>
                  </a:lnTo>
                  <a:lnTo>
                    <a:pt x="17" y="499"/>
                  </a:lnTo>
                  <a:lnTo>
                    <a:pt x="23" y="499"/>
                  </a:lnTo>
                  <a:lnTo>
                    <a:pt x="29" y="499"/>
                  </a:lnTo>
                  <a:lnTo>
                    <a:pt x="34" y="499"/>
                  </a:lnTo>
                  <a:lnTo>
                    <a:pt x="40" y="499"/>
                  </a:lnTo>
                  <a:lnTo>
                    <a:pt x="46" y="499"/>
                  </a:lnTo>
                  <a:lnTo>
                    <a:pt x="51" y="499"/>
                  </a:lnTo>
                  <a:lnTo>
                    <a:pt x="57" y="499"/>
                  </a:lnTo>
                  <a:lnTo>
                    <a:pt x="63" y="499"/>
                  </a:lnTo>
                  <a:lnTo>
                    <a:pt x="68" y="499"/>
                  </a:lnTo>
                  <a:lnTo>
                    <a:pt x="74" y="493"/>
                  </a:lnTo>
                  <a:lnTo>
                    <a:pt x="80" y="487"/>
                  </a:lnTo>
                  <a:lnTo>
                    <a:pt x="85" y="482"/>
                  </a:lnTo>
                  <a:lnTo>
                    <a:pt x="85" y="476"/>
                  </a:lnTo>
                  <a:lnTo>
                    <a:pt x="91" y="470"/>
                  </a:lnTo>
                  <a:lnTo>
                    <a:pt x="91" y="459"/>
                  </a:lnTo>
                  <a:lnTo>
                    <a:pt x="97" y="453"/>
                  </a:lnTo>
                  <a:lnTo>
                    <a:pt x="97" y="442"/>
                  </a:lnTo>
                  <a:lnTo>
                    <a:pt x="102" y="436"/>
                  </a:lnTo>
                  <a:lnTo>
                    <a:pt x="102" y="414"/>
                  </a:lnTo>
                  <a:lnTo>
                    <a:pt x="108" y="408"/>
                  </a:lnTo>
                  <a:lnTo>
                    <a:pt x="108" y="380"/>
                  </a:lnTo>
                  <a:lnTo>
                    <a:pt x="114" y="374"/>
                  </a:lnTo>
                  <a:lnTo>
                    <a:pt x="114" y="345"/>
                  </a:lnTo>
                  <a:lnTo>
                    <a:pt x="119" y="340"/>
                  </a:lnTo>
                  <a:lnTo>
                    <a:pt x="119" y="306"/>
                  </a:lnTo>
                  <a:lnTo>
                    <a:pt x="125" y="300"/>
                  </a:lnTo>
                  <a:lnTo>
                    <a:pt x="125" y="255"/>
                  </a:lnTo>
                  <a:lnTo>
                    <a:pt x="131" y="249"/>
                  </a:lnTo>
                  <a:lnTo>
                    <a:pt x="131" y="215"/>
                  </a:lnTo>
                  <a:lnTo>
                    <a:pt x="136" y="209"/>
                  </a:lnTo>
                  <a:lnTo>
                    <a:pt x="136" y="170"/>
                  </a:lnTo>
                  <a:lnTo>
                    <a:pt x="142" y="164"/>
                  </a:lnTo>
                  <a:lnTo>
                    <a:pt x="142" y="136"/>
                  </a:lnTo>
                  <a:lnTo>
                    <a:pt x="148" y="130"/>
                  </a:lnTo>
                  <a:lnTo>
                    <a:pt x="148" y="102"/>
                  </a:lnTo>
                  <a:lnTo>
                    <a:pt x="153" y="96"/>
                  </a:lnTo>
                  <a:lnTo>
                    <a:pt x="153" y="79"/>
                  </a:lnTo>
                  <a:lnTo>
                    <a:pt x="159" y="73"/>
                  </a:lnTo>
                  <a:lnTo>
                    <a:pt x="159" y="62"/>
                  </a:lnTo>
                  <a:lnTo>
                    <a:pt x="165" y="56"/>
                  </a:lnTo>
                  <a:lnTo>
                    <a:pt x="170" y="56"/>
                  </a:lnTo>
                  <a:lnTo>
                    <a:pt x="176" y="56"/>
                  </a:lnTo>
                  <a:lnTo>
                    <a:pt x="182" y="62"/>
                  </a:lnTo>
                  <a:lnTo>
                    <a:pt x="187" y="68"/>
                  </a:lnTo>
                  <a:lnTo>
                    <a:pt x="193" y="68"/>
                  </a:lnTo>
                  <a:lnTo>
                    <a:pt x="199" y="68"/>
                  </a:lnTo>
                  <a:lnTo>
                    <a:pt x="204" y="68"/>
                  </a:lnTo>
                  <a:lnTo>
                    <a:pt x="210" y="62"/>
                  </a:lnTo>
                  <a:lnTo>
                    <a:pt x="216" y="56"/>
                  </a:lnTo>
                  <a:lnTo>
                    <a:pt x="227" y="45"/>
                  </a:lnTo>
                  <a:lnTo>
                    <a:pt x="227" y="39"/>
                  </a:lnTo>
                  <a:lnTo>
                    <a:pt x="233" y="34"/>
                  </a:lnTo>
                  <a:lnTo>
                    <a:pt x="238" y="28"/>
                  </a:lnTo>
                  <a:lnTo>
                    <a:pt x="244" y="28"/>
                  </a:lnTo>
                  <a:lnTo>
                    <a:pt x="250" y="28"/>
                  </a:lnTo>
                  <a:lnTo>
                    <a:pt x="255" y="34"/>
                  </a:lnTo>
                  <a:lnTo>
                    <a:pt x="261" y="39"/>
                  </a:lnTo>
                  <a:lnTo>
                    <a:pt x="267" y="45"/>
                  </a:lnTo>
                  <a:lnTo>
                    <a:pt x="272" y="51"/>
                  </a:lnTo>
                  <a:lnTo>
                    <a:pt x="278" y="56"/>
                  </a:lnTo>
                  <a:lnTo>
                    <a:pt x="284" y="62"/>
                  </a:lnTo>
                  <a:lnTo>
                    <a:pt x="289" y="68"/>
                  </a:lnTo>
                  <a:lnTo>
                    <a:pt x="295" y="68"/>
                  </a:lnTo>
                  <a:lnTo>
                    <a:pt x="301" y="68"/>
                  </a:lnTo>
                  <a:lnTo>
                    <a:pt x="306" y="62"/>
                  </a:lnTo>
                  <a:lnTo>
                    <a:pt x="312" y="62"/>
                  </a:lnTo>
                  <a:lnTo>
                    <a:pt x="318" y="56"/>
                  </a:lnTo>
                  <a:lnTo>
                    <a:pt x="323" y="51"/>
                  </a:lnTo>
                  <a:lnTo>
                    <a:pt x="329" y="45"/>
                  </a:lnTo>
                  <a:lnTo>
                    <a:pt x="335" y="39"/>
                  </a:lnTo>
                  <a:lnTo>
                    <a:pt x="341" y="34"/>
                  </a:lnTo>
                  <a:lnTo>
                    <a:pt x="346" y="28"/>
                  </a:lnTo>
                  <a:lnTo>
                    <a:pt x="352" y="22"/>
                  </a:lnTo>
                  <a:lnTo>
                    <a:pt x="358" y="17"/>
                  </a:lnTo>
                  <a:lnTo>
                    <a:pt x="363" y="11"/>
                  </a:lnTo>
                  <a:lnTo>
                    <a:pt x="369" y="5"/>
                  </a:lnTo>
                  <a:lnTo>
                    <a:pt x="375" y="0"/>
                  </a:lnTo>
                  <a:lnTo>
                    <a:pt x="380" y="0"/>
                  </a:lnTo>
                  <a:lnTo>
                    <a:pt x="386" y="0"/>
                  </a:lnTo>
                  <a:lnTo>
                    <a:pt x="392" y="0"/>
                  </a:lnTo>
                  <a:lnTo>
                    <a:pt x="397" y="0"/>
                  </a:lnTo>
                  <a:lnTo>
                    <a:pt x="403" y="5"/>
                  </a:lnTo>
                  <a:lnTo>
                    <a:pt x="409" y="5"/>
                  </a:lnTo>
                  <a:lnTo>
                    <a:pt x="414" y="11"/>
                  </a:lnTo>
                  <a:lnTo>
                    <a:pt x="420" y="17"/>
                  </a:lnTo>
                  <a:lnTo>
                    <a:pt x="426" y="22"/>
                  </a:lnTo>
                  <a:lnTo>
                    <a:pt x="431" y="28"/>
                  </a:lnTo>
                  <a:lnTo>
                    <a:pt x="437" y="34"/>
                  </a:lnTo>
                  <a:lnTo>
                    <a:pt x="443" y="39"/>
                  </a:lnTo>
                  <a:lnTo>
                    <a:pt x="448" y="45"/>
                  </a:lnTo>
                  <a:lnTo>
                    <a:pt x="448" y="51"/>
                  </a:lnTo>
                  <a:lnTo>
                    <a:pt x="454" y="56"/>
                  </a:lnTo>
                  <a:lnTo>
                    <a:pt x="454" y="68"/>
                  </a:lnTo>
                  <a:lnTo>
                    <a:pt x="460" y="73"/>
                  </a:lnTo>
                  <a:lnTo>
                    <a:pt x="460" y="85"/>
                  </a:lnTo>
                  <a:lnTo>
                    <a:pt x="465" y="90"/>
                  </a:lnTo>
                  <a:lnTo>
                    <a:pt x="465" y="113"/>
                  </a:lnTo>
                  <a:lnTo>
                    <a:pt x="471" y="119"/>
                  </a:lnTo>
                  <a:lnTo>
                    <a:pt x="471" y="141"/>
                  </a:lnTo>
                  <a:lnTo>
                    <a:pt x="477" y="147"/>
                  </a:lnTo>
                  <a:lnTo>
                    <a:pt x="477" y="181"/>
                  </a:lnTo>
                  <a:lnTo>
                    <a:pt x="482" y="187"/>
                  </a:lnTo>
                  <a:lnTo>
                    <a:pt x="482" y="215"/>
                  </a:lnTo>
                  <a:lnTo>
                    <a:pt x="488" y="221"/>
                  </a:lnTo>
                  <a:lnTo>
                    <a:pt x="488" y="260"/>
                  </a:lnTo>
                  <a:lnTo>
                    <a:pt x="494" y="266"/>
                  </a:lnTo>
                  <a:lnTo>
                    <a:pt x="494" y="294"/>
                  </a:lnTo>
                  <a:lnTo>
                    <a:pt x="499" y="306"/>
                  </a:lnTo>
                  <a:lnTo>
                    <a:pt x="499" y="340"/>
                  </a:lnTo>
                  <a:lnTo>
                    <a:pt x="505" y="345"/>
                  </a:lnTo>
                  <a:lnTo>
                    <a:pt x="505" y="374"/>
                  </a:lnTo>
                  <a:lnTo>
                    <a:pt x="511" y="380"/>
                  </a:lnTo>
                  <a:lnTo>
                    <a:pt x="511" y="402"/>
                  </a:lnTo>
                  <a:lnTo>
                    <a:pt x="516" y="408"/>
                  </a:lnTo>
                  <a:lnTo>
                    <a:pt x="516" y="431"/>
                  </a:lnTo>
                  <a:lnTo>
                    <a:pt x="522" y="436"/>
                  </a:lnTo>
                  <a:lnTo>
                    <a:pt x="522" y="453"/>
                  </a:lnTo>
                  <a:lnTo>
                    <a:pt x="528" y="459"/>
                  </a:lnTo>
                  <a:lnTo>
                    <a:pt x="528" y="470"/>
                  </a:lnTo>
                  <a:lnTo>
                    <a:pt x="539" y="482"/>
                  </a:lnTo>
                  <a:lnTo>
                    <a:pt x="539" y="487"/>
                  </a:lnTo>
                  <a:lnTo>
                    <a:pt x="545" y="493"/>
                  </a:lnTo>
                  <a:lnTo>
                    <a:pt x="550" y="499"/>
                  </a:lnTo>
                  <a:lnTo>
                    <a:pt x="556" y="499"/>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88" name="Freeform 146"/>
            <p:cNvSpPr>
              <a:spLocks/>
            </p:cNvSpPr>
            <p:nvPr/>
          </p:nvSpPr>
          <p:spPr bwMode="auto">
            <a:xfrm>
              <a:off x="4959" y="3607"/>
              <a:ext cx="68" cy="1"/>
            </a:xfrm>
            <a:custGeom>
              <a:avLst/>
              <a:gdLst>
                <a:gd name="T0" fmla="*/ 0 w 68"/>
                <a:gd name="T1" fmla="*/ 0 h 1"/>
                <a:gd name="T2" fmla="*/ 6 w 68"/>
                <a:gd name="T3" fmla="*/ 0 h 1"/>
                <a:gd name="T4" fmla="*/ 11 w 68"/>
                <a:gd name="T5" fmla="*/ 0 h 1"/>
                <a:gd name="T6" fmla="*/ 17 w 68"/>
                <a:gd name="T7" fmla="*/ 0 h 1"/>
                <a:gd name="T8" fmla="*/ 23 w 68"/>
                <a:gd name="T9" fmla="*/ 0 h 1"/>
                <a:gd name="T10" fmla="*/ 28 w 68"/>
                <a:gd name="T11" fmla="*/ 0 h 1"/>
                <a:gd name="T12" fmla="*/ 34 w 68"/>
                <a:gd name="T13" fmla="*/ 0 h 1"/>
                <a:gd name="T14" fmla="*/ 40 w 68"/>
                <a:gd name="T15" fmla="*/ 0 h 1"/>
                <a:gd name="T16" fmla="*/ 45 w 68"/>
                <a:gd name="T17" fmla="*/ 0 h 1"/>
                <a:gd name="T18" fmla="*/ 51 w 68"/>
                <a:gd name="T19" fmla="*/ 0 h 1"/>
                <a:gd name="T20" fmla="*/ 57 w 68"/>
                <a:gd name="T21" fmla="*/ 0 h 1"/>
                <a:gd name="T22" fmla="*/ 62 w 68"/>
                <a:gd name="T23" fmla="*/ 0 h 1"/>
                <a:gd name="T24" fmla="*/ 68 w 68"/>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8" h="1">
                  <a:moveTo>
                    <a:pt x="0" y="0"/>
                  </a:moveTo>
                  <a:lnTo>
                    <a:pt x="6" y="0"/>
                  </a:lnTo>
                  <a:lnTo>
                    <a:pt x="11" y="0"/>
                  </a:lnTo>
                  <a:lnTo>
                    <a:pt x="17" y="0"/>
                  </a:lnTo>
                  <a:lnTo>
                    <a:pt x="23" y="0"/>
                  </a:lnTo>
                  <a:lnTo>
                    <a:pt x="28" y="0"/>
                  </a:lnTo>
                  <a:lnTo>
                    <a:pt x="34" y="0"/>
                  </a:lnTo>
                  <a:lnTo>
                    <a:pt x="40" y="0"/>
                  </a:lnTo>
                  <a:lnTo>
                    <a:pt x="45" y="0"/>
                  </a:lnTo>
                  <a:lnTo>
                    <a:pt x="51" y="0"/>
                  </a:lnTo>
                  <a:lnTo>
                    <a:pt x="57" y="0"/>
                  </a:lnTo>
                  <a:lnTo>
                    <a:pt x="62" y="0"/>
                  </a:lnTo>
                  <a:lnTo>
                    <a:pt x="68"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689" name="Rectangle 147"/>
            <p:cNvSpPr>
              <a:spLocks noChangeArrowheads="1"/>
            </p:cNvSpPr>
            <p:nvPr/>
          </p:nvSpPr>
          <p:spPr bwMode="auto">
            <a:xfrm>
              <a:off x="4704" y="3754"/>
              <a:ext cx="5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x</a:t>
              </a:r>
              <a:endParaRPr lang="en-US" altLang="x-none"/>
            </a:p>
          </p:txBody>
        </p:sp>
        <p:sp>
          <p:nvSpPr>
            <p:cNvPr id="108690" name="Rectangle 148"/>
            <p:cNvSpPr>
              <a:spLocks noChangeArrowheads="1"/>
            </p:cNvSpPr>
            <p:nvPr/>
          </p:nvSpPr>
          <p:spPr bwMode="auto">
            <a:xfrm rot="-5400000">
              <a:off x="3932" y="3188"/>
              <a:ext cx="3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f</a:t>
              </a:r>
              <a:endParaRPr lang="en-US" altLang="x-none"/>
            </a:p>
          </p:txBody>
        </p:sp>
        <p:sp>
          <p:nvSpPr>
            <p:cNvPr id="108691" name="Rectangle 149"/>
            <p:cNvSpPr>
              <a:spLocks noChangeArrowheads="1"/>
            </p:cNvSpPr>
            <p:nvPr/>
          </p:nvSpPr>
          <p:spPr bwMode="auto">
            <a:xfrm rot="-5400000">
              <a:off x="3986" y="3171"/>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100">
                  <a:solidFill>
                    <a:srgbClr val="000000"/>
                  </a:solidFill>
                  <a:latin typeface="Helvetica" charset="0"/>
                </a:rPr>
                <a:t>x</a:t>
              </a:r>
              <a:endParaRPr lang="en-US" altLang="x-none"/>
            </a:p>
          </p:txBody>
        </p:sp>
        <p:sp>
          <p:nvSpPr>
            <p:cNvPr id="108692" name="Rectangle 150"/>
            <p:cNvSpPr>
              <a:spLocks noChangeArrowheads="1"/>
            </p:cNvSpPr>
            <p:nvPr/>
          </p:nvSpPr>
          <p:spPr bwMode="auto">
            <a:xfrm rot="-5400000">
              <a:off x="3883" y="3067"/>
              <a:ext cx="12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(x)</a:t>
              </a:r>
              <a:endParaRPr lang="en-US" altLang="x-none"/>
            </a:p>
          </p:txBody>
        </p:sp>
        <p:sp>
          <p:nvSpPr>
            <p:cNvPr id="108693" name="Rectangle 151"/>
            <p:cNvSpPr>
              <a:spLocks noChangeArrowheads="1"/>
            </p:cNvSpPr>
            <p:nvPr/>
          </p:nvSpPr>
          <p:spPr bwMode="auto">
            <a:xfrm>
              <a:off x="3497" y="2836"/>
              <a:ext cx="27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N=10</a:t>
              </a:r>
              <a:endParaRPr lang="en-US" altLang="x-none"/>
            </a:p>
          </p:txBody>
        </p:sp>
        <p:sp>
          <p:nvSpPr>
            <p:cNvPr id="108694" name="Rectangle 152"/>
            <p:cNvSpPr>
              <a:spLocks noChangeArrowheads="1"/>
            </p:cNvSpPr>
            <p:nvPr/>
          </p:nvSpPr>
          <p:spPr bwMode="auto">
            <a:xfrm>
              <a:off x="4765" y="2841"/>
              <a:ext cx="4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r>
                <a:rPr lang="en-US" altLang="x-none" sz="1400">
                  <a:solidFill>
                    <a:srgbClr val="000000"/>
                  </a:solidFill>
                  <a:latin typeface="Helvetica" charset="0"/>
                </a:rPr>
                <a:t>N = 1000</a:t>
              </a:r>
              <a:endParaRPr lang="en-US" altLang="x-none"/>
            </a:p>
          </p:txBody>
        </p:sp>
      </p:grpSp>
      <p:grpSp>
        <p:nvGrpSpPr>
          <p:cNvPr id="108548" name="Group 158"/>
          <p:cNvGrpSpPr>
            <a:grpSpLocks/>
          </p:cNvGrpSpPr>
          <p:nvPr/>
        </p:nvGrpSpPr>
        <p:grpSpPr bwMode="auto">
          <a:xfrm>
            <a:off x="1157288" y="2425700"/>
            <a:ext cx="2898775" cy="1731963"/>
            <a:chOff x="729" y="1528"/>
            <a:chExt cx="1826" cy="1091"/>
          </a:xfrm>
        </p:grpSpPr>
        <p:graphicFrame>
          <p:nvGraphicFramePr>
            <p:cNvPr id="108550" name="Object 4"/>
            <p:cNvGraphicFramePr>
              <a:graphicFrameLocks noChangeAspect="1"/>
            </p:cNvGraphicFramePr>
            <p:nvPr/>
          </p:nvGraphicFramePr>
          <p:xfrm>
            <a:off x="729" y="1528"/>
            <a:ext cx="1702" cy="852"/>
          </p:xfrm>
          <a:graphic>
            <a:graphicData uri="http://schemas.openxmlformats.org/presentationml/2006/ole">
              <mc:AlternateContent xmlns:mc="http://schemas.openxmlformats.org/markup-compatibility/2006">
                <mc:Choice xmlns:v="urn:schemas-microsoft-com:vml" Requires="v">
                  <p:oleObj spid="_x0000_s108736" name="Equation" r:id="rId4" imgW="1295400" imgH="647700" progId="Equation.3">
                    <p:embed/>
                  </p:oleObj>
                </mc:Choice>
                <mc:Fallback>
                  <p:oleObj name="Equation" r:id="rId4" imgW="1295400" imgH="6477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 y="1528"/>
                          <a:ext cx="1702" cy="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0634" name="Text Box 154"/>
            <p:cNvSpPr txBox="1">
              <a:spLocks noChangeArrowheads="1"/>
            </p:cNvSpPr>
            <p:nvPr/>
          </p:nvSpPr>
          <p:spPr bwMode="auto">
            <a:xfrm>
              <a:off x="1586" y="2407"/>
              <a:ext cx="96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x-none" sz="1600">
                  <a:solidFill>
                    <a:schemeClr val="tx2"/>
                  </a:solidFill>
                  <a:latin typeface="Arial" charset="0"/>
                </a:rPr>
                <a:t>Kernel function</a:t>
              </a:r>
            </a:p>
          </p:txBody>
        </p:sp>
        <p:sp>
          <p:nvSpPr>
            <p:cNvPr id="20635" name="Line 155"/>
            <p:cNvSpPr>
              <a:spLocks noChangeShapeType="1"/>
            </p:cNvSpPr>
            <p:nvPr/>
          </p:nvSpPr>
          <p:spPr bwMode="auto">
            <a:xfrm flipH="1" flipV="1">
              <a:off x="1840" y="2206"/>
              <a:ext cx="100" cy="227"/>
            </a:xfrm>
            <a:prstGeom prst="line">
              <a:avLst/>
            </a:prstGeom>
            <a:noFill/>
            <a:ln w="254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p>
          </p:txBody>
        </p:sp>
      </p:grpSp>
      <p:graphicFrame>
        <p:nvGraphicFramePr>
          <p:cNvPr id="108549" name="Object 156"/>
          <p:cNvGraphicFramePr>
            <a:graphicFrameLocks noChangeAspect="1"/>
          </p:cNvGraphicFramePr>
          <p:nvPr/>
        </p:nvGraphicFramePr>
        <p:xfrm>
          <a:off x="1092200" y="4794250"/>
          <a:ext cx="2947988" cy="860425"/>
        </p:xfrm>
        <a:graphic>
          <a:graphicData uri="http://schemas.openxmlformats.org/presentationml/2006/ole">
            <mc:AlternateContent xmlns:mc="http://schemas.openxmlformats.org/markup-compatibility/2006">
              <mc:Choice xmlns:v="urn:schemas-microsoft-com:vml" Requires="v">
                <p:oleObj spid="_x0000_s108737" name="Equation" r:id="rId6" imgW="1524000" imgH="444500" progId="Equation.3">
                  <p:embed/>
                </p:oleObj>
              </mc:Choice>
              <mc:Fallback>
                <p:oleObj name="Equation" r:id="rId6" imgW="1524000" imgH="444500" progId="Equation.3">
                  <p:embed/>
                  <p:pic>
                    <p:nvPicPr>
                      <p:cNvPr id="0" name="Object 1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2200" y="4794250"/>
                        <a:ext cx="2947988"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r>
              <a:rPr lang="en-US" altLang="x-none"/>
              <a:t>Information Theoretic Learning </a:t>
            </a:r>
            <a:br>
              <a:rPr lang="en-US" altLang="x-none"/>
            </a:br>
            <a:r>
              <a:rPr lang="en-US" altLang="x-none" sz="2400"/>
              <a:t>Renyi’s Quadratic Entropy</a:t>
            </a:r>
          </a:p>
        </p:txBody>
      </p:sp>
      <p:sp>
        <p:nvSpPr>
          <p:cNvPr id="110594" name="Rectangle 3"/>
          <p:cNvSpPr>
            <a:spLocks noGrp="1" noChangeArrowheads="1"/>
          </p:cNvSpPr>
          <p:nvPr>
            <p:ph type="body" sz="half" idx="1"/>
          </p:nvPr>
        </p:nvSpPr>
        <p:spPr>
          <a:xfrm>
            <a:off x="1062038" y="1766888"/>
            <a:ext cx="4476750" cy="4113212"/>
          </a:xfrm>
        </p:spPr>
        <p:txBody>
          <a:bodyPr/>
          <a:lstStyle/>
          <a:p>
            <a:pPr>
              <a:buFontTx/>
              <a:buNone/>
            </a:pPr>
            <a:r>
              <a:rPr lang="en-US" altLang="x-none" sz="2000"/>
              <a:t>Order-2 entropy &amp; Gaussian kernels:</a:t>
            </a:r>
          </a:p>
        </p:txBody>
      </p:sp>
      <p:sp>
        <p:nvSpPr>
          <p:cNvPr id="21513" name="AutoShape 9"/>
          <p:cNvSpPr>
            <a:spLocks/>
          </p:cNvSpPr>
          <p:nvPr/>
        </p:nvSpPr>
        <p:spPr bwMode="auto">
          <a:xfrm rot="-5400000">
            <a:off x="3918745" y="3653631"/>
            <a:ext cx="233362" cy="2466975"/>
          </a:xfrm>
          <a:prstGeom prst="leftBrace">
            <a:avLst>
              <a:gd name="adj1" fmla="val 88095"/>
              <a:gd name="adj2" fmla="val 50000"/>
            </a:avLst>
          </a:prstGeom>
          <a:noFill/>
          <a:ln w="25400">
            <a:solidFill>
              <a:srgbClr val="6633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aphicFrame>
        <p:nvGraphicFramePr>
          <p:cNvPr id="110596" name="Object 5"/>
          <p:cNvGraphicFramePr>
            <a:graphicFrameLocks noChangeAspect="1"/>
          </p:cNvGraphicFramePr>
          <p:nvPr/>
        </p:nvGraphicFramePr>
        <p:xfrm>
          <a:off x="1514475" y="2032000"/>
          <a:ext cx="5181600" cy="2730500"/>
        </p:xfrm>
        <a:graphic>
          <a:graphicData uri="http://schemas.openxmlformats.org/presentationml/2006/ole">
            <mc:AlternateContent xmlns:mc="http://schemas.openxmlformats.org/markup-compatibility/2006">
              <mc:Choice xmlns:v="urn:schemas-microsoft-com:vml" Requires="v">
                <p:oleObj spid="_x0000_s110644" name="Equation" r:id="rId4" imgW="3009900" imgH="1587500" progId="Equation.3">
                  <p:embed/>
                </p:oleObj>
              </mc:Choice>
              <mc:Fallback>
                <p:oleObj name="Equation" r:id="rId4" imgW="3009900" imgH="15875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4475" y="2032000"/>
                        <a:ext cx="5181600" cy="273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1510" name="Text Box 6"/>
          <p:cNvSpPr txBox="1">
            <a:spLocks noChangeArrowheads="1"/>
          </p:cNvSpPr>
          <p:nvPr/>
        </p:nvSpPr>
        <p:spPr bwMode="auto">
          <a:xfrm>
            <a:off x="6467475" y="3925888"/>
            <a:ext cx="20447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x-none" sz="1600">
                <a:solidFill>
                  <a:schemeClr val="tx2"/>
                </a:solidFill>
                <a:latin typeface="Arial" charset="0"/>
              </a:rPr>
              <a:t>Pairwise interactions</a:t>
            </a:r>
          </a:p>
          <a:p>
            <a:pPr algn="ctr">
              <a:defRPr/>
            </a:pPr>
            <a:r>
              <a:rPr lang="en-US" altLang="x-none" sz="1600">
                <a:solidFill>
                  <a:schemeClr val="tx2"/>
                </a:solidFill>
                <a:latin typeface="Arial" charset="0"/>
              </a:rPr>
              <a:t>between samples</a:t>
            </a:r>
          </a:p>
          <a:p>
            <a:pPr algn="ctr">
              <a:defRPr/>
            </a:pPr>
            <a:r>
              <a:rPr lang="en-US" altLang="x-none" sz="1600">
                <a:solidFill>
                  <a:schemeClr val="tx2"/>
                </a:solidFill>
                <a:latin typeface="Arial" charset="0"/>
              </a:rPr>
              <a:t>O(N</a:t>
            </a:r>
            <a:r>
              <a:rPr lang="en-US" altLang="x-none" sz="1600" baseline="30000">
                <a:solidFill>
                  <a:schemeClr val="tx2"/>
                </a:solidFill>
                <a:latin typeface="Arial" charset="0"/>
              </a:rPr>
              <a:t>2</a:t>
            </a:r>
            <a:r>
              <a:rPr lang="en-US" altLang="x-none" sz="1600">
                <a:solidFill>
                  <a:schemeClr val="tx2"/>
                </a:solidFill>
                <a:latin typeface="Arial" charset="0"/>
              </a:rPr>
              <a:t>)</a:t>
            </a:r>
          </a:p>
        </p:txBody>
      </p:sp>
      <p:sp>
        <p:nvSpPr>
          <p:cNvPr id="21511" name="Line 7"/>
          <p:cNvSpPr>
            <a:spLocks noChangeShapeType="1"/>
          </p:cNvSpPr>
          <p:nvPr/>
        </p:nvSpPr>
        <p:spPr bwMode="auto">
          <a:xfrm flipH="1">
            <a:off x="5354638" y="4210050"/>
            <a:ext cx="1125537" cy="15875"/>
          </a:xfrm>
          <a:prstGeom prst="line">
            <a:avLst/>
          </a:prstGeom>
          <a:noFill/>
          <a:ln w="25400">
            <a:solidFill>
              <a:srgbClr val="66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p>
        </p:txBody>
      </p:sp>
      <p:sp>
        <p:nvSpPr>
          <p:cNvPr id="21514" name="Text Box 10"/>
          <p:cNvSpPr txBox="1">
            <a:spLocks noChangeArrowheads="1"/>
          </p:cNvSpPr>
          <p:nvPr/>
        </p:nvSpPr>
        <p:spPr bwMode="auto">
          <a:xfrm>
            <a:off x="2200275" y="5054600"/>
            <a:ext cx="3784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x-none">
                <a:solidFill>
                  <a:schemeClr val="tx2"/>
                </a:solidFill>
                <a:latin typeface="Arial" charset="0"/>
              </a:rPr>
              <a:t>Information potential,</a:t>
            </a:r>
            <a:r>
              <a:rPr lang="en-US" altLang="x-none"/>
              <a:t> </a:t>
            </a:r>
            <a:r>
              <a:rPr lang="en-US" altLang="x-none" i="1"/>
              <a:t>V</a:t>
            </a:r>
            <a:r>
              <a:rPr lang="en-US" altLang="x-none" baseline="-25000"/>
              <a:t>2</a:t>
            </a:r>
            <a:r>
              <a:rPr lang="en-US" altLang="x-none"/>
              <a:t>(</a:t>
            </a:r>
            <a:r>
              <a:rPr lang="en-US" altLang="x-none" i="1"/>
              <a:t>X</a:t>
            </a:r>
            <a:r>
              <a:rPr lang="en-US" altLang="x-none"/>
              <a:t>)</a:t>
            </a:r>
            <a:endParaRPr lang="en-US" altLang="x-none" b="1"/>
          </a:p>
        </p:txBody>
      </p:sp>
      <p:sp>
        <p:nvSpPr>
          <p:cNvPr id="21516" name="Text Box 12"/>
          <p:cNvSpPr txBox="1">
            <a:spLocks noChangeArrowheads="1"/>
          </p:cNvSpPr>
          <p:nvPr/>
        </p:nvSpPr>
        <p:spPr bwMode="auto">
          <a:xfrm>
            <a:off x="679450" y="6527800"/>
            <a:ext cx="68056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defRPr/>
            </a:pPr>
            <a:r>
              <a:rPr lang="en-US" altLang="x-none" sz="1600"/>
              <a:t>Principe, Fisher, Xu, </a:t>
            </a:r>
            <a:r>
              <a:rPr lang="en-US" altLang="x-none" sz="1600" i="1"/>
              <a:t>Unsupervised Adaptive Filtering</a:t>
            </a:r>
            <a:r>
              <a:rPr lang="en-US" altLang="x-none" sz="1600"/>
              <a:t>, (S. Haykin), Wiley, 2000.</a:t>
            </a:r>
          </a:p>
        </p:txBody>
      </p:sp>
      <p:sp>
        <p:nvSpPr>
          <p:cNvPr id="44041" name="Text Box 1033"/>
          <p:cNvSpPr txBox="1">
            <a:spLocks noChangeArrowheads="1"/>
          </p:cNvSpPr>
          <p:nvPr/>
        </p:nvSpPr>
        <p:spPr bwMode="auto">
          <a:xfrm>
            <a:off x="1282700" y="5629275"/>
            <a:ext cx="70739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defRPr/>
            </a:pPr>
            <a:r>
              <a:rPr lang="en-US" altLang="x-none" sz="2000">
                <a:solidFill>
                  <a:schemeClr val="hlink"/>
                </a:solidFill>
                <a:latin typeface="Arial" charset="0"/>
              </a:rPr>
              <a:t>         </a:t>
            </a:r>
            <a:r>
              <a:rPr lang="en-US" altLang="x-none" sz="2000">
                <a:solidFill>
                  <a:srgbClr val="800000"/>
                </a:solidFill>
                <a:latin typeface="Arial" charset="0"/>
              </a:rPr>
              <a:t>provides a potential field over the space of the samples </a:t>
            </a:r>
          </a:p>
          <a:p>
            <a:pPr>
              <a:defRPr/>
            </a:pPr>
            <a:r>
              <a:rPr lang="en-US" altLang="x-none" sz="2000">
                <a:solidFill>
                  <a:srgbClr val="800000"/>
                </a:solidFill>
                <a:latin typeface="Arial" charset="0"/>
              </a:rPr>
              <a:t>parameterized by the kernel size </a:t>
            </a:r>
            <a:r>
              <a:rPr lang="en-US" altLang="x-none" sz="2000">
                <a:solidFill>
                  <a:srgbClr val="800000"/>
                </a:solidFill>
                <a:latin typeface="Symbol" charset="2"/>
              </a:rPr>
              <a:t>s</a:t>
            </a:r>
          </a:p>
        </p:txBody>
      </p:sp>
      <p:graphicFrame>
        <p:nvGraphicFramePr>
          <p:cNvPr id="110602" name="Object 1034"/>
          <p:cNvGraphicFramePr>
            <a:graphicFrameLocks noGrp="1" noChangeAspect="1"/>
          </p:cNvGraphicFramePr>
          <p:nvPr>
            <p:ph sz="half" idx="2"/>
          </p:nvPr>
        </p:nvGraphicFramePr>
        <p:xfrm>
          <a:off x="1250950" y="5665788"/>
          <a:ext cx="650875" cy="400050"/>
        </p:xfrm>
        <a:graphic>
          <a:graphicData uri="http://schemas.openxmlformats.org/presentationml/2006/ole">
            <mc:AlternateContent xmlns:mc="http://schemas.openxmlformats.org/markup-compatibility/2006">
              <mc:Choice xmlns:v="urn:schemas-microsoft-com:vml" Requires="v">
                <p:oleObj spid="_x0000_s110645" name="Equation" r:id="rId6" imgW="330057" imgH="203112" progId="Equation.3">
                  <p:embed/>
                </p:oleObj>
              </mc:Choice>
              <mc:Fallback>
                <p:oleObj name="Equation" r:id="rId6" imgW="330057" imgH="203112" progId="Equation.3">
                  <p:embed/>
                  <p:pic>
                    <p:nvPicPr>
                      <p:cNvPr id="0" name="Object 10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0950" y="5665788"/>
                        <a:ext cx="6508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a:xfrm>
            <a:off x="1028700" y="0"/>
            <a:ext cx="7772400" cy="1143000"/>
          </a:xfrm>
        </p:spPr>
        <p:txBody>
          <a:bodyPr/>
          <a:lstStyle/>
          <a:p>
            <a:r>
              <a:rPr lang="en-US" altLang="x-none"/>
              <a:t>Information Theoretic Learning </a:t>
            </a:r>
            <a:br>
              <a:rPr lang="en-US" altLang="x-none"/>
            </a:br>
            <a:r>
              <a:rPr lang="en-US" altLang="x-none" sz="2400"/>
              <a:t>Information Force</a:t>
            </a:r>
          </a:p>
        </p:txBody>
      </p:sp>
      <p:sp>
        <p:nvSpPr>
          <p:cNvPr id="112642" name="Rectangle 3"/>
          <p:cNvSpPr>
            <a:spLocks noGrp="1" noChangeArrowheads="1"/>
          </p:cNvSpPr>
          <p:nvPr>
            <p:ph type="body" idx="1"/>
          </p:nvPr>
        </p:nvSpPr>
        <p:spPr/>
        <p:txBody>
          <a:bodyPr/>
          <a:lstStyle/>
          <a:p>
            <a:r>
              <a:rPr lang="en-US" altLang="x-none"/>
              <a:t>In adaptation, samples become </a:t>
            </a:r>
            <a:r>
              <a:rPr lang="en-US" altLang="x-none" i="1">
                <a:solidFill>
                  <a:schemeClr val="tx2"/>
                </a:solidFill>
              </a:rPr>
              <a:t>information particles</a:t>
            </a:r>
            <a:r>
              <a:rPr lang="en-US" altLang="x-none"/>
              <a:t> that interact through information forces.</a:t>
            </a:r>
          </a:p>
          <a:p>
            <a:endParaRPr lang="en-US" altLang="x-none"/>
          </a:p>
          <a:p>
            <a:pPr>
              <a:buFontTx/>
              <a:buNone/>
            </a:pPr>
            <a:r>
              <a:rPr lang="en-US" altLang="x-none"/>
              <a:t>Information potential:</a:t>
            </a:r>
          </a:p>
          <a:p>
            <a:pPr>
              <a:buFontTx/>
              <a:buNone/>
            </a:pPr>
            <a:endParaRPr lang="en-US" altLang="x-none"/>
          </a:p>
          <a:p>
            <a:pPr>
              <a:buFontTx/>
              <a:buNone/>
            </a:pPr>
            <a:endParaRPr lang="en-US" altLang="x-none"/>
          </a:p>
          <a:p>
            <a:pPr>
              <a:buFontTx/>
              <a:buNone/>
            </a:pPr>
            <a:r>
              <a:rPr lang="en-US" altLang="x-none"/>
              <a:t>Information force:</a:t>
            </a:r>
          </a:p>
        </p:txBody>
      </p:sp>
      <p:graphicFrame>
        <p:nvGraphicFramePr>
          <p:cNvPr id="112643" name="Object 4"/>
          <p:cNvGraphicFramePr>
            <a:graphicFrameLocks noChangeAspect="1"/>
          </p:cNvGraphicFramePr>
          <p:nvPr/>
        </p:nvGraphicFramePr>
        <p:xfrm>
          <a:off x="1395413" y="3303588"/>
          <a:ext cx="3355975" cy="787400"/>
        </p:xfrm>
        <a:graphic>
          <a:graphicData uri="http://schemas.openxmlformats.org/presentationml/2006/ole">
            <mc:AlternateContent xmlns:mc="http://schemas.openxmlformats.org/markup-compatibility/2006">
              <mc:Choice xmlns:v="urn:schemas-microsoft-com:vml" Requires="v">
                <p:oleObj spid="_x0000_s112696" name="Equation" r:id="rId4" imgW="1841500" imgH="431800" progId="Equation.3">
                  <p:embed/>
                </p:oleObj>
              </mc:Choice>
              <mc:Fallback>
                <p:oleObj name="Equation" r:id="rId4" imgW="1841500" imgH="4318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5413" y="3303588"/>
                        <a:ext cx="3355975"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12644" name="Object 5"/>
          <p:cNvGraphicFramePr>
            <a:graphicFrameLocks noChangeAspect="1"/>
          </p:cNvGraphicFramePr>
          <p:nvPr/>
        </p:nvGraphicFramePr>
        <p:xfrm>
          <a:off x="1428750" y="4826000"/>
          <a:ext cx="3052763" cy="820738"/>
        </p:xfrm>
        <a:graphic>
          <a:graphicData uri="http://schemas.openxmlformats.org/presentationml/2006/ole">
            <mc:AlternateContent xmlns:mc="http://schemas.openxmlformats.org/markup-compatibility/2006">
              <mc:Choice xmlns:v="urn:schemas-microsoft-com:vml" Requires="v">
                <p:oleObj spid="_x0000_s112697" name="Equation" r:id="rId6" imgW="1562100" imgH="419100" progId="Equation.3">
                  <p:embed/>
                </p:oleObj>
              </mc:Choice>
              <mc:Fallback>
                <p:oleObj name="Equation" r:id="rId6" imgW="1562100" imgH="4191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50" y="4826000"/>
                        <a:ext cx="3052763"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2554" name="Text Box 26"/>
          <p:cNvSpPr txBox="1">
            <a:spLocks noChangeArrowheads="1"/>
          </p:cNvSpPr>
          <p:nvPr/>
        </p:nvSpPr>
        <p:spPr bwMode="auto">
          <a:xfrm>
            <a:off x="682625" y="6227763"/>
            <a:ext cx="6805613"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sz="1600">
                <a:latin typeface="TimesNewRoman" charset="0"/>
              </a:rPr>
              <a:t>Principe, Fisher, Xu, </a:t>
            </a:r>
            <a:r>
              <a:rPr lang="en-US" altLang="x-none" sz="1600" i="1">
                <a:latin typeface="TimesNewRoman,Italic" charset="0"/>
              </a:rPr>
              <a:t>Unsupervised Adaptive Filtering</a:t>
            </a:r>
            <a:r>
              <a:rPr lang="en-US" altLang="x-none" sz="1600">
                <a:latin typeface="TimesNewRoman" charset="0"/>
              </a:rPr>
              <a:t>, (S. Haykin), Wiley, 2000.</a:t>
            </a:r>
            <a:endParaRPr lang="en-US" altLang="x-none" sz="1600">
              <a:ea typeface="Times New Roman" charset="0"/>
              <a:cs typeface="Times New Roman" charset="0"/>
            </a:endParaRPr>
          </a:p>
          <a:p>
            <a:r>
              <a:rPr lang="en-US" altLang="x-none" sz="1600">
                <a:ea typeface="Times New Roman" charset="0"/>
                <a:cs typeface="Times New Roman" charset="0"/>
              </a:rPr>
              <a:t>Erdogmus, Principe, Hild, Natural Computing, 2002.</a:t>
            </a:r>
          </a:p>
        </p:txBody>
      </p:sp>
      <p:grpSp>
        <p:nvGrpSpPr>
          <p:cNvPr id="112646" name="Group 31"/>
          <p:cNvGrpSpPr>
            <a:grpSpLocks/>
          </p:cNvGrpSpPr>
          <p:nvPr/>
        </p:nvGrpSpPr>
        <p:grpSpPr bwMode="auto">
          <a:xfrm>
            <a:off x="4765675" y="2749550"/>
            <a:ext cx="3721100" cy="3095625"/>
            <a:chOff x="3002" y="1732"/>
            <a:chExt cx="2344" cy="1950"/>
          </a:xfrm>
        </p:grpSpPr>
        <p:grpSp>
          <p:nvGrpSpPr>
            <p:cNvPr id="112647" name="Group 25"/>
            <p:cNvGrpSpPr>
              <a:grpSpLocks/>
            </p:cNvGrpSpPr>
            <p:nvPr/>
          </p:nvGrpSpPr>
          <p:grpSpPr bwMode="auto">
            <a:xfrm>
              <a:off x="3002" y="1732"/>
              <a:ext cx="2344" cy="1950"/>
              <a:chOff x="3002" y="1823"/>
              <a:chExt cx="2344" cy="1950"/>
            </a:xfrm>
          </p:grpSpPr>
          <p:pic>
            <p:nvPicPr>
              <p:cNvPr id="22548"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2" y="2468"/>
                <a:ext cx="2344" cy="130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blurRad="63500" dist="107763" dir="2700000" algn="ctr" rotWithShape="0">
                        <a:srgbClr val="000000">
                          <a:alpha val="74998"/>
                        </a:srgbClr>
                      </a:outerShdw>
                    </a:effectLst>
                  </a14:hiddenEffects>
                </a:ext>
              </a:extLst>
            </p:spPr>
          </p:pic>
          <p:sp>
            <p:nvSpPr>
              <p:cNvPr id="22549" name="Oval 21"/>
              <p:cNvSpPr>
                <a:spLocks noChangeArrowheads="1"/>
              </p:cNvSpPr>
              <p:nvPr/>
            </p:nvSpPr>
            <p:spPr bwMode="auto">
              <a:xfrm>
                <a:off x="3835" y="2053"/>
                <a:ext cx="233" cy="242"/>
              </a:xfrm>
              <a:prstGeom prst="ellipse">
                <a:avLst/>
              </a:prstGeom>
              <a:solidFill>
                <a:srgbClr val="663300"/>
              </a:solidFill>
              <a:ln w="12700">
                <a:solidFill>
                  <a:srgbClr val="6633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550" name="Oval 22"/>
              <p:cNvSpPr>
                <a:spLocks noChangeArrowheads="1"/>
              </p:cNvSpPr>
              <p:nvPr/>
            </p:nvSpPr>
            <p:spPr bwMode="auto">
              <a:xfrm>
                <a:off x="4309" y="1860"/>
                <a:ext cx="233" cy="242"/>
              </a:xfrm>
              <a:prstGeom prst="ellipse">
                <a:avLst/>
              </a:prstGeom>
              <a:solidFill>
                <a:srgbClr val="663300"/>
              </a:solidFill>
              <a:ln w="12700">
                <a:solidFill>
                  <a:srgbClr val="6633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551" name="Line 23"/>
              <p:cNvSpPr>
                <a:spLocks noChangeShapeType="1"/>
              </p:cNvSpPr>
              <p:nvPr/>
            </p:nvSpPr>
            <p:spPr bwMode="auto">
              <a:xfrm flipV="1">
                <a:off x="4471" y="1823"/>
                <a:ext cx="258" cy="133"/>
              </a:xfrm>
              <a:prstGeom prst="line">
                <a:avLst/>
              </a:prstGeom>
              <a:noFill/>
              <a:ln w="50800">
                <a:solidFill>
                  <a:srgbClr val="663300"/>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22552" name="Line 24"/>
              <p:cNvSpPr>
                <a:spLocks noChangeShapeType="1"/>
              </p:cNvSpPr>
              <p:nvPr/>
            </p:nvSpPr>
            <p:spPr bwMode="auto">
              <a:xfrm flipV="1">
                <a:off x="3643" y="2195"/>
                <a:ext cx="258" cy="133"/>
              </a:xfrm>
              <a:prstGeom prst="line">
                <a:avLst/>
              </a:prstGeom>
              <a:noFill/>
              <a:ln w="50800">
                <a:solidFill>
                  <a:srgbClr val="663300"/>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grpSp>
        <p:sp>
          <p:nvSpPr>
            <p:cNvPr id="22557" name="Text Box 29"/>
            <p:cNvSpPr txBox="1">
              <a:spLocks noChangeArrowheads="1"/>
            </p:cNvSpPr>
            <p:nvPr/>
          </p:nvSpPr>
          <p:spPr bwMode="auto">
            <a:xfrm>
              <a:off x="4014" y="2062"/>
              <a:ext cx="2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defRPr/>
              </a:pPr>
              <a:r>
                <a:rPr lang="en-US" altLang="x-none" i="1"/>
                <a:t>x</a:t>
              </a:r>
              <a:r>
                <a:rPr lang="en-US" altLang="x-none" i="1" baseline="-25000"/>
                <a:t>j</a:t>
              </a:r>
              <a:endParaRPr lang="en-US" altLang="x-none" i="1"/>
            </a:p>
          </p:txBody>
        </p:sp>
        <p:sp>
          <p:nvSpPr>
            <p:cNvPr id="22558" name="Text Box 30"/>
            <p:cNvSpPr txBox="1">
              <a:spLocks noChangeArrowheads="1"/>
            </p:cNvSpPr>
            <p:nvPr/>
          </p:nvSpPr>
          <p:spPr bwMode="auto">
            <a:xfrm>
              <a:off x="4485" y="1887"/>
              <a:ext cx="2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a:defRPr/>
              </a:pPr>
              <a:r>
                <a:rPr lang="en-US" altLang="x-none" i="1"/>
                <a:t>x</a:t>
              </a:r>
              <a:r>
                <a:rPr lang="en-US" altLang="x-none" i="1" baseline="-25000"/>
                <a:t>i</a:t>
              </a:r>
              <a:endParaRPr lang="en-US" altLang="x-none" i="1"/>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lstStyle/>
          <a:p>
            <a:r>
              <a:rPr lang="en-US" altLang="x-none"/>
              <a:t>Training Linear Model sample by sample </a:t>
            </a:r>
            <a:br>
              <a:rPr lang="en-US" altLang="x-none"/>
            </a:br>
            <a:r>
              <a:rPr lang="en-US" altLang="x-none" sz="2400"/>
              <a:t>Stochastic information gradient (SIG)</a:t>
            </a:r>
          </a:p>
        </p:txBody>
      </p:sp>
      <p:sp>
        <p:nvSpPr>
          <p:cNvPr id="114690" name="Rectangle 3"/>
          <p:cNvSpPr>
            <a:spLocks noGrp="1" noChangeArrowheads="1"/>
          </p:cNvSpPr>
          <p:nvPr>
            <p:ph type="body" sz="half" idx="1"/>
          </p:nvPr>
        </p:nvSpPr>
        <p:spPr>
          <a:xfrm>
            <a:off x="819150" y="1674813"/>
            <a:ext cx="7299325" cy="4643437"/>
          </a:xfrm>
        </p:spPr>
        <p:txBody>
          <a:bodyPr/>
          <a:lstStyle/>
          <a:p>
            <a:pPr>
              <a:buFontTx/>
              <a:buNone/>
            </a:pPr>
            <a:r>
              <a:rPr lang="en-US" altLang="x-none" sz="2400"/>
              <a:t>Batch gradient for any </a:t>
            </a:r>
            <a:r>
              <a:rPr lang="en-US" altLang="x-none" sz="2400">
                <a:latin typeface="Symbol" charset="2"/>
              </a:rPr>
              <a:t>a </a:t>
            </a:r>
            <a:r>
              <a:rPr lang="en-US" altLang="x-none" sz="2400"/>
              <a:t>and any kernel:</a:t>
            </a:r>
          </a:p>
          <a:p>
            <a:pPr>
              <a:buFontTx/>
              <a:buNone/>
            </a:pPr>
            <a:endParaRPr lang="en-US" altLang="x-none" sz="2400"/>
          </a:p>
          <a:p>
            <a:pPr>
              <a:buFontTx/>
              <a:buNone/>
            </a:pPr>
            <a:r>
              <a:rPr lang="en-US" altLang="x-none" sz="2400"/>
              <a:t>Stochastic approximation (SIG) with M samples:</a:t>
            </a:r>
          </a:p>
          <a:p>
            <a:pPr>
              <a:buFontTx/>
              <a:buNone/>
            </a:pPr>
            <a:endParaRPr lang="en-US" altLang="x-none" sz="2400"/>
          </a:p>
          <a:p>
            <a:pPr>
              <a:buFontTx/>
              <a:buNone/>
            </a:pPr>
            <a:endParaRPr lang="en-US" altLang="x-none" sz="2400"/>
          </a:p>
          <a:p>
            <a:pPr>
              <a:buFontTx/>
              <a:buNone/>
            </a:pPr>
            <a:r>
              <a:rPr lang="en-US" altLang="x-none" sz="2400"/>
              <a:t>For </a:t>
            </a:r>
            <a:r>
              <a:rPr lang="en-US" altLang="x-none" sz="2400">
                <a:latin typeface="Symbol" charset="2"/>
              </a:rPr>
              <a:t>a</a:t>
            </a:r>
            <a:r>
              <a:rPr lang="en-US" altLang="x-none" sz="2400"/>
              <a:t> = 2 and Gaussian kernel</a:t>
            </a:r>
          </a:p>
          <a:p>
            <a:pPr>
              <a:buFontTx/>
              <a:buNone/>
            </a:pPr>
            <a:endParaRPr lang="en-US" altLang="x-none" sz="2400"/>
          </a:p>
          <a:p>
            <a:pPr>
              <a:buFontTx/>
              <a:buNone/>
            </a:pPr>
            <a:endParaRPr lang="en-US" altLang="x-none" sz="2400"/>
          </a:p>
          <a:p>
            <a:pPr>
              <a:buFontTx/>
              <a:buNone/>
            </a:pPr>
            <a:r>
              <a:rPr lang="en-US" altLang="x-none" sz="2400"/>
              <a:t>   For M=1, the </a:t>
            </a:r>
            <a:r>
              <a:rPr lang="en-US" altLang="x-none" sz="2400" b="1"/>
              <a:t>SIG becomes LMS equivalent</a:t>
            </a:r>
            <a:r>
              <a:rPr lang="en-US" altLang="x-none" sz="2400"/>
              <a:t> </a:t>
            </a:r>
          </a:p>
        </p:txBody>
      </p:sp>
      <p:sp>
        <p:nvSpPr>
          <p:cNvPr id="436230" name="Text Box 6"/>
          <p:cNvSpPr txBox="1">
            <a:spLocks noChangeArrowheads="1"/>
          </p:cNvSpPr>
          <p:nvPr/>
        </p:nvSpPr>
        <p:spPr bwMode="auto">
          <a:xfrm>
            <a:off x="681038" y="6521450"/>
            <a:ext cx="54879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defRPr/>
            </a:pPr>
            <a:r>
              <a:rPr lang="en-US" altLang="x-none" sz="1600">
                <a:ea typeface="Times New Roman" charset="0"/>
                <a:cs typeface="Times New Roman" charset="0"/>
              </a:rPr>
              <a:t>Erdogmus, Principe, Hild, IEEE Signal Processing Letters, 2003.</a:t>
            </a:r>
            <a:endParaRPr lang="en-US" altLang="x-none" sz="1600"/>
          </a:p>
        </p:txBody>
      </p:sp>
      <p:sp>
        <p:nvSpPr>
          <p:cNvPr id="436233" name="Rectangle 9"/>
          <p:cNvSpPr>
            <a:spLocks noChangeArrowheads="1"/>
          </p:cNvSpPr>
          <p:nvPr/>
        </p:nvSpPr>
        <p:spPr bwMode="auto">
          <a:xfrm>
            <a:off x="0" y="31908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graphicFrame>
        <p:nvGraphicFramePr>
          <p:cNvPr id="114693" name="Object 8"/>
          <p:cNvGraphicFramePr>
            <a:graphicFrameLocks noChangeAspect="1"/>
          </p:cNvGraphicFramePr>
          <p:nvPr/>
        </p:nvGraphicFramePr>
        <p:xfrm>
          <a:off x="1338263" y="3049588"/>
          <a:ext cx="7013575" cy="755650"/>
        </p:xfrm>
        <a:graphic>
          <a:graphicData uri="http://schemas.openxmlformats.org/presentationml/2006/ole">
            <mc:AlternateContent xmlns:mc="http://schemas.openxmlformats.org/markup-compatibility/2006">
              <mc:Choice xmlns:v="urn:schemas-microsoft-com:vml" Requires="v">
                <p:oleObj spid="_x0000_s114779" name="Equation" r:id="rId4" imgW="4445000" imgH="482600" progId="Equation.3">
                  <p:embed/>
                </p:oleObj>
              </mc:Choice>
              <mc:Fallback>
                <p:oleObj name="Equation" r:id="rId4" imgW="4445000" imgH="4826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8263" y="3049588"/>
                        <a:ext cx="7013575"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6236"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graphicFrame>
        <p:nvGraphicFramePr>
          <p:cNvPr id="114695" name="Object 11"/>
          <p:cNvGraphicFramePr>
            <a:graphicFrameLocks noChangeAspect="1"/>
          </p:cNvGraphicFramePr>
          <p:nvPr/>
        </p:nvGraphicFramePr>
        <p:xfrm>
          <a:off x="1617663" y="4386263"/>
          <a:ext cx="5549900" cy="735012"/>
        </p:xfrm>
        <a:graphic>
          <a:graphicData uri="http://schemas.openxmlformats.org/presentationml/2006/ole">
            <mc:AlternateContent xmlns:mc="http://schemas.openxmlformats.org/markup-compatibility/2006">
              <mc:Choice xmlns:v="urn:schemas-microsoft-com:vml" Requires="v">
                <p:oleObj spid="_x0000_s114780" name="Equation" r:id="rId6" imgW="3543300" imgH="469900" progId="Equation.3">
                  <p:embed/>
                </p:oleObj>
              </mc:Choice>
              <mc:Fallback>
                <p:oleObj name="Equation" r:id="rId6" imgW="3543300" imgH="4699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7663" y="4386263"/>
                        <a:ext cx="5549900"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6" name="Object 14"/>
          <p:cNvGraphicFramePr>
            <a:graphicFrameLocks noChangeAspect="1"/>
          </p:cNvGraphicFramePr>
          <p:nvPr/>
        </p:nvGraphicFramePr>
        <p:xfrm>
          <a:off x="1624013" y="5583238"/>
          <a:ext cx="5984875" cy="735012"/>
        </p:xfrm>
        <a:graphic>
          <a:graphicData uri="http://schemas.openxmlformats.org/presentationml/2006/ole">
            <mc:AlternateContent xmlns:mc="http://schemas.openxmlformats.org/markup-compatibility/2006">
              <mc:Choice xmlns:v="urn:schemas-microsoft-com:vml" Requires="v">
                <p:oleObj spid="_x0000_s114781" name="Equation" r:id="rId8" imgW="3822700" imgH="469900" progId="Equation.3">
                  <p:embed/>
                </p:oleObj>
              </mc:Choice>
              <mc:Fallback>
                <p:oleObj name="Equation" r:id="rId8" imgW="3822700" imgH="46990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4013" y="5583238"/>
                        <a:ext cx="5984875"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7" name="Object 16"/>
          <p:cNvGraphicFramePr>
            <a:graphicFrameLocks noChangeAspect="1"/>
          </p:cNvGraphicFramePr>
          <p:nvPr/>
        </p:nvGraphicFramePr>
        <p:xfrm>
          <a:off x="2232025" y="1984375"/>
          <a:ext cx="5354638" cy="677863"/>
        </p:xfrm>
        <a:graphic>
          <a:graphicData uri="http://schemas.openxmlformats.org/presentationml/2006/ole">
            <mc:AlternateContent xmlns:mc="http://schemas.openxmlformats.org/markup-compatibility/2006">
              <mc:Choice xmlns:v="urn:schemas-microsoft-com:vml" Requires="v">
                <p:oleObj spid="_x0000_s114782" name="Equation" r:id="rId10" imgW="4457700" imgH="571500" progId="Equation.3">
                  <p:embed/>
                </p:oleObj>
              </mc:Choice>
              <mc:Fallback>
                <p:oleObj name="Equation" r:id="rId10" imgW="4457700" imgH="571500" progId="Equation.3">
                  <p:embed/>
                  <p:pic>
                    <p:nvPicPr>
                      <p:cNvPr id="0" name="Object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32025" y="1984375"/>
                        <a:ext cx="5354638"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31"/>
          <p:cNvSpPr>
            <a:spLocks noGrp="1" noChangeArrowheads="1"/>
          </p:cNvSpPr>
          <p:nvPr>
            <p:ph type="title"/>
          </p:nvPr>
        </p:nvSpPr>
        <p:spPr>
          <a:xfrm>
            <a:off x="1017588" y="0"/>
            <a:ext cx="8010525" cy="1143000"/>
          </a:xfrm>
        </p:spPr>
        <p:txBody>
          <a:bodyPr/>
          <a:lstStyle/>
          <a:p>
            <a:r>
              <a:rPr lang="en-US" altLang="x-none"/>
              <a:t>Information Theoretic Learning </a:t>
            </a:r>
            <a:br>
              <a:rPr lang="en-US" altLang="x-none"/>
            </a:br>
            <a:r>
              <a:rPr lang="en-US" altLang="x-none" sz="2400"/>
              <a:t>Backpropagation of Information Forces</a:t>
            </a:r>
          </a:p>
        </p:txBody>
      </p:sp>
      <p:sp>
        <p:nvSpPr>
          <p:cNvPr id="116738" name="Rectangle 32"/>
          <p:cNvSpPr>
            <a:spLocks noGrp="1" noChangeArrowheads="1"/>
          </p:cNvSpPr>
          <p:nvPr>
            <p:ph type="body" idx="1"/>
          </p:nvPr>
        </p:nvSpPr>
        <p:spPr>
          <a:xfrm>
            <a:off x="673100" y="4851400"/>
            <a:ext cx="3973513" cy="2401888"/>
          </a:xfrm>
        </p:spPr>
        <p:txBody>
          <a:bodyPr/>
          <a:lstStyle/>
          <a:p>
            <a:pPr>
              <a:buFontTx/>
              <a:buNone/>
            </a:pPr>
            <a:endParaRPr lang="en-US" altLang="x-none" sz="2000"/>
          </a:p>
          <a:p>
            <a:pPr>
              <a:buFontTx/>
              <a:buNone/>
            </a:pPr>
            <a:r>
              <a:rPr lang="en-US" altLang="x-none" sz="2000"/>
              <a:t>	Information forces become the </a:t>
            </a:r>
            <a:r>
              <a:rPr lang="en-US" altLang="x-none" sz="2000" b="1">
                <a:solidFill>
                  <a:schemeClr val="tx2"/>
                </a:solidFill>
              </a:rPr>
              <a:t>injected error</a:t>
            </a:r>
            <a:r>
              <a:rPr lang="en-US" altLang="x-none" sz="2000"/>
              <a:t> to the dual or adjoint network that determines the weight updates for adaptation.</a:t>
            </a:r>
          </a:p>
        </p:txBody>
      </p:sp>
      <p:grpSp>
        <p:nvGrpSpPr>
          <p:cNvPr id="116739" name="Group 37"/>
          <p:cNvGrpSpPr>
            <a:grpSpLocks/>
          </p:cNvGrpSpPr>
          <p:nvPr/>
        </p:nvGrpSpPr>
        <p:grpSpPr bwMode="auto">
          <a:xfrm>
            <a:off x="688975" y="1597025"/>
            <a:ext cx="4375150" cy="2400300"/>
            <a:chOff x="644" y="1251"/>
            <a:chExt cx="2756" cy="1512"/>
          </a:xfrm>
        </p:grpSpPr>
        <p:sp>
          <p:nvSpPr>
            <p:cNvPr id="43036" name="Text Box 28"/>
            <p:cNvSpPr txBox="1">
              <a:spLocks noChangeArrowheads="1"/>
            </p:cNvSpPr>
            <p:nvPr/>
          </p:nvSpPr>
          <p:spPr bwMode="auto">
            <a:xfrm>
              <a:off x="2643" y="2025"/>
              <a:ext cx="757"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defRPr/>
              </a:pPr>
              <a:r>
                <a:rPr lang="en-US" altLang="x-none" sz="1600">
                  <a:latin typeface="Arial" charset="0"/>
                </a:rPr>
                <a:t>Information</a:t>
              </a:r>
            </a:p>
            <a:p>
              <a:pPr>
                <a:defRPr/>
              </a:pPr>
              <a:r>
                <a:rPr lang="en-US" altLang="x-none" sz="1600">
                  <a:latin typeface="Arial" charset="0"/>
                </a:rPr>
                <a:t>Forces</a:t>
              </a:r>
            </a:p>
          </p:txBody>
        </p:sp>
        <p:grpSp>
          <p:nvGrpSpPr>
            <p:cNvPr id="116743" name="Group 6"/>
            <p:cNvGrpSpPr>
              <a:grpSpLocks/>
            </p:cNvGrpSpPr>
            <p:nvPr/>
          </p:nvGrpSpPr>
          <p:grpSpPr bwMode="auto">
            <a:xfrm>
              <a:off x="1044" y="1594"/>
              <a:ext cx="677" cy="415"/>
              <a:chOff x="1875" y="1493"/>
              <a:chExt cx="677" cy="415"/>
            </a:xfrm>
          </p:grpSpPr>
          <p:sp>
            <p:nvSpPr>
              <p:cNvPr id="43012" name="Rectangle 4"/>
              <p:cNvSpPr>
                <a:spLocks noChangeArrowheads="1"/>
              </p:cNvSpPr>
              <p:nvPr/>
            </p:nvSpPr>
            <p:spPr bwMode="auto">
              <a:xfrm>
                <a:off x="1875" y="1506"/>
                <a:ext cx="677" cy="402"/>
              </a:xfrm>
              <a:prstGeom prst="rect">
                <a:avLst/>
              </a:prstGeom>
              <a:noFill/>
              <a:ln w="25400">
                <a:solidFill>
                  <a:srgbClr val="66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3013" name="Text Box 5"/>
              <p:cNvSpPr txBox="1">
                <a:spLocks noChangeArrowheads="1"/>
              </p:cNvSpPr>
              <p:nvPr/>
            </p:nvSpPr>
            <p:spPr bwMode="auto">
              <a:xfrm>
                <a:off x="1910" y="1493"/>
                <a:ext cx="613"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a:defRPr/>
                </a:pPr>
                <a:r>
                  <a:rPr lang="en-US" altLang="x-none" sz="1600">
                    <a:solidFill>
                      <a:schemeClr val="tx2"/>
                    </a:solidFill>
                    <a:latin typeface="Arial" charset="0"/>
                  </a:rPr>
                  <a:t>Adaptive</a:t>
                </a:r>
              </a:p>
              <a:p>
                <a:pPr algn="ctr">
                  <a:defRPr/>
                </a:pPr>
                <a:r>
                  <a:rPr lang="en-US" altLang="x-none" sz="1600">
                    <a:solidFill>
                      <a:schemeClr val="tx2"/>
                    </a:solidFill>
                    <a:latin typeface="Arial" charset="0"/>
                  </a:rPr>
                  <a:t>System</a:t>
                </a:r>
              </a:p>
            </p:txBody>
          </p:sp>
        </p:grpSp>
        <p:grpSp>
          <p:nvGrpSpPr>
            <p:cNvPr id="116744" name="Group 7"/>
            <p:cNvGrpSpPr>
              <a:grpSpLocks/>
            </p:cNvGrpSpPr>
            <p:nvPr/>
          </p:nvGrpSpPr>
          <p:grpSpPr bwMode="auto">
            <a:xfrm>
              <a:off x="1496" y="2199"/>
              <a:ext cx="677" cy="415"/>
              <a:chOff x="1875" y="1493"/>
              <a:chExt cx="677" cy="415"/>
            </a:xfrm>
          </p:grpSpPr>
          <p:sp>
            <p:nvSpPr>
              <p:cNvPr id="43016" name="Rectangle 8"/>
              <p:cNvSpPr>
                <a:spLocks noChangeArrowheads="1"/>
              </p:cNvSpPr>
              <p:nvPr/>
            </p:nvSpPr>
            <p:spPr bwMode="auto">
              <a:xfrm>
                <a:off x="1875" y="1506"/>
                <a:ext cx="677" cy="402"/>
              </a:xfrm>
              <a:prstGeom prst="rect">
                <a:avLst/>
              </a:prstGeom>
              <a:noFill/>
              <a:ln w="25400">
                <a:solidFill>
                  <a:srgbClr val="66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3017" name="Text Box 9"/>
              <p:cNvSpPr txBox="1">
                <a:spLocks noChangeArrowheads="1"/>
              </p:cNvSpPr>
              <p:nvPr/>
            </p:nvSpPr>
            <p:spPr bwMode="auto">
              <a:xfrm>
                <a:off x="1925" y="1493"/>
                <a:ext cx="585"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a:defRPr/>
                </a:pPr>
                <a:r>
                  <a:rPr lang="en-US" altLang="x-none" sz="1600">
                    <a:solidFill>
                      <a:schemeClr val="tx2"/>
                    </a:solidFill>
                    <a:latin typeface="Arial" charset="0"/>
                  </a:rPr>
                  <a:t>Adjoint</a:t>
                </a:r>
              </a:p>
              <a:p>
                <a:pPr algn="ctr">
                  <a:defRPr/>
                </a:pPr>
                <a:r>
                  <a:rPr lang="en-US" altLang="x-none" sz="1600">
                    <a:solidFill>
                      <a:schemeClr val="tx2"/>
                    </a:solidFill>
                    <a:latin typeface="Arial" charset="0"/>
                  </a:rPr>
                  <a:t>Network</a:t>
                </a:r>
              </a:p>
            </p:txBody>
          </p:sp>
        </p:grpSp>
        <p:sp>
          <p:nvSpPr>
            <p:cNvPr id="43018" name="Line 10"/>
            <p:cNvSpPr>
              <a:spLocks noChangeShapeType="1"/>
            </p:cNvSpPr>
            <p:nvPr/>
          </p:nvSpPr>
          <p:spPr bwMode="auto">
            <a:xfrm>
              <a:off x="729" y="1803"/>
              <a:ext cx="308" cy="0"/>
            </a:xfrm>
            <a:prstGeom prst="line">
              <a:avLst/>
            </a:prstGeom>
            <a:noFill/>
            <a:ln w="25400">
              <a:solidFill>
                <a:srgbClr val="66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43019" name="Text Box 11"/>
            <p:cNvSpPr txBox="1">
              <a:spLocks noChangeArrowheads="1"/>
            </p:cNvSpPr>
            <p:nvPr/>
          </p:nvSpPr>
          <p:spPr bwMode="auto">
            <a:xfrm>
              <a:off x="644" y="1568"/>
              <a:ext cx="4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defRPr/>
              </a:pPr>
              <a:r>
                <a:rPr lang="en-US" altLang="x-none" sz="1600">
                  <a:latin typeface="Arial" charset="0"/>
                </a:rPr>
                <a:t>Input</a:t>
              </a:r>
            </a:p>
          </p:txBody>
        </p:sp>
        <p:sp>
          <p:nvSpPr>
            <p:cNvPr id="43020" name="Line 12"/>
            <p:cNvSpPr>
              <a:spLocks noChangeShapeType="1"/>
            </p:cNvSpPr>
            <p:nvPr/>
          </p:nvSpPr>
          <p:spPr bwMode="auto">
            <a:xfrm>
              <a:off x="1722" y="1799"/>
              <a:ext cx="589" cy="0"/>
            </a:xfrm>
            <a:prstGeom prst="line">
              <a:avLst/>
            </a:prstGeom>
            <a:noFill/>
            <a:ln w="25400">
              <a:solidFill>
                <a:srgbClr val="66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43025" name="Line 17"/>
            <p:cNvSpPr>
              <a:spLocks noChangeShapeType="1"/>
            </p:cNvSpPr>
            <p:nvPr/>
          </p:nvSpPr>
          <p:spPr bwMode="auto">
            <a:xfrm>
              <a:off x="2649" y="1294"/>
              <a:ext cx="0" cy="308"/>
            </a:xfrm>
            <a:prstGeom prst="line">
              <a:avLst/>
            </a:prstGeom>
            <a:noFill/>
            <a:ln w="25400">
              <a:solidFill>
                <a:srgbClr val="66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43026" name="Text Box 18"/>
            <p:cNvSpPr txBox="1">
              <a:spLocks noChangeArrowheads="1"/>
            </p:cNvSpPr>
            <p:nvPr/>
          </p:nvSpPr>
          <p:spPr bwMode="auto">
            <a:xfrm>
              <a:off x="2124" y="1251"/>
              <a:ext cx="55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defRPr/>
              </a:pPr>
              <a:r>
                <a:rPr lang="en-US" altLang="x-none" sz="1600">
                  <a:latin typeface="Arial" charset="0"/>
                </a:rPr>
                <a:t>Desired</a:t>
              </a:r>
            </a:p>
          </p:txBody>
        </p:sp>
        <p:grpSp>
          <p:nvGrpSpPr>
            <p:cNvPr id="116750" name="Group 20"/>
            <p:cNvGrpSpPr>
              <a:grpSpLocks/>
            </p:cNvGrpSpPr>
            <p:nvPr/>
          </p:nvGrpSpPr>
          <p:grpSpPr bwMode="auto">
            <a:xfrm>
              <a:off x="2316" y="1590"/>
              <a:ext cx="677" cy="415"/>
              <a:chOff x="1875" y="1493"/>
              <a:chExt cx="677" cy="415"/>
            </a:xfrm>
          </p:grpSpPr>
          <p:sp>
            <p:nvSpPr>
              <p:cNvPr id="43029" name="Rectangle 21"/>
              <p:cNvSpPr>
                <a:spLocks noChangeArrowheads="1"/>
              </p:cNvSpPr>
              <p:nvPr/>
            </p:nvSpPr>
            <p:spPr bwMode="auto">
              <a:xfrm>
                <a:off x="1875" y="1506"/>
                <a:ext cx="677" cy="402"/>
              </a:xfrm>
              <a:prstGeom prst="rect">
                <a:avLst/>
              </a:prstGeom>
              <a:noFill/>
              <a:ln w="25400">
                <a:solidFill>
                  <a:srgbClr val="66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p>
            </p:txBody>
          </p:sp>
          <p:sp>
            <p:nvSpPr>
              <p:cNvPr id="43030" name="Text Box 22"/>
              <p:cNvSpPr txBox="1">
                <a:spLocks noChangeArrowheads="1"/>
              </p:cNvSpPr>
              <p:nvPr/>
            </p:nvSpPr>
            <p:spPr bwMode="auto">
              <a:xfrm>
                <a:off x="1918" y="1493"/>
                <a:ext cx="599"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a:defRPr/>
                </a:pPr>
                <a:r>
                  <a:rPr lang="en-US" altLang="x-none" sz="1600">
                    <a:solidFill>
                      <a:schemeClr val="tx2"/>
                    </a:solidFill>
                    <a:latin typeface="Arial" charset="0"/>
                  </a:rPr>
                  <a:t>IT</a:t>
                </a:r>
              </a:p>
              <a:p>
                <a:pPr algn="ctr">
                  <a:defRPr/>
                </a:pPr>
                <a:r>
                  <a:rPr lang="en-US" altLang="x-none" sz="1600">
                    <a:solidFill>
                      <a:schemeClr val="tx2"/>
                    </a:solidFill>
                    <a:latin typeface="Arial" charset="0"/>
                  </a:rPr>
                  <a:t>Criterion</a:t>
                </a:r>
              </a:p>
            </p:txBody>
          </p:sp>
        </p:grpSp>
        <p:sp>
          <p:nvSpPr>
            <p:cNvPr id="43031" name="Text Box 23"/>
            <p:cNvSpPr txBox="1">
              <a:spLocks noChangeArrowheads="1"/>
            </p:cNvSpPr>
            <p:nvPr/>
          </p:nvSpPr>
          <p:spPr bwMode="auto">
            <a:xfrm>
              <a:off x="1773" y="1800"/>
              <a:ext cx="5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defRPr/>
              </a:pPr>
              <a:r>
                <a:rPr lang="en-US" altLang="x-none" sz="1600">
                  <a:latin typeface="Arial" charset="0"/>
                </a:rPr>
                <a:t>Output</a:t>
              </a:r>
            </a:p>
          </p:txBody>
        </p:sp>
        <p:sp>
          <p:nvSpPr>
            <p:cNvPr id="43032" name="Line 24"/>
            <p:cNvSpPr>
              <a:spLocks noChangeShapeType="1"/>
            </p:cNvSpPr>
            <p:nvPr/>
          </p:nvSpPr>
          <p:spPr bwMode="auto">
            <a:xfrm>
              <a:off x="2658" y="2004"/>
              <a:ext cx="0" cy="402"/>
            </a:xfrm>
            <a:prstGeom prst="line">
              <a:avLst/>
            </a:prstGeom>
            <a:noFill/>
            <a:ln w="25400">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43033" name="Line 25"/>
            <p:cNvSpPr>
              <a:spLocks noChangeShapeType="1"/>
            </p:cNvSpPr>
            <p:nvPr/>
          </p:nvSpPr>
          <p:spPr bwMode="auto">
            <a:xfrm flipH="1">
              <a:off x="2168" y="2405"/>
              <a:ext cx="489" cy="0"/>
            </a:xfrm>
            <a:prstGeom prst="line">
              <a:avLst/>
            </a:prstGeom>
            <a:noFill/>
            <a:ln w="25400">
              <a:solidFill>
                <a:srgbClr val="66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43034" name="Line 26"/>
            <p:cNvSpPr>
              <a:spLocks noChangeShapeType="1"/>
            </p:cNvSpPr>
            <p:nvPr/>
          </p:nvSpPr>
          <p:spPr bwMode="auto">
            <a:xfrm flipH="1">
              <a:off x="1204" y="2405"/>
              <a:ext cx="288" cy="0"/>
            </a:xfrm>
            <a:prstGeom prst="line">
              <a:avLst/>
            </a:prstGeom>
            <a:noFill/>
            <a:ln w="25400">
              <a:solidFill>
                <a:srgbClr val="66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43035" name="Line 27"/>
            <p:cNvSpPr>
              <a:spLocks noChangeShapeType="1"/>
            </p:cNvSpPr>
            <p:nvPr/>
          </p:nvSpPr>
          <p:spPr bwMode="auto">
            <a:xfrm flipV="1">
              <a:off x="1211" y="1429"/>
              <a:ext cx="288" cy="977"/>
            </a:xfrm>
            <a:prstGeom prst="line">
              <a:avLst/>
            </a:prstGeom>
            <a:noFill/>
            <a:ln w="25400">
              <a:solidFill>
                <a:srgbClr val="66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a:defRPr/>
              </a:pPr>
              <a:endParaRPr lang="en-US"/>
            </a:p>
          </p:txBody>
        </p:sp>
        <p:sp>
          <p:nvSpPr>
            <p:cNvPr id="43037" name="Text Box 29"/>
            <p:cNvSpPr txBox="1">
              <a:spLocks noChangeArrowheads="1"/>
            </p:cNvSpPr>
            <p:nvPr/>
          </p:nvSpPr>
          <p:spPr bwMode="auto">
            <a:xfrm>
              <a:off x="972" y="2366"/>
              <a:ext cx="592" cy="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defRPr/>
              </a:pPr>
              <a:r>
                <a:rPr lang="en-US" altLang="x-none" sz="1600">
                  <a:latin typeface="Arial" charset="0"/>
                </a:rPr>
                <a:t>Weight</a:t>
              </a:r>
            </a:p>
            <a:p>
              <a:pPr>
                <a:defRPr/>
              </a:pPr>
              <a:r>
                <a:rPr lang="en-US" altLang="x-none" sz="1600">
                  <a:latin typeface="Arial" charset="0"/>
                </a:rPr>
                <a:t>Updates</a:t>
              </a:r>
            </a:p>
          </p:txBody>
        </p:sp>
      </p:grpSp>
      <p:pic>
        <p:nvPicPr>
          <p:cNvPr id="43046" name="robotshapespread.avi">
            <a:hlinkClick r:id="" action="ppaction://media"/>
          </p:cNvPr>
          <p:cNvPicPr>
            <a:picLocks noRot="1" noChangeAspect="1" noChangeArrowheads="1"/>
          </p:cNvPicPr>
          <p:nvPr>
            <a:videoFile r:link="rId3"/>
            <p:extLst>
              <p:ext uri="{DAA4B4D4-6D71-4841-9C94-3DE7FCFB9230}">
                <p14:media xmlns:p14="http://schemas.microsoft.com/office/powerpoint/2010/main" r:link="rId2"/>
              </p:ext>
            </p:extLst>
          </p:nvPr>
        </p:nvPicPr>
        <p:blipFill>
          <a:blip r:embed="rId6">
            <a:extLst>
              <a:ext uri="{28A0092B-C50C-407E-A947-70E740481C1C}">
                <a14:useLocalDpi xmlns:a14="http://schemas.microsoft.com/office/drawing/2010/main" val="0"/>
              </a:ext>
            </a:extLst>
          </a:blip>
          <a:srcRect/>
          <a:stretch>
            <a:fillRect/>
          </a:stretch>
        </p:blipFill>
        <p:spPr bwMode="auto">
          <a:xfrm>
            <a:off x="5027613" y="1662113"/>
            <a:ext cx="3903662"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6741" name="Object 39"/>
          <p:cNvGraphicFramePr>
            <a:graphicFrameLocks/>
          </p:cNvGraphicFramePr>
          <p:nvPr/>
        </p:nvGraphicFramePr>
        <p:xfrm>
          <a:off x="960438" y="4095750"/>
          <a:ext cx="2852737" cy="817563"/>
        </p:xfrm>
        <a:graphic>
          <a:graphicData uri="http://schemas.openxmlformats.org/presentationml/2006/ole">
            <mc:AlternateContent xmlns:mc="http://schemas.openxmlformats.org/markup-compatibility/2006">
              <mc:Choice xmlns:v="urn:schemas-microsoft-com:vml" Requires="v">
                <p:oleObj spid="_x0000_s116784" name="Equation" r:id="rId7" imgW="1701800" imgH="482600" progId="Equation.3">
                  <p:embed/>
                </p:oleObj>
              </mc:Choice>
              <mc:Fallback>
                <p:oleObj name="Equation" r:id="rId7" imgW="1701800" imgH="482600" progId="Equation.3">
                  <p:embed/>
                  <p:pic>
                    <p:nvPicPr>
                      <p:cNvPr id="0" name="Object 39"/>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438" y="4095750"/>
                        <a:ext cx="2852737"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5000"/>
                                  </p:stCondLst>
                                  <p:childTnLst>
                                    <p:cmd type="call" cmd="playFrom(0.0)">
                                      <p:cBhvr>
                                        <p:cTn id="6" dur="9600" fill="hold"/>
                                        <p:tgtEl>
                                          <p:spTgt spid="4304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43046"/>
                </p:tgtEl>
              </p:cMediaNode>
            </p:video>
            <p:seq concurrent="1" nextAc="seek">
              <p:cTn id="8" restart="whenNotActive" fill="hold" evtFilter="cancelBubble" nodeType="interactiveSeq">
                <p:stCondLst>
                  <p:cond evt="onClick" delay="0">
                    <p:tgtEl>
                      <p:spTgt spid="4304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43046"/>
                                        </p:tgtEl>
                                      </p:cBhvr>
                                    </p:cmd>
                                  </p:childTnLst>
                                </p:cTn>
                              </p:par>
                            </p:childTnLst>
                          </p:cTn>
                        </p:par>
                      </p:childTnLst>
                    </p:cTn>
                  </p:par>
                </p:childTnLst>
              </p:cTn>
              <p:nextCondLst>
                <p:cond evt="onClick" delay="0">
                  <p:tgtEl>
                    <p:spTgt spid="43046"/>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p:txBody>
          <a:bodyPr/>
          <a:lstStyle/>
          <a:p>
            <a:r>
              <a:rPr lang="en-US" altLang="x-none"/>
              <a:t>Information Theoretic Learning </a:t>
            </a:r>
            <a:br>
              <a:rPr lang="en-US" altLang="x-none"/>
            </a:br>
            <a:r>
              <a:rPr lang="en-US" altLang="x-none" sz="2400"/>
              <a:t>Quadratic divergence measures</a:t>
            </a:r>
          </a:p>
        </p:txBody>
      </p:sp>
      <p:sp>
        <p:nvSpPr>
          <p:cNvPr id="118786" name="Rectangle 3"/>
          <p:cNvSpPr>
            <a:spLocks noGrp="1" noChangeArrowheads="1"/>
          </p:cNvSpPr>
          <p:nvPr>
            <p:ph type="body" idx="1"/>
          </p:nvPr>
        </p:nvSpPr>
        <p:spPr>
          <a:xfrm>
            <a:off x="1062038" y="1766888"/>
            <a:ext cx="7769225" cy="4791075"/>
          </a:xfrm>
        </p:spPr>
        <p:txBody>
          <a:bodyPr/>
          <a:lstStyle/>
          <a:p>
            <a:pPr>
              <a:buFontTx/>
              <a:buNone/>
            </a:pPr>
            <a:r>
              <a:rPr lang="en-US" altLang="x-none"/>
              <a:t>Kulback-Liebler </a:t>
            </a:r>
          </a:p>
          <a:p>
            <a:pPr>
              <a:buFontTx/>
              <a:buNone/>
            </a:pPr>
            <a:r>
              <a:rPr lang="en-US" altLang="x-none"/>
              <a:t>Divergence:</a:t>
            </a:r>
          </a:p>
          <a:p>
            <a:pPr>
              <a:buFontTx/>
              <a:buNone/>
            </a:pPr>
            <a:endParaRPr lang="en-US" altLang="x-none"/>
          </a:p>
          <a:p>
            <a:pPr>
              <a:buFontTx/>
              <a:buNone/>
            </a:pPr>
            <a:r>
              <a:rPr lang="en-US" altLang="x-none"/>
              <a:t>Renyi’s Divergence:</a:t>
            </a:r>
          </a:p>
          <a:p>
            <a:pPr>
              <a:buFontTx/>
              <a:buNone/>
            </a:pPr>
            <a:endParaRPr lang="en-US" altLang="x-none"/>
          </a:p>
          <a:p>
            <a:pPr>
              <a:buFontTx/>
              <a:buNone/>
            </a:pPr>
            <a:r>
              <a:rPr lang="en-US" altLang="x-none"/>
              <a:t>Euclidean Distance:</a:t>
            </a:r>
          </a:p>
          <a:p>
            <a:pPr>
              <a:buFontTx/>
              <a:buNone/>
            </a:pPr>
            <a:endParaRPr lang="en-US" altLang="x-none"/>
          </a:p>
          <a:p>
            <a:pPr>
              <a:buFontTx/>
              <a:buNone/>
            </a:pPr>
            <a:r>
              <a:rPr lang="en-US" altLang="x-none"/>
              <a:t>Cauchy- Schwartz </a:t>
            </a:r>
          </a:p>
          <a:p>
            <a:pPr>
              <a:buFontTx/>
              <a:buNone/>
            </a:pPr>
            <a:r>
              <a:rPr lang="en-US" altLang="x-none"/>
              <a:t>Distance :</a:t>
            </a:r>
          </a:p>
          <a:p>
            <a:pPr>
              <a:buFontTx/>
              <a:buNone/>
            </a:pPr>
            <a:endParaRPr lang="en-US" altLang="x-none"/>
          </a:p>
          <a:p>
            <a:pPr>
              <a:buFontTx/>
              <a:buNone/>
            </a:pPr>
            <a:r>
              <a:rPr lang="en-US" altLang="x-none"/>
              <a:t>Mutual Information is a special case (divergence between the joint and the product of marginals)</a:t>
            </a:r>
          </a:p>
        </p:txBody>
      </p:sp>
      <p:graphicFrame>
        <p:nvGraphicFramePr>
          <p:cNvPr id="118787" name="Object 4"/>
          <p:cNvGraphicFramePr>
            <a:graphicFrameLocks noChangeAspect="1"/>
          </p:cNvGraphicFramePr>
          <p:nvPr/>
        </p:nvGraphicFramePr>
        <p:xfrm>
          <a:off x="4337050" y="1730375"/>
          <a:ext cx="3065463" cy="700088"/>
        </p:xfrm>
        <a:graphic>
          <a:graphicData uri="http://schemas.openxmlformats.org/presentationml/2006/ole">
            <mc:AlternateContent xmlns:mc="http://schemas.openxmlformats.org/markup-compatibility/2006">
              <mc:Choice xmlns:v="urn:schemas-microsoft-com:vml" Requires="v">
                <p:oleObj spid="_x0000_s118872" name="Equation" r:id="rId4" imgW="1663700" imgH="381000" progId="Equation.3">
                  <p:embed/>
                </p:oleObj>
              </mc:Choice>
              <mc:Fallback>
                <p:oleObj name="Equation" r:id="rId4" imgW="1663700" imgH="3810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7050" y="1730375"/>
                        <a:ext cx="3065463" cy="70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18788" name="Object 5"/>
          <p:cNvGraphicFramePr>
            <a:graphicFrameLocks noChangeAspect="1"/>
          </p:cNvGraphicFramePr>
          <p:nvPr/>
        </p:nvGraphicFramePr>
        <p:xfrm>
          <a:off x="4300538" y="2689225"/>
          <a:ext cx="4113212" cy="868363"/>
        </p:xfrm>
        <a:graphic>
          <a:graphicData uri="http://schemas.openxmlformats.org/presentationml/2006/ole">
            <mc:AlternateContent xmlns:mc="http://schemas.openxmlformats.org/markup-compatibility/2006">
              <mc:Choice xmlns:v="urn:schemas-microsoft-com:vml" Requires="v">
                <p:oleObj spid="_x0000_s118873" name="Equation" r:id="rId6" imgW="2159000" imgH="457200" progId="Equation.3">
                  <p:embed/>
                </p:oleObj>
              </mc:Choice>
              <mc:Fallback>
                <p:oleObj name="Equation" r:id="rId6" imgW="2159000" imgH="45720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0538" y="2689225"/>
                        <a:ext cx="4113212"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18789" name="Object 6"/>
          <p:cNvGraphicFramePr>
            <a:graphicFrameLocks noChangeAspect="1"/>
          </p:cNvGraphicFramePr>
          <p:nvPr/>
        </p:nvGraphicFramePr>
        <p:xfrm>
          <a:off x="4344988" y="3944938"/>
          <a:ext cx="3087687" cy="558800"/>
        </p:xfrm>
        <a:graphic>
          <a:graphicData uri="http://schemas.openxmlformats.org/presentationml/2006/ole">
            <mc:AlternateContent xmlns:mc="http://schemas.openxmlformats.org/markup-compatibility/2006">
              <mc:Choice xmlns:v="urn:schemas-microsoft-com:vml" Requires="v">
                <p:oleObj spid="_x0000_s118874" name="Equation" r:id="rId8" imgW="1612900" imgH="292100" progId="Equation.3">
                  <p:embed/>
                </p:oleObj>
              </mc:Choice>
              <mc:Fallback>
                <p:oleObj name="Equation" r:id="rId8" imgW="1612900" imgH="2921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4988" y="3944938"/>
                        <a:ext cx="3087687"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aphicFrame>
        <p:nvGraphicFramePr>
          <p:cNvPr id="118790" name="Object 7"/>
          <p:cNvGraphicFramePr>
            <a:graphicFrameLocks noChangeAspect="1"/>
          </p:cNvGraphicFramePr>
          <p:nvPr/>
        </p:nvGraphicFramePr>
        <p:xfrm>
          <a:off x="4318000" y="4692650"/>
          <a:ext cx="3957638" cy="947738"/>
        </p:xfrm>
        <a:graphic>
          <a:graphicData uri="http://schemas.openxmlformats.org/presentationml/2006/ole">
            <mc:AlternateContent xmlns:mc="http://schemas.openxmlformats.org/markup-compatibility/2006">
              <mc:Choice xmlns:v="urn:schemas-microsoft-com:vml" Requires="v">
                <p:oleObj spid="_x0000_s118875" name="Equation" r:id="rId10" imgW="2489200" imgH="596900" progId="Equation.3">
                  <p:embed/>
                </p:oleObj>
              </mc:Choice>
              <mc:Fallback>
                <p:oleObj name="Equation" r:id="rId10" imgW="2489200" imgH="59690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18000" y="4692650"/>
                        <a:ext cx="3957638" cy="947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a:xfrm>
            <a:off x="1028700" y="0"/>
            <a:ext cx="7772400" cy="1143000"/>
          </a:xfrm>
        </p:spPr>
        <p:txBody>
          <a:bodyPr/>
          <a:lstStyle/>
          <a:p>
            <a:r>
              <a:rPr lang="en-US" altLang="x-none"/>
              <a:t>Training MLPs sample by sample</a:t>
            </a:r>
          </a:p>
        </p:txBody>
      </p:sp>
      <p:sp>
        <p:nvSpPr>
          <p:cNvPr id="120834" name="Rectangle 3"/>
          <p:cNvSpPr>
            <a:spLocks noGrp="1" noChangeArrowheads="1"/>
          </p:cNvSpPr>
          <p:nvPr>
            <p:ph type="body" idx="1"/>
          </p:nvPr>
        </p:nvSpPr>
        <p:spPr>
          <a:xfrm>
            <a:off x="993775" y="1436688"/>
            <a:ext cx="7769225" cy="4113212"/>
          </a:xfrm>
        </p:spPr>
        <p:txBody>
          <a:bodyPr/>
          <a:lstStyle/>
          <a:p>
            <a:r>
              <a:rPr lang="en-US" altLang="x-none" sz="2000"/>
              <a:t>An MLP can be trained layer by layer, without backpropagating the errors by maximizing the mutual information (QMI CS) between the output of each layer and the desired response. </a:t>
            </a:r>
          </a:p>
          <a:p>
            <a:r>
              <a:rPr lang="en-US" altLang="x-none" sz="2000"/>
              <a:t>This is similar to Linsker’s InfoMax (but nonparametric and with a desired signal). Weights are trained with the delta rule. </a:t>
            </a:r>
          </a:p>
          <a:p>
            <a:pPr>
              <a:buFontTx/>
              <a:buNone/>
            </a:pPr>
            <a:r>
              <a:rPr lang="en-US" altLang="x-none" sz="2000"/>
              <a:t>       </a:t>
            </a:r>
            <a:r>
              <a:rPr lang="en-US" altLang="x-none" sz="2000" b="1"/>
              <a:t>Frequency doubler network</a:t>
            </a:r>
          </a:p>
        </p:txBody>
      </p:sp>
      <p:pic>
        <p:nvPicPr>
          <p:cNvPr id="120835"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650" y="4487863"/>
            <a:ext cx="293528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3938" y="3546475"/>
            <a:ext cx="4067175"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275" y="5783263"/>
            <a:ext cx="148590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550" y="3681413"/>
            <a:ext cx="1562100"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1125" name="Text Box 21"/>
          <p:cNvSpPr txBox="1">
            <a:spLocks noChangeArrowheads="1"/>
          </p:cNvSpPr>
          <p:nvPr/>
        </p:nvSpPr>
        <p:spPr bwMode="auto">
          <a:xfrm>
            <a:off x="2938463" y="5857875"/>
            <a:ext cx="1462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defRPr/>
            </a:pPr>
            <a:r>
              <a:rPr lang="en-US" altLang="x-none"/>
              <a:t>tdnn 5-2-1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533400"/>
            <a:ext cx="7772400" cy="457200"/>
          </a:xfrm>
        </p:spPr>
        <p:txBody>
          <a:bodyPr rtlCol="0">
            <a:noAutofit/>
          </a:bodyPr>
          <a:lstStyle/>
          <a:p>
            <a:pPr algn="ctr" eaLnBrk="1" fontAlgn="auto" hangingPunct="1">
              <a:spcAft>
                <a:spcPts val="0"/>
              </a:spcAft>
              <a:defRPr/>
            </a:pPr>
            <a:r>
              <a:rPr lang="en-US" sz="3600" dirty="0" err="1">
                <a:latin typeface="+mn-lt"/>
              </a:rPr>
              <a:t>Fuster’s</a:t>
            </a:r>
            <a:r>
              <a:rPr lang="en-US" sz="3600" dirty="0">
                <a:latin typeface="+mn-lt"/>
              </a:rPr>
              <a:t> Hierarchy </a:t>
            </a:r>
          </a:p>
        </p:txBody>
      </p:sp>
      <p:pic>
        <p:nvPicPr>
          <p:cNvPr id="2355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1376363"/>
            <a:ext cx="4765675" cy="479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5763" y="2370138"/>
            <a:ext cx="3678237"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ChangeArrowheads="1"/>
          </p:cNvSpPr>
          <p:nvPr>
            <p:ph type="title"/>
          </p:nvPr>
        </p:nvSpPr>
        <p:spPr>
          <a:xfrm>
            <a:off x="963613" y="414338"/>
            <a:ext cx="7772400" cy="1143000"/>
          </a:xfrm>
        </p:spPr>
        <p:txBody>
          <a:bodyPr/>
          <a:lstStyle/>
          <a:p>
            <a:r>
              <a:rPr lang="en-US" altLang="x-none"/>
              <a:t>Correntropy:</a:t>
            </a:r>
            <a:br>
              <a:rPr lang="en-US" altLang="x-none"/>
            </a:br>
            <a:r>
              <a:rPr lang="en-US" altLang="x-none" sz="2400"/>
              <a:t>A new generalized similarity measure</a:t>
            </a:r>
          </a:p>
        </p:txBody>
      </p:sp>
      <p:sp>
        <p:nvSpPr>
          <p:cNvPr id="122882" name="Rectangle 3"/>
          <p:cNvSpPr>
            <a:spLocks noGrp="1" noChangeArrowheads="1"/>
          </p:cNvSpPr>
          <p:nvPr>
            <p:ph type="body" idx="1"/>
          </p:nvPr>
        </p:nvSpPr>
        <p:spPr/>
        <p:txBody>
          <a:bodyPr/>
          <a:lstStyle/>
          <a:p>
            <a:pPr>
              <a:buFontTx/>
              <a:buNone/>
            </a:pPr>
            <a:r>
              <a:rPr lang="en-US" altLang="x-none"/>
              <a:t>Correlation is one of the most widely used functions in signal processing. </a:t>
            </a:r>
          </a:p>
          <a:p>
            <a:pPr>
              <a:buFontTx/>
              <a:buNone/>
            </a:pPr>
            <a:r>
              <a:rPr lang="en-US" altLang="x-none"/>
              <a:t>But, correlation only quantifies similarity fully if the random variables are Gaussian distributed. </a:t>
            </a:r>
          </a:p>
          <a:p>
            <a:pPr>
              <a:buFontTx/>
              <a:buNone/>
            </a:pPr>
            <a:r>
              <a:rPr lang="en-US" altLang="x-none"/>
              <a:t>Can we define a new function that measures similarity but it is not restricted to second order statistics?</a:t>
            </a:r>
          </a:p>
          <a:p>
            <a:pPr>
              <a:buFontTx/>
              <a:buNone/>
            </a:pPr>
            <a:endParaRPr lang="en-US" altLang="x-none"/>
          </a:p>
          <a:p>
            <a:pPr>
              <a:buFontTx/>
              <a:buNone/>
            </a:pPr>
            <a:r>
              <a:rPr lang="en-US" altLang="x-none"/>
              <a:t>Use the ITL framework. </a:t>
            </a:r>
          </a:p>
          <a:p>
            <a:pPr>
              <a:buFontTx/>
              <a:buNone/>
            </a:pPr>
            <a:endParaRPr lang="en-US" altLang="x-none"/>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p:txBody>
          <a:bodyPr/>
          <a:lstStyle/>
          <a:p>
            <a:r>
              <a:rPr lang="en-US" altLang="x-none"/>
              <a:t>Correntropy:</a:t>
            </a:r>
            <a:br>
              <a:rPr lang="en-US" altLang="x-none"/>
            </a:br>
            <a:r>
              <a:rPr lang="en-US" altLang="x-none" sz="2400"/>
              <a:t>A new generalized similarity measure</a:t>
            </a:r>
          </a:p>
        </p:txBody>
      </p:sp>
      <p:sp>
        <p:nvSpPr>
          <p:cNvPr id="124930" name="Rectangle 3"/>
          <p:cNvSpPr>
            <a:spLocks noGrp="1" noChangeArrowheads="1"/>
          </p:cNvSpPr>
          <p:nvPr>
            <p:ph type="body" sz="half" idx="1"/>
          </p:nvPr>
        </p:nvSpPr>
        <p:spPr>
          <a:xfrm>
            <a:off x="1062038" y="1766888"/>
            <a:ext cx="7678737" cy="4814887"/>
          </a:xfrm>
        </p:spPr>
        <p:txBody>
          <a:bodyPr/>
          <a:lstStyle/>
          <a:p>
            <a:r>
              <a:rPr lang="en-US" altLang="x-none"/>
              <a:t>Correntropy as a cost function versus MSE.    </a:t>
            </a:r>
          </a:p>
          <a:p>
            <a:endParaRPr lang="en-US" altLang="x-none"/>
          </a:p>
        </p:txBody>
      </p:sp>
      <p:sp>
        <p:nvSpPr>
          <p:cNvPr id="344071" name="Rectangle 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sp>
        <p:nvSpPr>
          <p:cNvPr id="344077" name="Rectangle 13"/>
          <p:cNvSpPr>
            <a:spLocks noChangeArrowheads="1"/>
          </p:cNvSpPr>
          <p:nvPr/>
        </p:nvSpPr>
        <p:spPr bwMode="auto">
          <a:xfrm>
            <a:off x="0"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graphicFrame>
        <p:nvGraphicFramePr>
          <p:cNvPr id="124933" name="Object 12"/>
          <p:cNvGraphicFramePr>
            <a:graphicFrameLocks noChangeAspect="1"/>
          </p:cNvGraphicFramePr>
          <p:nvPr/>
        </p:nvGraphicFramePr>
        <p:xfrm>
          <a:off x="1295400" y="2124075"/>
          <a:ext cx="2057400" cy="1428750"/>
        </p:xfrm>
        <a:graphic>
          <a:graphicData uri="http://schemas.openxmlformats.org/presentationml/2006/ole">
            <mc:AlternateContent xmlns:mc="http://schemas.openxmlformats.org/markup-compatibility/2006">
              <mc:Choice xmlns:v="urn:schemas-microsoft-com:vml" Requires="v">
                <p:oleObj spid="_x0000_s124979" r:id="rId4" imgW="1371600" imgH="952500" progId="Equation.DSMT4">
                  <p:embed/>
                </p:oleObj>
              </mc:Choice>
              <mc:Fallback>
                <p:oleObj r:id="rId4" imgW="1371600" imgH="952500"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124075"/>
                        <a:ext cx="20574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4079" name="Rectangle 15"/>
          <p:cNvSpPr>
            <a:spLocks noChangeArrowheads="1"/>
          </p:cNvSpPr>
          <p:nvPr/>
        </p:nvSpPr>
        <p:spPr bwMode="auto">
          <a:xfrm>
            <a:off x="0" y="29670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graphicFrame>
        <p:nvGraphicFramePr>
          <p:cNvPr id="124935" name="Object 14"/>
          <p:cNvGraphicFramePr>
            <a:graphicFrameLocks noChangeAspect="1"/>
          </p:cNvGraphicFramePr>
          <p:nvPr/>
        </p:nvGraphicFramePr>
        <p:xfrm>
          <a:off x="5164138" y="2179638"/>
          <a:ext cx="1914525" cy="1281112"/>
        </p:xfrm>
        <a:graphic>
          <a:graphicData uri="http://schemas.openxmlformats.org/presentationml/2006/ole">
            <mc:AlternateContent xmlns:mc="http://schemas.openxmlformats.org/markup-compatibility/2006">
              <mc:Choice xmlns:v="urn:schemas-microsoft-com:vml" Requires="v">
                <p:oleObj spid="_x0000_s124980" r:id="rId6" imgW="1384300" imgH="927100" progId="Equation.DSMT4">
                  <p:embed/>
                </p:oleObj>
              </mc:Choice>
              <mc:Fallback>
                <p:oleObj r:id="rId6" imgW="1384300" imgH="927100" progId="Equation.DSMT4">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64138" y="2179638"/>
                        <a:ext cx="1914525"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44080"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8350" y="3535363"/>
            <a:ext cx="4032250"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44081"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9813" y="3559175"/>
            <a:ext cx="4032250" cy="302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r>
              <a:rPr lang="en-US" altLang="x-none"/>
              <a:t>Correntropy:</a:t>
            </a:r>
            <a:br>
              <a:rPr lang="en-US" altLang="x-none"/>
            </a:br>
            <a:r>
              <a:rPr lang="en-US" altLang="x-none" sz="2400"/>
              <a:t>A new generalized similarity measure</a:t>
            </a:r>
          </a:p>
        </p:txBody>
      </p:sp>
      <p:sp>
        <p:nvSpPr>
          <p:cNvPr id="126978" name="Rectangle 3"/>
          <p:cNvSpPr>
            <a:spLocks noGrp="1" noChangeArrowheads="1"/>
          </p:cNvSpPr>
          <p:nvPr>
            <p:ph type="body" sz="half" idx="1"/>
          </p:nvPr>
        </p:nvSpPr>
        <p:spPr>
          <a:xfrm>
            <a:off x="1062038" y="1766888"/>
            <a:ext cx="7678737" cy="4814887"/>
          </a:xfrm>
        </p:spPr>
        <p:txBody>
          <a:bodyPr/>
          <a:lstStyle/>
          <a:p>
            <a:r>
              <a:rPr lang="en-US" altLang="x-none"/>
              <a:t>Correntropy induces a metric (CIM) in the sample space defined by  </a:t>
            </a:r>
          </a:p>
          <a:p>
            <a:endParaRPr lang="en-US" altLang="x-none"/>
          </a:p>
          <a:p>
            <a:endParaRPr lang="en-US" altLang="x-none"/>
          </a:p>
          <a:p>
            <a:r>
              <a:rPr lang="en-US" altLang="x-none"/>
              <a:t>Therefore correntropy can</a:t>
            </a:r>
          </a:p>
          <a:p>
            <a:pPr>
              <a:buFontTx/>
              <a:buNone/>
            </a:pPr>
            <a:r>
              <a:rPr lang="en-US" altLang="x-none"/>
              <a:t>be used as an alternative</a:t>
            </a:r>
          </a:p>
          <a:p>
            <a:pPr>
              <a:buFontTx/>
              <a:buNone/>
            </a:pPr>
            <a:r>
              <a:rPr lang="en-US" altLang="x-none"/>
              <a:t>similarity criterion in the </a:t>
            </a:r>
          </a:p>
          <a:p>
            <a:pPr>
              <a:buFontTx/>
              <a:buNone/>
            </a:pPr>
            <a:r>
              <a:rPr lang="en-US" altLang="x-none"/>
              <a:t>space of samples.</a:t>
            </a:r>
          </a:p>
        </p:txBody>
      </p:sp>
      <p:sp>
        <p:nvSpPr>
          <p:cNvPr id="38093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graphicFrame>
        <p:nvGraphicFramePr>
          <p:cNvPr id="126980" name="Object 5"/>
          <p:cNvGraphicFramePr>
            <a:graphicFrameLocks noChangeAspect="1"/>
          </p:cNvGraphicFramePr>
          <p:nvPr/>
        </p:nvGraphicFramePr>
        <p:xfrm>
          <a:off x="2651125" y="2309813"/>
          <a:ext cx="3970338" cy="436562"/>
        </p:xfrm>
        <a:graphic>
          <a:graphicData uri="http://schemas.openxmlformats.org/presentationml/2006/ole">
            <mc:AlternateContent xmlns:mc="http://schemas.openxmlformats.org/markup-compatibility/2006">
              <mc:Choice xmlns:v="urn:schemas-microsoft-com:vml" Requires="v">
                <p:oleObj spid="_x0000_s127004" r:id="rId4" imgW="1816100" imgH="203200" progId="Equation.DSMT4">
                  <p:embed/>
                </p:oleObj>
              </mc:Choice>
              <mc:Fallback>
                <p:oleObj r:id="rId4" imgW="1816100" imgH="203200"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1125" y="2309813"/>
                        <a:ext cx="3970338"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6981" name="Picture 6"/>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4325938" y="2790825"/>
            <a:ext cx="4589462"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0935" name="Text Box 7"/>
          <p:cNvSpPr txBox="1">
            <a:spLocks noChangeArrowheads="1"/>
          </p:cNvSpPr>
          <p:nvPr/>
        </p:nvSpPr>
        <p:spPr bwMode="auto">
          <a:xfrm>
            <a:off x="661988" y="6550025"/>
            <a:ext cx="8408987" cy="53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spcBef>
                <a:spcPts val="600"/>
              </a:spcBef>
              <a:spcAft>
                <a:spcPts val="600"/>
              </a:spcAft>
              <a:defRPr/>
            </a:pPr>
            <a:r>
              <a:rPr lang="en-US" altLang="x-none" sz="1100"/>
              <a:t>Liu W., Pokharel P., Principe J., “Correntropy: Properties and Applications in Non Gaussian Signal Processing”, accepted in </a:t>
            </a:r>
            <a:r>
              <a:rPr lang="en-US" altLang="x-none" sz="1100" u="sng"/>
              <a:t>IEEE Trans. Sig. Proc</a:t>
            </a:r>
            <a:endParaRPr lang="en-US" altLang="x-none" sz="1100"/>
          </a:p>
          <a:p>
            <a:pPr>
              <a:defRPr/>
            </a:pPr>
            <a:endParaRPr lang="en-US" altLang="x-none" sz="11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p:txBody>
          <a:bodyPr/>
          <a:lstStyle/>
          <a:p>
            <a:r>
              <a:rPr lang="en-US" altLang="x-none"/>
              <a:t>Correntropy:</a:t>
            </a:r>
            <a:br>
              <a:rPr lang="en-US" altLang="x-none"/>
            </a:br>
            <a:r>
              <a:rPr lang="en-US" altLang="x-none" sz="2400"/>
              <a:t>A new generalized similarity measure</a:t>
            </a:r>
          </a:p>
        </p:txBody>
      </p:sp>
      <p:sp>
        <p:nvSpPr>
          <p:cNvPr id="129026" name="Rectangle 3"/>
          <p:cNvSpPr>
            <a:spLocks noGrp="1" noChangeArrowheads="1"/>
          </p:cNvSpPr>
          <p:nvPr>
            <p:ph type="body" sz="half" idx="1"/>
          </p:nvPr>
        </p:nvSpPr>
        <p:spPr>
          <a:xfrm>
            <a:off x="1062038" y="1766888"/>
            <a:ext cx="7964487" cy="4113212"/>
          </a:xfrm>
        </p:spPr>
        <p:txBody>
          <a:bodyPr/>
          <a:lstStyle/>
          <a:p>
            <a:r>
              <a:rPr lang="en-US" altLang="x-none" sz="2000"/>
              <a:t>Correntropy criterion implements M estimation of robust statistics. M estimation is a generalized maximum likelihood method. </a:t>
            </a:r>
          </a:p>
          <a:p>
            <a:pPr>
              <a:buFontTx/>
              <a:buNone/>
            </a:pPr>
            <a:endParaRPr lang="en-US" altLang="x-none" sz="2000"/>
          </a:p>
          <a:p>
            <a:pPr>
              <a:buFontTx/>
              <a:buNone/>
            </a:pPr>
            <a:endParaRPr lang="en-US" altLang="x-none" sz="2000"/>
          </a:p>
          <a:p>
            <a:pPr>
              <a:buFontTx/>
              <a:buNone/>
            </a:pPr>
            <a:r>
              <a:rPr lang="en-US" altLang="x-none" sz="2000"/>
              <a:t>In adaptation the weighted square problem is defined as</a:t>
            </a:r>
          </a:p>
          <a:p>
            <a:pPr>
              <a:buFontTx/>
              <a:buNone/>
            </a:pPr>
            <a:endParaRPr lang="en-US" altLang="x-none" sz="2000"/>
          </a:p>
          <a:p>
            <a:pPr>
              <a:buFontTx/>
              <a:buNone/>
            </a:pPr>
            <a:endParaRPr lang="en-US" altLang="x-none" sz="2000"/>
          </a:p>
          <a:p>
            <a:pPr>
              <a:buFontTx/>
              <a:buNone/>
            </a:pPr>
            <a:r>
              <a:rPr lang="en-US" altLang="x-none" sz="2000"/>
              <a:t>When </a:t>
            </a:r>
          </a:p>
          <a:p>
            <a:pPr>
              <a:buFontTx/>
              <a:buNone/>
            </a:pPr>
            <a:endParaRPr lang="en-US" altLang="x-none" sz="2000"/>
          </a:p>
          <a:p>
            <a:pPr>
              <a:buFontTx/>
              <a:buNone/>
            </a:pPr>
            <a:r>
              <a:rPr lang="en-US" altLang="x-none" sz="2000"/>
              <a:t>this leads to maximizing the correntropy of the error at the origin.   </a:t>
            </a:r>
          </a:p>
        </p:txBody>
      </p:sp>
      <p:sp>
        <p:nvSpPr>
          <p:cNvPr id="34611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sp>
        <p:nvSpPr>
          <p:cNvPr id="346120"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graphicFrame>
        <p:nvGraphicFramePr>
          <p:cNvPr id="129029" name="Object 7"/>
          <p:cNvGraphicFramePr>
            <a:graphicFrameLocks noChangeAspect="1"/>
          </p:cNvGraphicFramePr>
          <p:nvPr/>
        </p:nvGraphicFramePr>
        <p:xfrm>
          <a:off x="5291138" y="3667125"/>
          <a:ext cx="1546225" cy="368300"/>
        </p:xfrm>
        <a:graphic>
          <a:graphicData uri="http://schemas.openxmlformats.org/presentationml/2006/ole">
            <mc:AlternateContent xmlns:mc="http://schemas.openxmlformats.org/markup-compatibility/2006">
              <mc:Choice xmlns:v="urn:schemas-microsoft-com:vml" Requires="v">
                <p:oleObj spid="_x0000_s129139" r:id="rId4" imgW="799753" imgH="190417" progId="Equation.DSMT4">
                  <p:embed/>
                </p:oleObj>
              </mc:Choice>
              <mc:Fallback>
                <p:oleObj r:id="rId4" imgW="799753" imgH="190417"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1138" y="3667125"/>
                        <a:ext cx="1546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6122" name="Rectangle 10"/>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sp>
        <p:nvSpPr>
          <p:cNvPr id="346124" name="Rectangle 12"/>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graphicFrame>
        <p:nvGraphicFramePr>
          <p:cNvPr id="129032" name="Object 11"/>
          <p:cNvGraphicFramePr>
            <a:graphicFrameLocks noChangeAspect="1"/>
          </p:cNvGraphicFramePr>
          <p:nvPr/>
        </p:nvGraphicFramePr>
        <p:xfrm>
          <a:off x="2624138" y="3454400"/>
          <a:ext cx="1831975" cy="862013"/>
        </p:xfrm>
        <a:graphic>
          <a:graphicData uri="http://schemas.openxmlformats.org/presentationml/2006/ole">
            <mc:AlternateContent xmlns:mc="http://schemas.openxmlformats.org/markup-compatibility/2006">
              <mc:Choice xmlns:v="urn:schemas-microsoft-com:vml" Requires="v">
                <p:oleObj spid="_x0000_s129140" r:id="rId6" imgW="787400" imgH="368300" progId="Equation.DSMT4">
                  <p:embed/>
                </p:oleObj>
              </mc:Choice>
              <mc:Fallback>
                <p:oleObj r:id="rId6" imgW="787400" imgH="368300" progId="Equation.DSMT4">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4138" y="3454400"/>
                        <a:ext cx="1831975"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6126" name="Rectangle 1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graphicFrame>
        <p:nvGraphicFramePr>
          <p:cNvPr id="129034" name="Object 13"/>
          <p:cNvGraphicFramePr>
            <a:graphicFrameLocks noChangeAspect="1"/>
          </p:cNvGraphicFramePr>
          <p:nvPr/>
        </p:nvGraphicFramePr>
        <p:xfrm>
          <a:off x="2700338" y="4343400"/>
          <a:ext cx="3665537" cy="447675"/>
        </p:xfrm>
        <a:graphic>
          <a:graphicData uri="http://schemas.openxmlformats.org/presentationml/2006/ole">
            <mc:AlternateContent xmlns:mc="http://schemas.openxmlformats.org/markup-compatibility/2006">
              <mc:Choice xmlns:v="urn:schemas-microsoft-com:vml" Requires="v">
                <p:oleObj spid="_x0000_s129141" r:id="rId8" imgW="1790700" imgH="215900" progId="Equation.DSMT4">
                  <p:embed/>
                </p:oleObj>
              </mc:Choice>
              <mc:Fallback>
                <p:oleObj r:id="rId8" imgW="1790700" imgH="21590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4343400"/>
                        <a:ext cx="3665537"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9035" name="Object 15"/>
          <p:cNvGraphicFramePr>
            <a:graphicFrameLocks noGrp="1" noChangeAspect="1"/>
          </p:cNvGraphicFramePr>
          <p:nvPr>
            <p:ph sz="half" idx="2"/>
          </p:nvPr>
        </p:nvGraphicFramePr>
        <p:xfrm>
          <a:off x="2303463" y="2493963"/>
          <a:ext cx="4951412" cy="657225"/>
        </p:xfrm>
        <a:graphic>
          <a:graphicData uri="http://schemas.openxmlformats.org/presentationml/2006/ole">
            <mc:AlternateContent xmlns:mc="http://schemas.openxmlformats.org/markup-compatibility/2006">
              <mc:Choice xmlns:v="urn:schemas-microsoft-com:vml" Requires="v">
                <p:oleObj spid="_x0000_s129142" name="Equation" r:id="rId10" imgW="3251200" imgH="431800" progId="Equation.3">
                  <p:embed/>
                </p:oleObj>
              </mc:Choice>
              <mc:Fallback>
                <p:oleObj name="Equation" r:id="rId10" imgW="3251200" imgH="43180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03463" y="2493963"/>
                        <a:ext cx="4951412" cy="657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346130" name="Rectangle 18"/>
          <p:cNvSpPr>
            <a:spLocks noChangeArrowheads="1"/>
          </p:cNvSpPr>
          <p:nvPr/>
        </p:nvSpPr>
        <p:spPr bwMode="auto">
          <a:xfrm>
            <a:off x="0" y="30527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graphicFrame>
        <p:nvGraphicFramePr>
          <p:cNvPr id="129037" name="Object 17"/>
          <p:cNvGraphicFramePr>
            <a:graphicFrameLocks noChangeAspect="1"/>
          </p:cNvGraphicFramePr>
          <p:nvPr/>
        </p:nvGraphicFramePr>
        <p:xfrm>
          <a:off x="2598738" y="5356225"/>
          <a:ext cx="4206875" cy="1217613"/>
        </p:xfrm>
        <a:graphic>
          <a:graphicData uri="http://schemas.openxmlformats.org/presentationml/2006/ole">
            <mc:AlternateContent xmlns:mc="http://schemas.openxmlformats.org/markup-compatibility/2006">
              <mc:Choice xmlns:v="urn:schemas-microsoft-com:vml" Requires="v">
                <p:oleObj spid="_x0000_s129143" r:id="rId12" imgW="2603500" imgH="749300" progId="Equation.DSMT4">
                  <p:embed/>
                </p:oleObj>
              </mc:Choice>
              <mc:Fallback>
                <p:oleObj r:id="rId12" imgW="2603500" imgH="749300" progId="Equation.DSMT4">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98738" y="5356225"/>
                        <a:ext cx="4206875"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p:nvPr>
        </p:nvSpPr>
        <p:spPr/>
        <p:txBody>
          <a:bodyPr/>
          <a:lstStyle/>
          <a:p>
            <a:r>
              <a:rPr lang="en-US" altLang="x-none"/>
              <a:t>Correntropy:</a:t>
            </a:r>
            <a:br>
              <a:rPr lang="en-US" altLang="x-none"/>
            </a:br>
            <a:r>
              <a:rPr lang="en-US" altLang="x-none" sz="2400"/>
              <a:t>A new generalized similarity measure</a:t>
            </a:r>
          </a:p>
        </p:txBody>
      </p:sp>
      <p:sp>
        <p:nvSpPr>
          <p:cNvPr id="131074" name="Rectangle 3"/>
          <p:cNvSpPr>
            <a:spLocks noGrp="1" noChangeArrowheads="1"/>
          </p:cNvSpPr>
          <p:nvPr>
            <p:ph type="body" sz="half" idx="1"/>
          </p:nvPr>
        </p:nvSpPr>
        <p:spPr>
          <a:xfrm>
            <a:off x="1062038" y="1766888"/>
            <a:ext cx="7694612" cy="4113212"/>
          </a:xfrm>
        </p:spPr>
        <p:txBody>
          <a:bodyPr/>
          <a:lstStyle/>
          <a:p>
            <a:r>
              <a:rPr lang="en-US" altLang="x-none" sz="2000"/>
              <a:t>Nonlinear regression with outliers (Middleton model)</a:t>
            </a:r>
          </a:p>
          <a:p>
            <a:endParaRPr lang="en-US" altLang="x-none" sz="2000"/>
          </a:p>
          <a:p>
            <a:endParaRPr lang="en-US" altLang="x-none" sz="2000"/>
          </a:p>
          <a:p>
            <a:endParaRPr lang="en-US" altLang="x-none" sz="2000"/>
          </a:p>
          <a:p>
            <a:endParaRPr lang="en-US" altLang="x-none" sz="2000"/>
          </a:p>
          <a:p>
            <a:endParaRPr lang="en-US" altLang="x-none" sz="2000"/>
          </a:p>
          <a:p>
            <a:r>
              <a:rPr lang="en-US" altLang="x-none" sz="2000"/>
              <a:t>Polynomial approximator  </a:t>
            </a:r>
          </a:p>
        </p:txBody>
      </p:sp>
      <p:sp>
        <p:nvSpPr>
          <p:cNvPr id="382980"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sp>
        <p:nvSpPr>
          <p:cNvPr id="382981"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sp>
        <p:nvSpPr>
          <p:cNvPr id="382983" name="Rectangle 7"/>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sp>
        <p:nvSpPr>
          <p:cNvPr id="382984" name="Rectangle 8"/>
          <p:cNvSpPr>
            <a:spLocks noChangeArrowheads="1"/>
          </p:cNvSpPr>
          <p:nvPr/>
        </p:nvSpPr>
        <p:spPr bwMode="auto">
          <a:xfrm>
            <a:off x="0" y="32432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sp>
        <p:nvSpPr>
          <p:cNvPr id="382986"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spAutoFit/>
          </a:bodyPr>
          <a:lstStyle/>
          <a:p>
            <a:pPr>
              <a:defRPr/>
            </a:pPr>
            <a:endParaRPr lang="en-US"/>
          </a:p>
        </p:txBody>
      </p:sp>
      <p:pic>
        <p:nvPicPr>
          <p:cNvPr id="131080" name="Picture 13"/>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3438" y="2114550"/>
            <a:ext cx="3097212" cy="1497013"/>
          </a:xfrm>
        </p:spPr>
      </p:pic>
      <p:pic>
        <p:nvPicPr>
          <p:cNvPr id="382990"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88" y="2179638"/>
            <a:ext cx="2660650" cy="124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82991"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7075" y="3729038"/>
            <a:ext cx="4032250" cy="302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382992"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4570413"/>
            <a:ext cx="2384425"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3"/>
          <p:cNvSpPr>
            <a:spLocks noGrp="1" noChangeArrowheads="1"/>
          </p:cNvSpPr>
          <p:nvPr>
            <p:ph type="title"/>
          </p:nvPr>
        </p:nvSpPr>
        <p:spPr>
          <a:xfrm>
            <a:off x="1042988" y="0"/>
            <a:ext cx="7772400" cy="1143000"/>
          </a:xfrm>
        </p:spPr>
        <p:txBody>
          <a:bodyPr/>
          <a:lstStyle/>
          <a:p>
            <a:pPr eaLnBrk="1" hangingPunct="1"/>
            <a:r>
              <a:rPr lang="en-US" altLang="x-none"/>
              <a:t>Information Theoretic Learning (ITL) </a:t>
            </a:r>
          </a:p>
        </p:txBody>
      </p:sp>
      <p:sp>
        <p:nvSpPr>
          <p:cNvPr id="133122" name="Rectangle 4"/>
          <p:cNvSpPr>
            <a:spLocks noGrp="1" noChangeArrowheads="1"/>
          </p:cNvSpPr>
          <p:nvPr>
            <p:ph idx="1"/>
          </p:nvPr>
        </p:nvSpPr>
        <p:spPr>
          <a:xfrm>
            <a:off x="1222375" y="1749425"/>
            <a:ext cx="8081963" cy="4227513"/>
          </a:xfrm>
        </p:spPr>
        <p:txBody>
          <a:bodyPr/>
          <a:lstStyle/>
          <a:p>
            <a:pPr eaLnBrk="1" hangingPunct="1">
              <a:buFontTx/>
              <a:buNone/>
            </a:pPr>
            <a:endParaRPr lang="en-US" altLang="x-none" sz="2000"/>
          </a:p>
          <a:p>
            <a:pPr eaLnBrk="1" hangingPunct="1">
              <a:buFontTx/>
              <a:buNone/>
            </a:pPr>
            <a:endParaRPr lang="en-US" altLang="x-none" sz="2000">
              <a:solidFill>
                <a:srgbClr val="0000FF"/>
              </a:solidFill>
            </a:endParaRPr>
          </a:p>
          <a:p>
            <a:pPr eaLnBrk="1" hangingPunct="1">
              <a:buFontTx/>
              <a:buNone/>
            </a:pPr>
            <a:endParaRPr lang="en-US" altLang="x-none" sz="2000">
              <a:solidFill>
                <a:srgbClr val="0000FF"/>
              </a:solidFill>
            </a:endParaRPr>
          </a:p>
          <a:p>
            <a:pPr eaLnBrk="1" hangingPunct="1">
              <a:buFontTx/>
              <a:buNone/>
            </a:pPr>
            <a:endParaRPr lang="en-US" altLang="x-none" sz="2000"/>
          </a:p>
        </p:txBody>
      </p:sp>
      <p:sp>
        <p:nvSpPr>
          <p:cNvPr id="133123" name="Text Box 5"/>
          <p:cNvSpPr txBox="1">
            <a:spLocks noChangeArrowheads="1"/>
          </p:cNvSpPr>
          <p:nvPr/>
        </p:nvSpPr>
        <p:spPr bwMode="auto">
          <a:xfrm>
            <a:off x="5113338" y="1712913"/>
            <a:ext cx="4030662" cy="447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lnSpc>
                <a:spcPct val="90000"/>
              </a:lnSpc>
              <a:spcBef>
                <a:spcPct val="20000"/>
              </a:spcBef>
            </a:pPr>
            <a:r>
              <a:rPr lang="en-US" altLang="x-none">
                <a:latin typeface="Arial" charset="0"/>
              </a:rPr>
              <a:t>This class of algorithms can </a:t>
            </a:r>
          </a:p>
          <a:p>
            <a:pPr eaLnBrk="1" hangingPunct="1">
              <a:lnSpc>
                <a:spcPct val="90000"/>
              </a:lnSpc>
              <a:spcBef>
                <a:spcPct val="20000"/>
              </a:spcBef>
            </a:pPr>
            <a:r>
              <a:rPr lang="en-US" altLang="x-none">
                <a:latin typeface="Arial" charset="0"/>
              </a:rPr>
              <a:t>be extended to </a:t>
            </a:r>
            <a:r>
              <a:rPr lang="en-US" altLang="x-none">
                <a:solidFill>
                  <a:schemeClr val="hlink"/>
                </a:solidFill>
                <a:latin typeface="Arial" charset="0"/>
              </a:rPr>
              <a:t>ITL cost</a:t>
            </a:r>
            <a:r>
              <a:rPr lang="en-US" altLang="x-none">
                <a:latin typeface="Arial" charset="0"/>
              </a:rPr>
              <a:t> </a:t>
            </a:r>
          </a:p>
          <a:p>
            <a:pPr eaLnBrk="1" hangingPunct="1">
              <a:lnSpc>
                <a:spcPct val="90000"/>
              </a:lnSpc>
              <a:spcBef>
                <a:spcPct val="20000"/>
              </a:spcBef>
            </a:pPr>
            <a:r>
              <a:rPr lang="en-US" altLang="x-none">
                <a:latin typeface="Arial" charset="0"/>
              </a:rPr>
              <a:t>functions and also beyond </a:t>
            </a:r>
          </a:p>
          <a:p>
            <a:pPr eaLnBrk="1" hangingPunct="1">
              <a:lnSpc>
                <a:spcPct val="90000"/>
              </a:lnSpc>
              <a:spcBef>
                <a:spcPct val="20000"/>
              </a:spcBef>
            </a:pPr>
            <a:r>
              <a:rPr lang="en-US" altLang="x-none">
                <a:latin typeface="Arial" charset="0"/>
              </a:rPr>
              <a:t>Regression (</a:t>
            </a:r>
            <a:r>
              <a:rPr lang="en-US" altLang="x-none">
                <a:solidFill>
                  <a:schemeClr val="hlink"/>
                </a:solidFill>
                <a:latin typeface="Arial" charset="0"/>
              </a:rPr>
              <a:t>classification,</a:t>
            </a:r>
          </a:p>
          <a:p>
            <a:pPr eaLnBrk="1" hangingPunct="1">
              <a:lnSpc>
                <a:spcPct val="90000"/>
              </a:lnSpc>
              <a:spcBef>
                <a:spcPct val="20000"/>
              </a:spcBef>
            </a:pPr>
            <a:r>
              <a:rPr lang="en-US" altLang="x-none">
                <a:solidFill>
                  <a:schemeClr val="hlink"/>
                </a:solidFill>
                <a:latin typeface="Arial" charset="0"/>
              </a:rPr>
              <a:t>Clustering, ICA</a:t>
            </a:r>
            <a:r>
              <a:rPr lang="en-US" altLang="x-none">
                <a:latin typeface="Arial" charset="0"/>
              </a:rPr>
              <a:t>, etc). See </a:t>
            </a:r>
          </a:p>
          <a:p>
            <a:pPr eaLnBrk="1" hangingPunct="1">
              <a:lnSpc>
                <a:spcPct val="90000"/>
              </a:lnSpc>
              <a:spcBef>
                <a:spcPct val="20000"/>
              </a:spcBef>
            </a:pPr>
            <a:endParaRPr lang="en-US" altLang="x-none">
              <a:latin typeface="Arial" charset="0"/>
            </a:endParaRPr>
          </a:p>
          <a:p>
            <a:pPr eaLnBrk="1" hangingPunct="1">
              <a:lnSpc>
                <a:spcPct val="90000"/>
              </a:lnSpc>
              <a:spcBef>
                <a:spcPct val="20000"/>
              </a:spcBef>
            </a:pPr>
            <a:r>
              <a:rPr lang="en-US" altLang="x-none">
                <a:latin typeface="Arial" charset="0"/>
              </a:rPr>
              <a:t>IEEE</a:t>
            </a:r>
          </a:p>
          <a:p>
            <a:pPr eaLnBrk="1" hangingPunct="1">
              <a:lnSpc>
                <a:spcPct val="90000"/>
              </a:lnSpc>
              <a:spcBef>
                <a:spcPct val="20000"/>
              </a:spcBef>
            </a:pPr>
            <a:r>
              <a:rPr lang="en-US" altLang="x-none">
                <a:latin typeface="Arial" charset="0"/>
              </a:rPr>
              <a:t>SP MAGAZINE, Nov 2006</a:t>
            </a:r>
          </a:p>
          <a:p>
            <a:pPr eaLnBrk="1" hangingPunct="1">
              <a:lnSpc>
                <a:spcPct val="90000"/>
              </a:lnSpc>
              <a:spcBef>
                <a:spcPct val="20000"/>
              </a:spcBef>
            </a:pPr>
            <a:endParaRPr lang="en-US" altLang="x-none">
              <a:latin typeface="Arial" charset="0"/>
            </a:endParaRPr>
          </a:p>
          <a:p>
            <a:pPr eaLnBrk="1" hangingPunct="1">
              <a:lnSpc>
                <a:spcPct val="90000"/>
              </a:lnSpc>
              <a:spcBef>
                <a:spcPct val="20000"/>
              </a:spcBef>
            </a:pPr>
            <a:r>
              <a:rPr lang="en-US" altLang="x-none">
                <a:latin typeface="Arial" charset="0"/>
              </a:rPr>
              <a:t>Or ITL resource </a:t>
            </a:r>
          </a:p>
          <a:p>
            <a:pPr eaLnBrk="1" hangingPunct="1">
              <a:spcBef>
                <a:spcPct val="20000"/>
              </a:spcBef>
            </a:pPr>
            <a:r>
              <a:rPr lang="en-US" altLang="x-none" u="sng">
                <a:latin typeface="Arial" charset="0"/>
              </a:rPr>
              <a:t>www.cnel.ufl.edu</a:t>
            </a:r>
          </a:p>
        </p:txBody>
      </p:sp>
      <p:pic>
        <p:nvPicPr>
          <p:cNvPr id="1331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8713" y="1506538"/>
            <a:ext cx="3333750"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3"/>
          <p:cNvSpPr>
            <a:spLocks noGrp="1" noChangeArrowheads="1"/>
          </p:cNvSpPr>
          <p:nvPr>
            <p:ph type="title"/>
          </p:nvPr>
        </p:nvSpPr>
        <p:spPr>
          <a:xfrm>
            <a:off x="1143000" y="381000"/>
            <a:ext cx="7891463" cy="1143000"/>
          </a:xfrm>
        </p:spPr>
        <p:txBody>
          <a:bodyPr/>
          <a:lstStyle/>
          <a:p>
            <a:pPr eaLnBrk="1" hangingPunct="1"/>
            <a:r>
              <a:rPr lang="en-US" altLang="ko-KR">
                <a:ea typeface="굴림" charset="-127"/>
              </a:rPr>
              <a:t>Generative State Models</a:t>
            </a:r>
          </a:p>
        </p:txBody>
      </p:sp>
      <p:sp>
        <p:nvSpPr>
          <p:cNvPr id="87042" name="Rectangle 4"/>
          <p:cNvSpPr>
            <a:spLocks noGrp="1" noChangeArrowheads="1"/>
          </p:cNvSpPr>
          <p:nvPr>
            <p:ph type="body" sz="half" idx="1"/>
          </p:nvPr>
        </p:nvSpPr>
        <p:spPr>
          <a:xfrm>
            <a:off x="815975" y="1589088"/>
            <a:ext cx="8126413" cy="5067300"/>
          </a:xfrm>
        </p:spPr>
        <p:txBody>
          <a:bodyPr/>
          <a:lstStyle/>
          <a:p>
            <a:pPr eaLnBrk="1" hangingPunct="1"/>
            <a:r>
              <a:rPr lang="en-US" altLang="ko-KR" sz="2000">
                <a:ea typeface="굴림" charset="-127"/>
              </a:rPr>
              <a:t>Supervised learning models estimate E[p(Y|X)], either in regression or classification. </a:t>
            </a:r>
          </a:p>
          <a:p>
            <a:pPr eaLnBrk="1" hangingPunct="1"/>
            <a:r>
              <a:rPr lang="en-US" altLang="ko-KR" sz="2000">
                <a:ea typeface="굴림" charset="-127"/>
              </a:rPr>
              <a:t>There is a need to learn in an unsupervised way the input X. The unsupervised methodologies normally characterize the pdf modes such as clustering, and use non parametric methodologies. </a:t>
            </a:r>
          </a:p>
          <a:p>
            <a:pPr eaLnBrk="1" hangingPunct="1"/>
            <a:r>
              <a:rPr lang="en-US" altLang="ko-KR" sz="2000">
                <a:ea typeface="굴림" charset="-127"/>
              </a:rPr>
              <a:t>In classification the Gaussian Discriminant Analysis (GDA) and the Naïve Bayes are simple examples of models that learn p(X|Y) and p(Y).    </a:t>
            </a:r>
          </a:p>
          <a:p>
            <a:pPr eaLnBrk="1" hangingPunct="1"/>
            <a:r>
              <a:rPr lang="en-US" altLang="ko-KR" sz="2000">
                <a:ea typeface="굴림" charset="-127"/>
              </a:rPr>
              <a:t>The simplest of the generative models is the time series predictor, that uses a delay in time to achieve modeling by minimizing MSE. In networks with internal states, it is also possible to use supervised algorithms to achieve the modeling  goal. </a:t>
            </a:r>
          </a:p>
          <a:p>
            <a:pPr eaLnBrk="1" hangingPunct="1"/>
            <a:r>
              <a:rPr lang="en-US" altLang="ko-KR" sz="2000">
                <a:ea typeface="굴림" charset="-127"/>
              </a:rPr>
              <a:t>The two types that we will discuss here are predictive coding models ( with recurrent state) and the deep learning models such as autoencoders (skip deep belief networks). They both create internal representations spaces that can be used to construct approximations of the input, hence their name.</a:t>
            </a:r>
          </a:p>
        </p:txBody>
      </p:sp>
      <p:sp>
        <p:nvSpPr>
          <p:cNvPr id="87043" name="Rectangle 5"/>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endParaRPr lang="x-none" altLang="x-none"/>
          </a:p>
        </p:txBody>
      </p:sp>
      <p:sp>
        <p:nvSpPr>
          <p:cNvPr id="5" name="Footer Placeholder 3"/>
          <p:cNvSpPr>
            <a:spLocks noGrp="1"/>
          </p:cNvSpPr>
          <p:nvPr>
            <p:ph type="ftr" sz="quarter" idx="11"/>
          </p:nvPr>
        </p:nvSpPr>
        <p:spPr/>
        <p:txBody>
          <a:bodyPr/>
          <a:lstStyle/>
          <a:p>
            <a:pPr>
              <a:defRPr/>
            </a:pPr>
            <a:r>
              <a:rPr lang="en-US"/>
              <a:t>CNEL, University of Florida, University of Florida</a:t>
            </a:r>
          </a:p>
        </p:txBody>
      </p:sp>
    </p:spTree>
    <p:extLst>
      <p:ext uri="{BB962C8B-B14F-4D97-AF65-F5344CB8AC3E}">
        <p14:creationId xmlns:p14="http://schemas.microsoft.com/office/powerpoint/2010/main" val="1015762475"/>
      </p:ext>
    </p:extLst>
  </p:cSld>
  <p:clrMapOvr>
    <a:masterClrMapping/>
  </p:clrMapOvr>
  <p:transition advClick="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3"/>
          <p:cNvSpPr>
            <a:spLocks noGrp="1" noChangeArrowheads="1"/>
          </p:cNvSpPr>
          <p:nvPr>
            <p:ph type="title"/>
          </p:nvPr>
        </p:nvSpPr>
        <p:spPr>
          <a:xfrm>
            <a:off x="1143000" y="381000"/>
            <a:ext cx="7891463" cy="1143000"/>
          </a:xfrm>
        </p:spPr>
        <p:txBody>
          <a:bodyPr/>
          <a:lstStyle/>
          <a:p>
            <a:pPr eaLnBrk="1" hangingPunct="1"/>
            <a:r>
              <a:rPr lang="en-US" altLang="ko-KR">
                <a:ea typeface="굴림" charset="-127"/>
              </a:rPr>
              <a:t>Sparse Coding </a:t>
            </a:r>
          </a:p>
        </p:txBody>
      </p:sp>
      <p:sp>
        <p:nvSpPr>
          <p:cNvPr id="89090" name="Rectangle 4"/>
          <p:cNvSpPr>
            <a:spLocks noGrp="1" noChangeArrowheads="1"/>
          </p:cNvSpPr>
          <p:nvPr>
            <p:ph type="body" sz="half" idx="1"/>
          </p:nvPr>
        </p:nvSpPr>
        <p:spPr>
          <a:xfrm>
            <a:off x="815975" y="1589088"/>
            <a:ext cx="8126413" cy="5067300"/>
          </a:xfrm>
        </p:spPr>
        <p:txBody>
          <a:bodyPr/>
          <a:lstStyle/>
          <a:p>
            <a:pPr eaLnBrk="1" hangingPunct="1"/>
            <a:r>
              <a:rPr lang="en-US" altLang="ko-KR" sz="2000">
                <a:ea typeface="굴림" charset="-127"/>
              </a:rPr>
              <a:t>We assume that the data X satisfies</a:t>
            </a:r>
          </a:p>
          <a:p>
            <a:pPr eaLnBrk="1" hangingPunct="1"/>
            <a:endParaRPr lang="en-US" altLang="ko-KR" sz="2000">
              <a:ea typeface="굴림" charset="-127"/>
            </a:endParaRPr>
          </a:p>
          <a:p>
            <a:pPr eaLnBrk="1" hangingPunct="1"/>
            <a:endParaRPr lang="en-US" altLang="ko-KR" sz="2000">
              <a:ea typeface="굴림" charset="-127"/>
            </a:endParaRPr>
          </a:p>
          <a:p>
            <a:pPr eaLnBrk="1" hangingPunct="1"/>
            <a:r>
              <a:rPr lang="en-US" altLang="ko-KR" sz="2000">
                <a:ea typeface="굴림" charset="-127"/>
              </a:rPr>
              <a:t>Given training data                                  learn dictionary D and code </a:t>
            </a:r>
            <a:r>
              <a:rPr lang="en-US" altLang="ko-KR" sz="2000">
                <a:latin typeface="Symbol" charset="2"/>
                <a:ea typeface="Symbol" charset="2"/>
                <a:cs typeface="Symbol" charset="2"/>
              </a:rPr>
              <a:t>a</a:t>
            </a:r>
            <a:r>
              <a:rPr lang="en-US" altLang="ko-KR" sz="2000">
                <a:ea typeface="굴림" charset="-127"/>
              </a:rPr>
              <a:t>. </a:t>
            </a:r>
          </a:p>
          <a:p>
            <a:pPr eaLnBrk="1" hangingPunct="1"/>
            <a:r>
              <a:rPr lang="en-US" altLang="ko-KR" sz="2000">
                <a:ea typeface="굴림" charset="-127"/>
              </a:rPr>
              <a:t>Need to optimize </a:t>
            </a:r>
          </a:p>
          <a:p>
            <a:pPr eaLnBrk="1" hangingPunct="1"/>
            <a:r>
              <a:rPr lang="en-US" altLang="ko-KR" sz="2000">
                <a:ea typeface="굴림" charset="-127"/>
              </a:rPr>
              <a:t>                                                             subject to </a:t>
            </a:r>
          </a:p>
          <a:p>
            <a:pPr eaLnBrk="1" hangingPunct="1"/>
            <a:endParaRPr lang="en-US" altLang="ko-KR" sz="2000">
              <a:ea typeface="굴림" charset="-127"/>
            </a:endParaRPr>
          </a:p>
          <a:p>
            <a:pPr eaLnBrk="1" hangingPunct="1"/>
            <a:r>
              <a:rPr lang="en-US" altLang="ko-KR" sz="2000">
                <a:ea typeface="굴림" charset="-127"/>
              </a:rPr>
              <a:t>Split the problem in two: optimization of A and D. </a:t>
            </a:r>
          </a:p>
          <a:p>
            <a:pPr eaLnBrk="1" hangingPunct="1"/>
            <a:r>
              <a:rPr lang="en-US" altLang="ko-KR" sz="2000">
                <a:ea typeface="굴림" charset="-127"/>
              </a:rPr>
              <a:t>Reduced optimization                                     subject to</a:t>
            </a:r>
          </a:p>
          <a:p>
            <a:pPr eaLnBrk="1" hangingPunct="1"/>
            <a:r>
              <a:rPr lang="en-US" altLang="ko-KR" sz="2000">
                <a:ea typeface="굴림" charset="-127"/>
              </a:rPr>
              <a:t> There are fast methods based on conjugate gradient on dual Lagrangian</a:t>
            </a:r>
          </a:p>
          <a:p>
            <a:pPr eaLnBrk="1" hangingPunct="1"/>
            <a:r>
              <a:rPr lang="en-US" altLang="ko-KR" sz="2000">
                <a:ea typeface="굴림" charset="-127"/>
              </a:rPr>
              <a:t>Then optimize                                                           which is convex. </a:t>
            </a:r>
          </a:p>
          <a:p>
            <a:pPr eaLnBrk="1" hangingPunct="1"/>
            <a:endParaRPr lang="en-US" altLang="ko-KR" sz="2000">
              <a:ea typeface="굴림" charset="-127"/>
            </a:endParaRPr>
          </a:p>
          <a:p>
            <a:pPr eaLnBrk="1" hangingPunct="1"/>
            <a:endParaRPr lang="en-US" altLang="ko-KR" sz="2000">
              <a:ea typeface="굴림" charset="-127"/>
            </a:endParaRPr>
          </a:p>
          <a:p>
            <a:pPr eaLnBrk="1" hangingPunct="1"/>
            <a:endParaRPr lang="en-US" altLang="ko-KR" sz="2000">
              <a:ea typeface="굴림" charset="-127"/>
            </a:endParaRPr>
          </a:p>
        </p:txBody>
      </p:sp>
      <p:sp>
        <p:nvSpPr>
          <p:cNvPr id="89091" name="Rectangle 5"/>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endParaRPr lang="x-none" altLang="x-none"/>
          </a:p>
        </p:txBody>
      </p:sp>
      <p:pic>
        <p:nvPicPr>
          <p:cNvPr id="8909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11538" y="1920875"/>
            <a:ext cx="20986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13100" y="2768600"/>
            <a:ext cx="16652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20788" y="3470275"/>
            <a:ext cx="32400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91188" y="3470275"/>
            <a:ext cx="2620962"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11538" y="4622800"/>
            <a:ext cx="2035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7" name="Picture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07163" y="4491038"/>
            <a:ext cx="269716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8" name="Picture 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674938" y="5392738"/>
            <a:ext cx="321468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143500" y="6434138"/>
            <a:ext cx="3890963" cy="369887"/>
          </a:xfrm>
          <a:prstGeom prst="rect">
            <a:avLst/>
          </a:prstGeom>
          <a:noFill/>
        </p:spPr>
        <p:txBody>
          <a:bodyPr wrap="none">
            <a:spAutoFit/>
          </a:bodyPr>
          <a:lstStyle/>
          <a:p>
            <a:pPr>
              <a:defRPr/>
            </a:pPr>
            <a:r>
              <a:rPr lang="en-US" sz="1800" dirty="0">
                <a:latin typeface="+mn-lt"/>
              </a:rPr>
              <a:t>Brian Booth sparse coding, an overview</a:t>
            </a:r>
          </a:p>
        </p:txBody>
      </p:sp>
    </p:spTree>
    <p:extLst>
      <p:ext uri="{BB962C8B-B14F-4D97-AF65-F5344CB8AC3E}">
        <p14:creationId xmlns:p14="http://schemas.microsoft.com/office/powerpoint/2010/main" val="1861016561"/>
      </p:ext>
    </p:extLst>
  </p:cSld>
  <p:clrMapOvr>
    <a:masterClrMapping/>
  </p:clrMapOvr>
  <p:transition advClick="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80"/>
          <p:cNvSpPr>
            <a:spLocks noGrp="1" noChangeArrowheads="1"/>
          </p:cNvSpPr>
          <p:nvPr>
            <p:ph type="sldNum" sz="quarter" idx="12"/>
          </p:nvPr>
        </p:nvSpPr>
        <p:spPr/>
        <p:txBody>
          <a:bodyPr/>
          <a:lstStyle/>
          <a:p>
            <a:pPr>
              <a:defRPr/>
            </a:pPr>
            <a:fld id="{11DCCE77-88D1-D94A-9540-FC0C8177D65C}" type="slidenum">
              <a:rPr lang="en-US" smtClean="0">
                <a:ea typeface="MS PGothic" pitchFamily="34" charset="-128"/>
              </a:rPr>
              <a:pPr>
                <a:defRPr/>
              </a:pPr>
              <a:t>68</a:t>
            </a:fld>
            <a:endParaRPr lang="en-US">
              <a:ea typeface="MS PGothic" pitchFamily="34" charset="-128"/>
            </a:endParaRPr>
          </a:p>
        </p:txBody>
      </p:sp>
      <p:sp>
        <p:nvSpPr>
          <p:cNvPr id="17411" name="Rectangle 1"/>
          <p:cNvSpPr>
            <a:spLocks noGrp="1" noChangeArrowheads="1"/>
          </p:cNvSpPr>
          <p:nvPr>
            <p:ph type="ctrTitle" idx="4294967295"/>
          </p:nvPr>
        </p:nvSpPr>
        <p:spPr>
          <a:xfrm>
            <a:off x="152400" y="522288"/>
            <a:ext cx="8991600" cy="628650"/>
          </a:xfrm>
        </p:spPr>
        <p:txBody>
          <a:bodyPr lIns="0" tIns="0" rIns="0" bIns="0">
            <a:normAutofit fontScale="90000"/>
          </a:bodyPr>
          <a:lstStyle/>
          <a:p>
            <a:pPr>
              <a:lnSpc>
                <a:spcPct val="95000"/>
              </a:lnSpc>
              <a:defRPr/>
            </a:pPr>
            <a:r>
              <a:rPr lang="en-US" sz="4000" dirty="0"/>
              <a:t>Dynamic Generative Models </a:t>
            </a:r>
            <a:br>
              <a:rPr lang="en-US" dirty="0">
                <a:solidFill>
                  <a:srgbClr val="FF0000"/>
                </a:solidFill>
              </a:rPr>
            </a:br>
            <a:endParaRPr lang="en-US" dirty="0"/>
          </a:p>
        </p:txBody>
      </p:sp>
      <p:sp>
        <p:nvSpPr>
          <p:cNvPr id="30724" name="Rectangle 2"/>
          <p:cNvSpPr>
            <a:spLocks noGrp="1" noRot="1" noChangeAspect="1" noMove="1" noResize="1" noEditPoints="1" noAdjustHandles="1" noChangeArrowheads="1" noChangeShapeType="1" noTextEdit="1"/>
          </p:cNvSpPr>
          <p:nvPr>
            <p:ph type="subTitle" idx="4294967295"/>
          </p:nvPr>
        </p:nvSpPr>
        <p:spPr>
          <a:xfrm>
            <a:off x="0" y="1641165"/>
            <a:ext cx="8991600" cy="4878388"/>
          </a:xfrm>
          <a:blipFill rotWithShape="0">
            <a:blip r:embed="rId2"/>
            <a:stretch>
              <a:fillRect l="-949" t="-2500" r="-881" b="-3000"/>
            </a:stretch>
          </a:blipFill>
          <a:extLst/>
        </p:spPr>
        <p:txBody>
          <a:bodyPr/>
          <a:lstStyle/>
          <a:p>
            <a:r>
              <a:rPr lang="en-US">
                <a:noFill/>
              </a:rPr>
              <a:t> </a:t>
            </a:r>
          </a:p>
        </p:txBody>
      </p:sp>
      <p:grpSp>
        <p:nvGrpSpPr>
          <p:cNvPr id="91140" name="Group 7"/>
          <p:cNvGrpSpPr>
            <a:grpSpLocks/>
          </p:cNvGrpSpPr>
          <p:nvPr/>
        </p:nvGrpSpPr>
        <p:grpSpPr bwMode="auto">
          <a:xfrm>
            <a:off x="6191250" y="2416175"/>
            <a:ext cx="1692275" cy="1582738"/>
            <a:chOff x="6191182" y="831089"/>
            <a:chExt cx="1691730" cy="1582493"/>
          </a:xfrm>
        </p:grpSpPr>
        <p:sp>
          <p:nvSpPr>
            <p:cNvPr id="2" name="Oval 1"/>
            <p:cNvSpPr/>
            <p:nvPr/>
          </p:nvSpPr>
          <p:spPr>
            <a:xfrm>
              <a:off x="7313184" y="1883439"/>
              <a:ext cx="534815" cy="5301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6191182" y="883469"/>
              <a:ext cx="533228" cy="5285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7313184" y="835851"/>
              <a:ext cx="534815" cy="5301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 name="Straight Arrow Connector 3"/>
            <p:cNvCxnSpPr>
              <a:stCxn id="9" idx="6"/>
            </p:cNvCxnSpPr>
            <p:nvPr/>
          </p:nvCxnSpPr>
          <p:spPr>
            <a:xfrm>
              <a:off x="6724410" y="1148540"/>
              <a:ext cx="5887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11" idx="4"/>
              <a:endCxn id="2" idx="0"/>
            </p:cNvCxnSpPr>
            <p:nvPr/>
          </p:nvCxnSpPr>
          <p:spPr>
            <a:xfrm>
              <a:off x="7581384" y="1365994"/>
              <a:ext cx="0" cy="517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149" name="TextBox 6"/>
            <p:cNvSpPr txBox="1">
              <a:spLocks noChangeArrowheads="1"/>
            </p:cNvSpPr>
            <p:nvPr/>
          </p:nvSpPr>
          <p:spPr bwMode="auto">
            <a:xfrm>
              <a:off x="7391399" y="1879854"/>
              <a:ext cx="491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a:t>y</a:t>
              </a:r>
              <a:r>
                <a:rPr lang="en-US" altLang="x-none" baseline="-25000"/>
                <a:t>t</a:t>
              </a:r>
            </a:p>
          </p:txBody>
        </p:sp>
        <p:sp>
          <p:nvSpPr>
            <p:cNvPr id="91150" name="TextBox 15"/>
            <p:cNvSpPr txBox="1">
              <a:spLocks noChangeArrowheads="1"/>
            </p:cNvSpPr>
            <p:nvPr/>
          </p:nvSpPr>
          <p:spPr bwMode="auto">
            <a:xfrm>
              <a:off x="7391399" y="831089"/>
              <a:ext cx="491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a:t>x</a:t>
              </a:r>
              <a:r>
                <a:rPr lang="en-US" altLang="x-none" baseline="-25000"/>
                <a:t>t</a:t>
              </a:r>
              <a:endParaRPr lang="en-US" altLang="x-none" baseline="-25000" dirty="0"/>
            </a:p>
          </p:txBody>
        </p:sp>
        <p:sp>
          <p:nvSpPr>
            <p:cNvPr id="91151" name="TextBox 16"/>
            <p:cNvSpPr txBox="1">
              <a:spLocks noChangeArrowheads="1"/>
            </p:cNvSpPr>
            <p:nvPr/>
          </p:nvSpPr>
          <p:spPr bwMode="auto">
            <a:xfrm>
              <a:off x="6268406" y="870699"/>
              <a:ext cx="491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dirty="0"/>
                <a:t>x</a:t>
              </a:r>
              <a:r>
                <a:rPr lang="en-US" altLang="x-none" baseline="-25000" dirty="0"/>
                <a:t>0</a:t>
              </a:r>
            </a:p>
          </p:txBody>
        </p:sp>
      </p:grpSp>
      <p:sp>
        <p:nvSpPr>
          <p:cNvPr id="91141" name="TextBox 18"/>
          <p:cNvSpPr txBox="1">
            <a:spLocks noChangeArrowheads="1"/>
          </p:cNvSpPr>
          <p:nvPr/>
        </p:nvSpPr>
        <p:spPr bwMode="auto">
          <a:xfrm>
            <a:off x="6773863" y="2225675"/>
            <a:ext cx="490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a:t>A</a:t>
            </a:r>
            <a:endParaRPr lang="en-US" altLang="x-none" baseline="-25000"/>
          </a:p>
        </p:txBody>
      </p:sp>
      <p:sp>
        <p:nvSpPr>
          <p:cNvPr id="91142" name="TextBox 19"/>
          <p:cNvSpPr txBox="1">
            <a:spLocks noChangeArrowheads="1"/>
          </p:cNvSpPr>
          <p:nvPr/>
        </p:nvSpPr>
        <p:spPr bwMode="auto">
          <a:xfrm>
            <a:off x="6981825" y="296386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r>
              <a:rPr lang="en-US" altLang="x-none"/>
              <a:t>C</a:t>
            </a:r>
            <a:endParaRPr lang="en-US" altLang="x-none" baseline="-25000"/>
          </a:p>
        </p:txBody>
      </p:sp>
      <p:sp>
        <p:nvSpPr>
          <p:cNvPr id="21" name="Footer Placeholder 3"/>
          <p:cNvSpPr>
            <a:spLocks noGrp="1"/>
          </p:cNvSpPr>
          <p:nvPr>
            <p:ph type="ftr" sz="quarter" idx="11"/>
          </p:nvPr>
        </p:nvSpPr>
        <p:spPr>
          <a:xfrm>
            <a:off x="3105150" y="6492875"/>
            <a:ext cx="3086100" cy="365125"/>
          </a:xfrm>
        </p:spPr>
        <p:txBody>
          <a:bodyPr/>
          <a:lstStyle/>
          <a:p>
            <a:pPr>
              <a:defRPr/>
            </a:pPr>
            <a:r>
              <a:rPr lang="en-US"/>
              <a:t>CNEL, University of Florida, University of Florida</a:t>
            </a:r>
          </a:p>
        </p:txBody>
      </p:sp>
      <p:sp>
        <p:nvSpPr>
          <p:cNvPr id="3" name="Oval 2"/>
          <p:cNvSpPr/>
          <p:nvPr/>
        </p:nvSpPr>
        <p:spPr>
          <a:xfrm>
            <a:off x="7278093" y="1744252"/>
            <a:ext cx="534988" cy="489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385928" y="1711218"/>
            <a:ext cx="319318" cy="461665"/>
          </a:xfrm>
          <a:prstGeom prst="rect">
            <a:avLst/>
          </a:prstGeom>
          <a:noFill/>
        </p:spPr>
        <p:txBody>
          <a:bodyPr wrap="none" rtlCol="0">
            <a:spAutoFit/>
          </a:bodyPr>
          <a:lstStyle/>
          <a:p>
            <a:r>
              <a:rPr lang="en-US">
                <a:latin typeface="Symbol" charset="2"/>
                <a:ea typeface="Symbol" charset="2"/>
                <a:cs typeface="Symbol" charset="2"/>
              </a:rPr>
              <a:t>t</a:t>
            </a:r>
          </a:p>
        </p:txBody>
      </p:sp>
      <p:cxnSp>
        <p:nvCxnSpPr>
          <p:cNvPr id="8" name="Straight Arrow Connector 7"/>
          <p:cNvCxnSpPr/>
          <p:nvPr/>
        </p:nvCxnSpPr>
        <p:spPr>
          <a:xfrm>
            <a:off x="7581106" y="2255014"/>
            <a:ext cx="0" cy="137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13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3"/>
          <p:cNvSpPr>
            <a:spLocks noGrp="1" noChangeArrowheads="1"/>
          </p:cNvSpPr>
          <p:nvPr>
            <p:ph type="title"/>
          </p:nvPr>
        </p:nvSpPr>
        <p:spPr>
          <a:xfrm>
            <a:off x="1128713" y="153988"/>
            <a:ext cx="7891462" cy="1143000"/>
          </a:xfrm>
        </p:spPr>
        <p:txBody>
          <a:bodyPr/>
          <a:lstStyle/>
          <a:p>
            <a:pPr eaLnBrk="1" hangingPunct="1"/>
            <a:r>
              <a:rPr lang="en-US" altLang="ko-KR">
                <a:ea typeface="굴림" charset="-127"/>
              </a:rPr>
              <a:t>Dynamic Sparse Coding</a:t>
            </a:r>
          </a:p>
        </p:txBody>
      </p:sp>
      <p:sp>
        <p:nvSpPr>
          <p:cNvPr id="92162" name="Rectangle 5"/>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endParaRPr lang="x-none" altLang="x-none"/>
          </a:p>
        </p:txBody>
      </p:sp>
      <p:pic>
        <p:nvPicPr>
          <p:cNvPr id="9216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310597"/>
            <a:ext cx="8216900" cy="4410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3"/>
          <p:cNvSpPr>
            <a:spLocks noGrp="1"/>
          </p:cNvSpPr>
          <p:nvPr>
            <p:ph type="ftr" sz="quarter" idx="11"/>
          </p:nvPr>
        </p:nvSpPr>
        <p:spPr/>
        <p:txBody>
          <a:bodyPr/>
          <a:lstStyle/>
          <a:p>
            <a:pPr>
              <a:defRPr/>
            </a:pPr>
            <a:r>
              <a:rPr lang="en-US"/>
              <a:t>CNEL, University of Florida, University of Florida</a:t>
            </a:r>
          </a:p>
        </p:txBody>
      </p:sp>
      <p:sp>
        <p:nvSpPr>
          <p:cNvPr id="2" name="TextBox 1"/>
          <p:cNvSpPr txBox="1"/>
          <p:nvPr/>
        </p:nvSpPr>
        <p:spPr>
          <a:xfrm>
            <a:off x="215901" y="1153746"/>
            <a:ext cx="8470900" cy="1200329"/>
          </a:xfrm>
          <a:prstGeom prst="rect">
            <a:avLst/>
          </a:prstGeom>
          <a:noFill/>
        </p:spPr>
        <p:txBody>
          <a:bodyPr wrap="square" rtlCol="0">
            <a:spAutoFit/>
          </a:bodyPr>
          <a:lstStyle/>
          <a:p>
            <a:r>
              <a:rPr lang="en-US" dirty="0">
                <a:latin typeface="+mn-lt"/>
                <a:ea typeface="Symbol" charset="2"/>
                <a:cs typeface="Symbol" charset="2"/>
              </a:rPr>
              <a:t>But our goal is to </a:t>
            </a:r>
            <a:r>
              <a:rPr lang="en-US" dirty="0" err="1">
                <a:latin typeface="+mn-lt"/>
                <a:ea typeface="Symbol" charset="2"/>
                <a:cs typeface="Symbol" charset="2"/>
              </a:rPr>
              <a:t>sparsify</a:t>
            </a:r>
            <a:r>
              <a:rPr lang="en-US" dirty="0">
                <a:latin typeface="+mn-lt"/>
                <a:ea typeface="Symbol" charset="2"/>
                <a:cs typeface="Symbol" charset="2"/>
              </a:rPr>
              <a:t> the states. So using the ideas of Bayesian sparse coding, we select a Gamma distribution for </a:t>
            </a:r>
            <a:r>
              <a:rPr lang="en-US" dirty="0">
                <a:latin typeface="Symbol" charset="2"/>
                <a:ea typeface="Symbol" charset="2"/>
                <a:cs typeface="Symbol" charset="2"/>
              </a:rPr>
              <a:t>t</a:t>
            </a:r>
            <a:r>
              <a:rPr lang="en-US" dirty="0">
                <a:latin typeface="+mn-lt"/>
                <a:ea typeface="Symbol" charset="2"/>
                <a:cs typeface="Symbol" charset="2"/>
              </a:rPr>
              <a:t> and empirically integrate it from data. </a:t>
            </a:r>
          </a:p>
        </p:txBody>
      </p:sp>
    </p:spTree>
    <p:extLst>
      <p:ext uri="{BB962C8B-B14F-4D97-AF65-F5344CB8AC3E}">
        <p14:creationId xmlns:p14="http://schemas.microsoft.com/office/powerpoint/2010/main" val="396635307"/>
      </p:ext>
    </p:ext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2163" y="6227763"/>
            <a:ext cx="7559675" cy="130175"/>
          </a:xfrm>
          <a:custGeom>
            <a:avLst/>
            <a:gdLst/>
            <a:ahLst/>
            <a:cxnLst/>
            <a:rect l="l" t="t" r="r" b="b"/>
            <a:pathLst>
              <a:path w="8839200" h="152400">
                <a:moveTo>
                  <a:pt x="0" y="0"/>
                </a:moveTo>
                <a:lnTo>
                  <a:pt x="0" y="152400"/>
                </a:lnTo>
                <a:lnTo>
                  <a:pt x="8839187" y="152400"/>
                </a:lnTo>
                <a:lnTo>
                  <a:pt x="8839187" y="0"/>
                </a:lnTo>
                <a:lnTo>
                  <a:pt x="0" y="0"/>
                </a:lnTo>
                <a:close/>
              </a:path>
            </a:pathLst>
          </a:custGeom>
          <a:solidFill>
            <a:srgbClr val="FFFFFF"/>
          </a:solidFill>
        </p:spPr>
        <p:txBody>
          <a:bodyPr lIns="0" tIns="0" rIns="0" bIns="0"/>
          <a:lstStyle/>
          <a:p>
            <a:pPr eaLnBrk="1" hangingPunct="1">
              <a:spcBef>
                <a:spcPct val="20000"/>
              </a:spcBef>
              <a:defRPr/>
            </a:pPr>
            <a:endParaRPr sz="2052"/>
          </a:p>
        </p:txBody>
      </p:sp>
      <p:sp>
        <p:nvSpPr>
          <p:cNvPr id="3" name="object 3"/>
          <p:cNvSpPr/>
          <p:nvPr/>
        </p:nvSpPr>
        <p:spPr>
          <a:xfrm>
            <a:off x="777875" y="257175"/>
            <a:ext cx="7558088" cy="1192213"/>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eaLnBrk="1" hangingPunct="1">
              <a:spcBef>
                <a:spcPct val="20000"/>
              </a:spcBef>
              <a:defRPr/>
            </a:pPr>
            <a:endParaRPr sz="2052"/>
          </a:p>
        </p:txBody>
      </p:sp>
      <p:sp>
        <p:nvSpPr>
          <p:cNvPr id="4" name="object 4"/>
          <p:cNvSpPr/>
          <p:nvPr/>
        </p:nvSpPr>
        <p:spPr>
          <a:xfrm>
            <a:off x="661988" y="493713"/>
            <a:ext cx="130175" cy="5864225"/>
          </a:xfrm>
          <a:custGeom>
            <a:avLst/>
            <a:gdLst/>
            <a:ahLst/>
            <a:cxnLst/>
            <a:rect l="l" t="t" r="r" b="b"/>
            <a:pathLst>
              <a:path w="152400" h="6858000">
                <a:moveTo>
                  <a:pt x="0" y="0"/>
                </a:moveTo>
                <a:lnTo>
                  <a:pt x="0" y="6858000"/>
                </a:lnTo>
                <a:lnTo>
                  <a:pt x="152400" y="6858000"/>
                </a:lnTo>
                <a:lnTo>
                  <a:pt x="152399" y="0"/>
                </a:lnTo>
                <a:lnTo>
                  <a:pt x="0" y="0"/>
                </a:lnTo>
                <a:close/>
              </a:path>
            </a:pathLst>
          </a:custGeom>
          <a:solidFill>
            <a:srgbClr val="FFFFFF"/>
          </a:solidFill>
        </p:spPr>
        <p:txBody>
          <a:bodyPr lIns="0" tIns="0" rIns="0" bIns="0"/>
          <a:lstStyle/>
          <a:p>
            <a:pPr eaLnBrk="1" hangingPunct="1">
              <a:spcBef>
                <a:spcPct val="20000"/>
              </a:spcBef>
              <a:defRPr/>
            </a:pPr>
            <a:endParaRPr sz="2052" dirty="0"/>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eaLnBrk="1" hangingPunct="1">
              <a:spcBef>
                <a:spcPct val="20000"/>
              </a:spcBef>
              <a:defRPr/>
            </a:pPr>
            <a:endParaRPr sz="2052"/>
          </a:p>
        </p:txBody>
      </p:sp>
      <p:sp>
        <p:nvSpPr>
          <p:cNvPr id="13" name="object 13"/>
          <p:cNvSpPr txBox="1">
            <a:spLocks noGrp="1"/>
          </p:cNvSpPr>
          <p:nvPr>
            <p:ph type="title"/>
          </p:nvPr>
        </p:nvSpPr>
        <p:spPr>
          <a:xfrm>
            <a:off x="727075" y="257175"/>
            <a:ext cx="7820025" cy="1130300"/>
          </a:xfrm>
        </p:spPr>
        <p:txBody>
          <a:bodyPr lIns="0" tIns="181515" rIns="0" bIns="0" rtlCol="0">
            <a:spAutoFit/>
          </a:bodyPr>
          <a:lstStyle/>
          <a:p>
            <a:pPr algn="ctr" eaLnBrk="1" fontAlgn="auto" hangingPunct="1">
              <a:spcAft>
                <a:spcPts val="0"/>
              </a:spcAft>
              <a:defRPr/>
            </a:pPr>
            <a:r>
              <a:rPr lang="en-US" sz="3420" spc="-18" dirty="0"/>
              <a:t>Perception is an active process based on context and  predictions</a:t>
            </a:r>
            <a:endParaRPr sz="3420" spc="-18" dirty="0"/>
          </a:p>
        </p:txBody>
      </p:sp>
      <p:sp>
        <p:nvSpPr>
          <p:cNvPr id="14" name="object 14"/>
          <p:cNvSpPr/>
          <p:nvPr/>
        </p:nvSpPr>
        <p:spPr>
          <a:xfrm>
            <a:off x="920750" y="1800225"/>
            <a:ext cx="7272338" cy="3908425"/>
          </a:xfrm>
          <a:custGeom>
            <a:avLst/>
            <a:gdLst/>
            <a:ahLst/>
            <a:cxnLst/>
            <a:rect l="l" t="t" r="r" b="b"/>
            <a:pathLst>
              <a:path w="8503920" h="4572000">
                <a:moveTo>
                  <a:pt x="0" y="0"/>
                </a:moveTo>
                <a:lnTo>
                  <a:pt x="0" y="4572000"/>
                </a:lnTo>
                <a:lnTo>
                  <a:pt x="8503919" y="4572000"/>
                </a:lnTo>
                <a:lnTo>
                  <a:pt x="8503919" y="0"/>
                </a:lnTo>
                <a:lnTo>
                  <a:pt x="0" y="0"/>
                </a:lnTo>
                <a:close/>
              </a:path>
            </a:pathLst>
          </a:custGeom>
          <a:solidFill>
            <a:srgbClr val="FFFFFF"/>
          </a:solidFill>
        </p:spPr>
        <p:txBody>
          <a:bodyPr lIns="0" tIns="0" rIns="0" bIns="0"/>
          <a:lstStyle/>
          <a:p>
            <a:pPr eaLnBrk="1" hangingPunct="1">
              <a:spcBef>
                <a:spcPct val="20000"/>
              </a:spcBef>
              <a:defRPr/>
            </a:pPr>
            <a:endParaRPr sz="2052"/>
          </a:p>
        </p:txBody>
      </p:sp>
      <p:pic>
        <p:nvPicPr>
          <p:cNvPr id="24583" name="Picture 2" descr="100_459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1670050"/>
            <a:ext cx="6923088"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2846388" y="5970588"/>
            <a:ext cx="3859212" cy="461962"/>
          </a:xfrm>
          <a:prstGeom prst="rect">
            <a:avLst/>
          </a:prstGeom>
          <a:noFill/>
        </p:spPr>
        <p:txBody>
          <a:bodyPr wrap="none">
            <a:spAutoFit/>
          </a:bodyPr>
          <a:lstStyle/>
          <a:p>
            <a:pPr eaLnBrk="1" hangingPunct="1">
              <a:spcBef>
                <a:spcPct val="20000"/>
              </a:spcBef>
              <a:defRPr/>
            </a:pPr>
            <a:r>
              <a:rPr lang="en-US" dirty="0">
                <a:latin typeface="+mn-lt"/>
              </a:rPr>
              <a:t>We see what we want </a:t>
            </a:r>
            <a:r>
              <a:rPr lang="en-US">
                <a:latin typeface="+mn-lt"/>
              </a:rPr>
              <a:t>to see!</a:t>
            </a:r>
            <a:endParaRPr lang="en-US" dirty="0">
              <a:latin typeface="+mn-lt"/>
            </a:endParaRPr>
          </a:p>
        </p:txBody>
      </p:sp>
      <p:sp>
        <p:nvSpPr>
          <p:cNvPr id="10"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3"/>
          <p:cNvSpPr>
            <a:spLocks noGrp="1" noChangeArrowheads="1"/>
          </p:cNvSpPr>
          <p:nvPr>
            <p:ph type="title"/>
          </p:nvPr>
        </p:nvSpPr>
        <p:spPr>
          <a:xfrm>
            <a:off x="965200" y="47625"/>
            <a:ext cx="7891463" cy="1143000"/>
          </a:xfrm>
        </p:spPr>
        <p:txBody>
          <a:bodyPr/>
          <a:lstStyle/>
          <a:p>
            <a:pPr eaLnBrk="1" hangingPunct="1"/>
            <a:r>
              <a:rPr lang="en-US" altLang="ko-KR">
                <a:ea typeface="굴림" charset="-127"/>
              </a:rPr>
              <a:t>Dynamic Sparse Coding</a:t>
            </a:r>
          </a:p>
        </p:txBody>
      </p:sp>
      <p:sp>
        <p:nvSpPr>
          <p:cNvPr id="94210" name="Rectangle 5"/>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endParaRPr lang="x-none" altLang="x-none"/>
          </a:p>
        </p:txBody>
      </p:sp>
      <p:pic>
        <p:nvPicPr>
          <p:cNvPr id="9421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327150"/>
            <a:ext cx="9144000" cy="553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3"/>
          <p:cNvSpPr>
            <a:spLocks noGrp="1"/>
          </p:cNvSpPr>
          <p:nvPr>
            <p:ph type="ftr" sz="quarter" idx="11"/>
          </p:nvPr>
        </p:nvSpPr>
        <p:spPr/>
        <p:txBody>
          <a:bodyPr/>
          <a:lstStyle/>
          <a:p>
            <a:pPr>
              <a:defRPr/>
            </a:pPr>
            <a:r>
              <a:rPr lang="en-US"/>
              <a:t>CNEL, University of Florida, University of Florida</a:t>
            </a:r>
          </a:p>
        </p:txBody>
      </p:sp>
    </p:spTree>
    <p:extLst>
      <p:ext uri="{BB962C8B-B14F-4D97-AF65-F5344CB8AC3E}">
        <p14:creationId xmlns:p14="http://schemas.microsoft.com/office/powerpoint/2010/main" val="2109399533"/>
      </p:ext>
    </p:extLst>
  </p:cSld>
  <p:clrMapOvr>
    <a:masterClrMapping/>
  </p:clrMapOvr>
  <p:transition advClick="0"/>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p:cNvSpPr>
            <a:spLocks noGrp="1" noChangeArrowheads="1"/>
          </p:cNvSpPr>
          <p:nvPr>
            <p:ph type="title"/>
          </p:nvPr>
        </p:nvSpPr>
        <p:spPr>
          <a:xfrm>
            <a:off x="828675" y="176213"/>
            <a:ext cx="7891463" cy="1143000"/>
          </a:xfrm>
        </p:spPr>
        <p:txBody>
          <a:bodyPr/>
          <a:lstStyle/>
          <a:p>
            <a:pPr eaLnBrk="1" hangingPunct="1">
              <a:defRPr/>
            </a:pPr>
            <a:r>
              <a:rPr lang="en-US" altLang="ko-KR" dirty="0">
                <a:latin typeface="+mn-lt"/>
                <a:ea typeface="굴림" charset="-127"/>
              </a:rPr>
              <a:t>Dynamic Sparse Coding</a:t>
            </a:r>
          </a:p>
        </p:txBody>
      </p:sp>
      <p:sp>
        <p:nvSpPr>
          <p:cNvPr id="96258" name="Rectangle 5"/>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endParaRPr lang="x-none" altLang="x-none"/>
          </a:p>
        </p:txBody>
      </p:sp>
      <p:pic>
        <p:nvPicPr>
          <p:cNvPr id="9625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682750"/>
            <a:ext cx="91440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3"/>
          <p:cNvSpPr>
            <a:spLocks noGrp="1"/>
          </p:cNvSpPr>
          <p:nvPr>
            <p:ph type="ftr" sz="quarter" idx="11"/>
          </p:nvPr>
        </p:nvSpPr>
        <p:spPr/>
        <p:txBody>
          <a:bodyPr/>
          <a:lstStyle/>
          <a:p>
            <a:pPr>
              <a:defRPr/>
            </a:pPr>
            <a:r>
              <a:rPr lang="en-US"/>
              <a:t>CNEL, University of Florida, University of Florida</a:t>
            </a:r>
          </a:p>
        </p:txBody>
      </p:sp>
    </p:spTree>
    <p:extLst>
      <p:ext uri="{BB962C8B-B14F-4D97-AF65-F5344CB8AC3E}">
        <p14:creationId xmlns:p14="http://schemas.microsoft.com/office/powerpoint/2010/main" val="1892035761"/>
      </p:ext>
    </p:extLst>
  </p:cSld>
  <p:clrMapOvr>
    <a:masterClrMapping/>
  </p:clrMapOvr>
  <p:transition advClick="0"/>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p:cNvSpPr>
            <a:spLocks noGrp="1" noChangeArrowheads="1"/>
          </p:cNvSpPr>
          <p:nvPr>
            <p:ph type="title"/>
          </p:nvPr>
        </p:nvSpPr>
        <p:spPr>
          <a:xfrm>
            <a:off x="803275" y="163513"/>
            <a:ext cx="7891463" cy="1143000"/>
          </a:xfrm>
        </p:spPr>
        <p:txBody>
          <a:bodyPr/>
          <a:lstStyle/>
          <a:p>
            <a:pPr eaLnBrk="1" hangingPunct="1">
              <a:defRPr/>
            </a:pPr>
            <a:r>
              <a:rPr lang="en-US" altLang="ko-KR" dirty="0">
                <a:latin typeface="+mn-lt"/>
                <a:ea typeface="굴림" charset="-127"/>
              </a:rPr>
              <a:t>Dynamic Sparse Coding</a:t>
            </a:r>
          </a:p>
        </p:txBody>
      </p:sp>
      <p:sp>
        <p:nvSpPr>
          <p:cNvPr id="98306" name="Rectangle 5"/>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pPr>
            <a:endParaRPr lang="x-none" altLang="x-none"/>
          </a:p>
        </p:txBody>
      </p:sp>
      <p:pic>
        <p:nvPicPr>
          <p:cNvPr id="9830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8688" y="1306513"/>
            <a:ext cx="7642225" cy="518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3"/>
          <p:cNvSpPr>
            <a:spLocks noGrp="1"/>
          </p:cNvSpPr>
          <p:nvPr>
            <p:ph type="ftr" sz="quarter" idx="11"/>
          </p:nvPr>
        </p:nvSpPr>
        <p:spPr>
          <a:xfrm>
            <a:off x="3028950" y="6486525"/>
            <a:ext cx="3086100" cy="365125"/>
          </a:xfrm>
        </p:spPr>
        <p:txBody>
          <a:bodyPr/>
          <a:lstStyle/>
          <a:p>
            <a:pPr>
              <a:defRPr/>
            </a:pPr>
            <a:r>
              <a:rPr lang="en-US"/>
              <a:t>CNEL, University of Florida, University of Florida</a:t>
            </a:r>
          </a:p>
        </p:txBody>
      </p:sp>
    </p:spTree>
    <p:extLst>
      <p:ext uri="{BB962C8B-B14F-4D97-AF65-F5344CB8AC3E}">
        <p14:creationId xmlns:p14="http://schemas.microsoft.com/office/powerpoint/2010/main" val="192655736"/>
      </p:ext>
    </p:ext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2163" y="6227763"/>
            <a:ext cx="7559675" cy="130175"/>
          </a:xfrm>
          <a:custGeom>
            <a:avLst/>
            <a:gdLst/>
            <a:ahLst/>
            <a:cxnLst/>
            <a:rect l="l" t="t" r="r" b="b"/>
            <a:pathLst>
              <a:path w="8839200" h="152400">
                <a:moveTo>
                  <a:pt x="0" y="0"/>
                </a:moveTo>
                <a:lnTo>
                  <a:pt x="0" y="152400"/>
                </a:lnTo>
                <a:lnTo>
                  <a:pt x="8839187" y="152400"/>
                </a:lnTo>
                <a:lnTo>
                  <a:pt x="8839187" y="0"/>
                </a:lnTo>
                <a:lnTo>
                  <a:pt x="0" y="0"/>
                </a:lnTo>
                <a:close/>
              </a:path>
            </a:pathLst>
          </a:custGeom>
          <a:solidFill>
            <a:srgbClr val="FFFFFF"/>
          </a:solidFill>
        </p:spPr>
        <p:txBody>
          <a:bodyPr lIns="0" tIns="0" rIns="0" bIns="0"/>
          <a:lstStyle/>
          <a:p>
            <a:pPr eaLnBrk="1" hangingPunct="1">
              <a:spcBef>
                <a:spcPct val="20000"/>
              </a:spcBef>
              <a:defRPr/>
            </a:pPr>
            <a:endParaRPr sz="2052"/>
          </a:p>
        </p:txBody>
      </p:sp>
      <p:sp>
        <p:nvSpPr>
          <p:cNvPr id="3" name="object 3"/>
          <p:cNvSpPr/>
          <p:nvPr/>
        </p:nvSpPr>
        <p:spPr>
          <a:xfrm>
            <a:off x="792163" y="493713"/>
            <a:ext cx="7559675" cy="1192212"/>
          </a:xfrm>
          <a:custGeom>
            <a:avLst/>
            <a:gdLst/>
            <a:ahLst/>
            <a:cxnLst/>
            <a:rect l="l" t="t" r="r" b="b"/>
            <a:pathLst>
              <a:path w="8839200" h="1393825">
                <a:moveTo>
                  <a:pt x="0" y="0"/>
                </a:moveTo>
                <a:lnTo>
                  <a:pt x="0" y="1393698"/>
                </a:lnTo>
                <a:lnTo>
                  <a:pt x="8839187" y="1393698"/>
                </a:lnTo>
                <a:lnTo>
                  <a:pt x="8839187" y="0"/>
                </a:lnTo>
                <a:lnTo>
                  <a:pt x="0" y="0"/>
                </a:lnTo>
                <a:close/>
              </a:path>
            </a:pathLst>
          </a:custGeom>
          <a:solidFill>
            <a:srgbClr val="FFFFFF"/>
          </a:solidFill>
        </p:spPr>
        <p:txBody>
          <a:bodyPr lIns="0" tIns="0" rIns="0" bIns="0"/>
          <a:lstStyle/>
          <a:p>
            <a:pPr eaLnBrk="1" hangingPunct="1">
              <a:spcBef>
                <a:spcPct val="20000"/>
              </a:spcBef>
              <a:defRPr/>
            </a:pPr>
            <a:endParaRPr sz="2052"/>
          </a:p>
        </p:txBody>
      </p:sp>
      <p:sp>
        <p:nvSpPr>
          <p:cNvPr id="4" name="object 4"/>
          <p:cNvSpPr/>
          <p:nvPr/>
        </p:nvSpPr>
        <p:spPr>
          <a:xfrm>
            <a:off x="661988" y="493713"/>
            <a:ext cx="130175" cy="5864225"/>
          </a:xfrm>
          <a:custGeom>
            <a:avLst/>
            <a:gdLst/>
            <a:ahLst/>
            <a:cxnLst/>
            <a:rect l="l" t="t" r="r" b="b"/>
            <a:pathLst>
              <a:path w="152400" h="6858000">
                <a:moveTo>
                  <a:pt x="0" y="0"/>
                </a:moveTo>
                <a:lnTo>
                  <a:pt x="0" y="6858000"/>
                </a:lnTo>
                <a:lnTo>
                  <a:pt x="152400" y="6858000"/>
                </a:lnTo>
                <a:lnTo>
                  <a:pt x="152399" y="0"/>
                </a:lnTo>
                <a:lnTo>
                  <a:pt x="0" y="0"/>
                </a:lnTo>
                <a:close/>
              </a:path>
            </a:pathLst>
          </a:custGeom>
          <a:solidFill>
            <a:srgbClr val="FFFFFF"/>
          </a:solidFill>
        </p:spPr>
        <p:txBody>
          <a:bodyPr lIns="0" tIns="0" rIns="0" bIns="0"/>
          <a:lstStyle/>
          <a:p>
            <a:pPr eaLnBrk="1" hangingPunct="1">
              <a:spcBef>
                <a:spcPct val="20000"/>
              </a:spcBef>
              <a:defRPr/>
            </a:pPr>
            <a:endParaRPr sz="2052"/>
          </a:p>
        </p:txBody>
      </p:sp>
      <p:sp>
        <p:nvSpPr>
          <p:cNvPr id="5" name="object 5"/>
          <p:cNvSpPr/>
          <p:nvPr/>
        </p:nvSpPr>
        <p:spPr>
          <a:xfrm>
            <a:off x="8351838" y="493713"/>
            <a:ext cx="130175" cy="5864225"/>
          </a:xfrm>
          <a:custGeom>
            <a:avLst/>
            <a:gdLst/>
            <a:ahLst/>
            <a:cxnLst/>
            <a:rect l="l" t="t" r="r" b="b"/>
            <a:pathLst>
              <a:path w="152400" h="6858000">
                <a:moveTo>
                  <a:pt x="0" y="0"/>
                </a:moveTo>
                <a:lnTo>
                  <a:pt x="0" y="6858000"/>
                </a:lnTo>
                <a:lnTo>
                  <a:pt x="152400" y="6858000"/>
                </a:lnTo>
                <a:lnTo>
                  <a:pt x="152400" y="0"/>
                </a:lnTo>
                <a:lnTo>
                  <a:pt x="0" y="0"/>
                </a:lnTo>
                <a:close/>
              </a:path>
            </a:pathLst>
          </a:custGeom>
          <a:solidFill>
            <a:srgbClr val="FFFFFF"/>
          </a:solidFill>
        </p:spPr>
        <p:txBody>
          <a:bodyPr lIns="0" tIns="0" rIns="0" bIns="0"/>
          <a:lstStyle/>
          <a:p>
            <a:pPr eaLnBrk="1" hangingPunct="1">
              <a:spcBef>
                <a:spcPct val="20000"/>
              </a:spcBef>
              <a:defRPr/>
            </a:pPr>
            <a:endParaRPr sz="2052"/>
          </a:p>
        </p:txBody>
      </p:sp>
      <p:sp>
        <p:nvSpPr>
          <p:cNvPr id="9" name="object 9"/>
          <p:cNvSpPr/>
          <p:nvPr/>
        </p:nvSpPr>
        <p:spPr>
          <a:xfrm>
            <a:off x="4311650" y="1311275"/>
            <a:ext cx="520700" cy="522288"/>
          </a:xfrm>
          <a:custGeom>
            <a:avLst/>
            <a:gdLst/>
            <a:ahLst/>
            <a:cxnLst/>
            <a:rect l="l" t="t" r="r" b="b"/>
            <a:pathLst>
              <a:path w="609600" h="609600">
                <a:moveTo>
                  <a:pt x="609600" y="304799"/>
                </a:moveTo>
                <a:lnTo>
                  <a:pt x="605612" y="255343"/>
                </a:lnTo>
                <a:lnTo>
                  <a:pt x="594067" y="208434"/>
                </a:lnTo>
                <a:lnTo>
                  <a:pt x="575591" y="164697"/>
                </a:lnTo>
                <a:lnTo>
                  <a:pt x="550810" y="124760"/>
                </a:lnTo>
                <a:lnTo>
                  <a:pt x="520350" y="89249"/>
                </a:lnTo>
                <a:lnTo>
                  <a:pt x="484839" y="58789"/>
                </a:lnTo>
                <a:lnTo>
                  <a:pt x="444902" y="34008"/>
                </a:lnTo>
                <a:lnTo>
                  <a:pt x="401165" y="15532"/>
                </a:lnTo>
                <a:lnTo>
                  <a:pt x="354256" y="3987"/>
                </a:lnTo>
                <a:lnTo>
                  <a:pt x="304800" y="0"/>
                </a:lnTo>
                <a:lnTo>
                  <a:pt x="279895" y="1009"/>
                </a:lnTo>
                <a:lnTo>
                  <a:pt x="231779" y="8854"/>
                </a:lnTo>
                <a:lnTo>
                  <a:pt x="186451" y="23943"/>
                </a:lnTo>
                <a:lnTo>
                  <a:pt x="144553" y="45650"/>
                </a:lnTo>
                <a:lnTo>
                  <a:pt x="106723" y="73348"/>
                </a:lnTo>
                <a:lnTo>
                  <a:pt x="73603" y="106412"/>
                </a:lnTo>
                <a:lnTo>
                  <a:pt x="45832" y="144215"/>
                </a:lnTo>
                <a:lnTo>
                  <a:pt x="24050" y="186130"/>
                </a:lnTo>
                <a:lnTo>
                  <a:pt x="8898" y="231531"/>
                </a:lnTo>
                <a:lnTo>
                  <a:pt x="1015" y="279792"/>
                </a:lnTo>
                <a:lnTo>
                  <a:pt x="0" y="304800"/>
                </a:lnTo>
                <a:lnTo>
                  <a:pt x="1015" y="329807"/>
                </a:lnTo>
                <a:lnTo>
                  <a:pt x="8898" y="378068"/>
                </a:lnTo>
                <a:lnTo>
                  <a:pt x="24050" y="423469"/>
                </a:lnTo>
                <a:lnTo>
                  <a:pt x="45832" y="465384"/>
                </a:lnTo>
                <a:lnTo>
                  <a:pt x="73603" y="503187"/>
                </a:lnTo>
                <a:lnTo>
                  <a:pt x="106723" y="536251"/>
                </a:lnTo>
                <a:lnTo>
                  <a:pt x="144553" y="563949"/>
                </a:lnTo>
                <a:lnTo>
                  <a:pt x="186451" y="585656"/>
                </a:lnTo>
                <a:lnTo>
                  <a:pt x="231779" y="600745"/>
                </a:lnTo>
                <a:lnTo>
                  <a:pt x="279895" y="608590"/>
                </a:lnTo>
                <a:lnTo>
                  <a:pt x="304800" y="609600"/>
                </a:lnTo>
                <a:lnTo>
                  <a:pt x="329807" y="608590"/>
                </a:lnTo>
                <a:lnTo>
                  <a:pt x="378068" y="600745"/>
                </a:lnTo>
                <a:lnTo>
                  <a:pt x="423469" y="585656"/>
                </a:lnTo>
                <a:lnTo>
                  <a:pt x="465384" y="563949"/>
                </a:lnTo>
                <a:lnTo>
                  <a:pt x="503187" y="536251"/>
                </a:lnTo>
                <a:lnTo>
                  <a:pt x="536251" y="503187"/>
                </a:lnTo>
                <a:lnTo>
                  <a:pt x="563949" y="465384"/>
                </a:lnTo>
                <a:lnTo>
                  <a:pt x="585656" y="423469"/>
                </a:lnTo>
                <a:lnTo>
                  <a:pt x="600745" y="378068"/>
                </a:lnTo>
                <a:lnTo>
                  <a:pt x="608590" y="329807"/>
                </a:lnTo>
                <a:lnTo>
                  <a:pt x="609600" y="304799"/>
                </a:lnTo>
                <a:close/>
              </a:path>
            </a:pathLst>
          </a:custGeom>
          <a:solidFill>
            <a:srgbClr val="FFFFFF"/>
          </a:solidFill>
        </p:spPr>
        <p:txBody>
          <a:bodyPr lIns="0" tIns="0" rIns="0" bIns="0"/>
          <a:lstStyle/>
          <a:p>
            <a:pPr eaLnBrk="1" hangingPunct="1">
              <a:spcBef>
                <a:spcPct val="20000"/>
              </a:spcBef>
              <a:defRPr/>
            </a:pPr>
            <a:endParaRPr sz="2052"/>
          </a:p>
        </p:txBody>
      </p:sp>
      <p:sp>
        <p:nvSpPr>
          <p:cNvPr id="10" name="object 10"/>
          <p:cNvSpPr/>
          <p:nvPr/>
        </p:nvSpPr>
        <p:spPr>
          <a:xfrm>
            <a:off x="4392613" y="1392238"/>
            <a:ext cx="360362" cy="360362"/>
          </a:xfrm>
          <a:custGeom>
            <a:avLst/>
            <a:gdLst/>
            <a:ahLst/>
            <a:cxnLst/>
            <a:rect l="l" t="t" r="r" b="b"/>
            <a:pathLst>
              <a:path w="421004" h="421005">
                <a:moveTo>
                  <a:pt x="420623" y="210311"/>
                </a:moveTo>
                <a:lnTo>
                  <a:pt x="414536" y="159878"/>
                </a:lnTo>
                <a:lnTo>
                  <a:pt x="397231" y="113806"/>
                </a:lnTo>
                <a:lnTo>
                  <a:pt x="370143" y="73577"/>
                </a:lnTo>
                <a:lnTo>
                  <a:pt x="334706" y="40672"/>
                </a:lnTo>
                <a:lnTo>
                  <a:pt x="292357" y="16573"/>
                </a:lnTo>
                <a:lnTo>
                  <a:pt x="244531" y="2761"/>
                </a:lnTo>
                <a:lnTo>
                  <a:pt x="210311" y="0"/>
                </a:lnTo>
                <a:lnTo>
                  <a:pt x="193107" y="699"/>
                </a:lnTo>
                <a:lnTo>
                  <a:pt x="143963" y="10753"/>
                </a:lnTo>
                <a:lnTo>
                  <a:pt x="99674" y="31587"/>
                </a:lnTo>
                <a:lnTo>
                  <a:pt x="61721" y="61722"/>
                </a:lnTo>
                <a:lnTo>
                  <a:pt x="31587" y="99674"/>
                </a:lnTo>
                <a:lnTo>
                  <a:pt x="10753" y="143963"/>
                </a:lnTo>
                <a:lnTo>
                  <a:pt x="699" y="193107"/>
                </a:lnTo>
                <a:lnTo>
                  <a:pt x="0" y="210312"/>
                </a:lnTo>
                <a:lnTo>
                  <a:pt x="699" y="227619"/>
                </a:lnTo>
                <a:lnTo>
                  <a:pt x="10753" y="276953"/>
                </a:lnTo>
                <a:lnTo>
                  <a:pt x="31587" y="321287"/>
                </a:lnTo>
                <a:lnTo>
                  <a:pt x="61722" y="359187"/>
                </a:lnTo>
                <a:lnTo>
                  <a:pt x="99674" y="389218"/>
                </a:lnTo>
                <a:lnTo>
                  <a:pt x="143963" y="409943"/>
                </a:lnTo>
                <a:lnTo>
                  <a:pt x="193107" y="419929"/>
                </a:lnTo>
                <a:lnTo>
                  <a:pt x="210311" y="420624"/>
                </a:lnTo>
                <a:lnTo>
                  <a:pt x="227619" y="419929"/>
                </a:lnTo>
                <a:lnTo>
                  <a:pt x="276953" y="409943"/>
                </a:lnTo>
                <a:lnTo>
                  <a:pt x="321287" y="389218"/>
                </a:lnTo>
                <a:lnTo>
                  <a:pt x="359187" y="359187"/>
                </a:lnTo>
                <a:lnTo>
                  <a:pt x="389218" y="321287"/>
                </a:lnTo>
                <a:lnTo>
                  <a:pt x="409943" y="276953"/>
                </a:lnTo>
                <a:lnTo>
                  <a:pt x="419929" y="227619"/>
                </a:lnTo>
                <a:lnTo>
                  <a:pt x="420623" y="210311"/>
                </a:lnTo>
                <a:close/>
              </a:path>
            </a:pathLst>
          </a:custGeom>
          <a:solidFill>
            <a:srgbClr val="FFFFFF"/>
          </a:solidFill>
        </p:spPr>
        <p:txBody>
          <a:bodyPr lIns="0" tIns="0" rIns="0" bIns="0"/>
          <a:lstStyle/>
          <a:p>
            <a:pPr eaLnBrk="1" hangingPunct="1">
              <a:spcBef>
                <a:spcPct val="20000"/>
              </a:spcBef>
              <a:defRPr/>
            </a:pPr>
            <a:endParaRPr sz="2052"/>
          </a:p>
        </p:txBody>
      </p:sp>
      <p:sp>
        <p:nvSpPr>
          <p:cNvPr id="13" name="object 13"/>
          <p:cNvSpPr txBox="1">
            <a:spLocks noGrp="1"/>
          </p:cNvSpPr>
          <p:nvPr>
            <p:ph type="title"/>
          </p:nvPr>
        </p:nvSpPr>
        <p:spPr>
          <a:xfrm>
            <a:off x="661988" y="407988"/>
            <a:ext cx="7820025" cy="1131887"/>
          </a:xfrm>
        </p:spPr>
        <p:txBody>
          <a:bodyPr lIns="0" tIns="181515" rIns="0" bIns="0" rtlCol="0">
            <a:spAutoFit/>
          </a:bodyPr>
          <a:lstStyle/>
          <a:p>
            <a:pPr algn="ctr" eaLnBrk="1" fontAlgn="auto" hangingPunct="1">
              <a:spcAft>
                <a:spcPts val="0"/>
              </a:spcAft>
              <a:defRPr/>
            </a:pPr>
            <a:r>
              <a:rPr lang="en-US" sz="3420" spc="-18" dirty="0"/>
              <a:t>Perception is an active process: </a:t>
            </a:r>
            <a:br>
              <a:rPr lang="en-US" sz="3420" spc="-18" dirty="0"/>
            </a:br>
            <a:r>
              <a:rPr lang="en-US" sz="3420" spc="-18" dirty="0"/>
              <a:t>From memory predictions to saccades</a:t>
            </a:r>
          </a:p>
        </p:txBody>
      </p:sp>
      <p:sp>
        <p:nvSpPr>
          <p:cNvPr id="14" name="object 14"/>
          <p:cNvSpPr/>
          <p:nvPr/>
        </p:nvSpPr>
        <p:spPr>
          <a:xfrm>
            <a:off x="920750" y="1800225"/>
            <a:ext cx="7272338" cy="3910013"/>
          </a:xfrm>
          <a:custGeom>
            <a:avLst/>
            <a:gdLst/>
            <a:ahLst/>
            <a:cxnLst/>
            <a:rect l="l" t="t" r="r" b="b"/>
            <a:pathLst>
              <a:path w="8503920" h="4572000">
                <a:moveTo>
                  <a:pt x="0" y="0"/>
                </a:moveTo>
                <a:lnTo>
                  <a:pt x="0" y="4572000"/>
                </a:lnTo>
                <a:lnTo>
                  <a:pt x="8503919" y="4572000"/>
                </a:lnTo>
                <a:lnTo>
                  <a:pt x="8503919" y="0"/>
                </a:lnTo>
                <a:lnTo>
                  <a:pt x="0" y="0"/>
                </a:lnTo>
                <a:close/>
              </a:path>
            </a:pathLst>
          </a:custGeom>
          <a:solidFill>
            <a:srgbClr val="FFFFFF"/>
          </a:solidFill>
        </p:spPr>
        <p:txBody>
          <a:bodyPr lIns="0" tIns="0" rIns="0" bIns="0"/>
          <a:lstStyle/>
          <a:p>
            <a:pPr marL="390952" indent="-390952" eaLnBrk="1" hangingPunct="1">
              <a:spcBef>
                <a:spcPct val="20000"/>
              </a:spcBef>
              <a:spcAft>
                <a:spcPts val="513"/>
              </a:spcAft>
              <a:buFont typeface="Arial"/>
              <a:buChar char="•"/>
              <a:defRPr/>
            </a:pPr>
            <a:r>
              <a:rPr lang="en-US" sz="2394" dirty="0">
                <a:latin typeface="+mn-lt"/>
              </a:rPr>
              <a:t>We only see with high spatial resolution 1.5~5 </a:t>
            </a:r>
            <a:r>
              <a:rPr lang="en-US" sz="2394" dirty="0" err="1">
                <a:latin typeface="+mn-lt"/>
              </a:rPr>
              <a:t>deg</a:t>
            </a:r>
            <a:r>
              <a:rPr lang="en-US" sz="2394" dirty="0">
                <a:latin typeface="+mn-lt"/>
              </a:rPr>
              <a:t> of the full visual field, which is called </a:t>
            </a:r>
            <a:r>
              <a:rPr lang="en-US" sz="2394" dirty="0" err="1">
                <a:latin typeface="+mn-lt"/>
              </a:rPr>
              <a:t>foveal</a:t>
            </a:r>
            <a:r>
              <a:rPr lang="en-US" sz="2394" dirty="0">
                <a:latin typeface="+mn-lt"/>
              </a:rPr>
              <a:t> vision. </a:t>
            </a:r>
          </a:p>
          <a:p>
            <a:pPr marL="390952" indent="-390952" eaLnBrk="1" hangingPunct="1">
              <a:spcBef>
                <a:spcPct val="20000"/>
              </a:spcBef>
              <a:spcAft>
                <a:spcPts val="513"/>
              </a:spcAft>
              <a:buFont typeface="Arial"/>
              <a:buChar char="•"/>
              <a:defRPr/>
            </a:pPr>
            <a:r>
              <a:rPr lang="en-US" sz="2394" dirty="0">
                <a:latin typeface="+mn-lt"/>
              </a:rPr>
              <a:t>Saccades can be considered one crucial motor aspect of active perception that has evolved to support survival.</a:t>
            </a:r>
          </a:p>
          <a:p>
            <a:pPr marL="390952" indent="-390952" eaLnBrk="1" hangingPunct="1">
              <a:spcBef>
                <a:spcPct val="20000"/>
              </a:spcBef>
              <a:spcAft>
                <a:spcPts val="513"/>
              </a:spcAft>
              <a:buFont typeface="Arial"/>
              <a:buChar char="•"/>
              <a:defRPr/>
            </a:pPr>
            <a:r>
              <a:rPr lang="en-US" sz="2394" dirty="0">
                <a:latin typeface="+mn-lt"/>
              </a:rPr>
              <a:t>Most of prediction is done on the blurred background</a:t>
            </a:r>
          </a:p>
          <a:p>
            <a:pPr marL="390952" indent="-390952" eaLnBrk="1" hangingPunct="1">
              <a:spcBef>
                <a:spcPct val="20000"/>
              </a:spcBef>
              <a:spcAft>
                <a:spcPts val="513"/>
              </a:spcAft>
              <a:buFont typeface="Arial"/>
              <a:buChar char="•"/>
              <a:defRPr/>
            </a:pPr>
            <a:r>
              <a:rPr lang="en-US" sz="2394" dirty="0">
                <a:latin typeface="+mn-lt"/>
              </a:rPr>
              <a:t>We are modeling perception as a continuous loop, in which a new saccade marks the onset of a new sampling episode, informed by previous information accumulated in association memory. </a:t>
            </a:r>
          </a:p>
          <a:p>
            <a:pPr eaLnBrk="1" hangingPunct="1">
              <a:spcBef>
                <a:spcPct val="20000"/>
              </a:spcBef>
              <a:defRPr/>
            </a:pPr>
            <a:endParaRPr lang="en-US" sz="2052" dirty="0"/>
          </a:p>
        </p:txBody>
      </p:sp>
      <p:sp>
        <p:nvSpPr>
          <p:cNvPr id="11"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object 2"/>
          <p:cNvSpPr>
            <a:spLocks/>
          </p:cNvSpPr>
          <p:nvPr/>
        </p:nvSpPr>
        <p:spPr bwMode="auto">
          <a:xfrm>
            <a:off x="790575" y="6437313"/>
            <a:ext cx="7559675" cy="130175"/>
          </a:xfrm>
          <a:custGeom>
            <a:avLst/>
            <a:gdLst>
              <a:gd name="T0" fmla="*/ 0 w 8839200"/>
              <a:gd name="T1" fmla="*/ 0 h 152400"/>
              <a:gd name="T2" fmla="*/ 0 w 8839200"/>
              <a:gd name="T3" fmla="*/ 69294 h 152400"/>
              <a:gd name="T4" fmla="*/ 4044484 w 8839200"/>
              <a:gd name="T5" fmla="*/ 69294 h 152400"/>
              <a:gd name="T6" fmla="*/ 4044484 w 8839200"/>
              <a:gd name="T7" fmla="*/ 0 h 152400"/>
              <a:gd name="T8" fmla="*/ 0 w 8839200"/>
              <a:gd name="T9" fmla="*/ 0 h 152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39200" h="152400">
                <a:moveTo>
                  <a:pt x="0" y="0"/>
                </a:moveTo>
                <a:lnTo>
                  <a:pt x="0" y="152400"/>
                </a:lnTo>
                <a:lnTo>
                  <a:pt x="8839187" y="152400"/>
                </a:lnTo>
                <a:lnTo>
                  <a:pt x="8839187"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p>
        </p:txBody>
      </p:sp>
      <p:sp>
        <p:nvSpPr>
          <p:cNvPr id="13" name="object 13"/>
          <p:cNvSpPr txBox="1">
            <a:spLocks noGrp="1"/>
          </p:cNvSpPr>
          <p:nvPr>
            <p:ph type="title"/>
          </p:nvPr>
        </p:nvSpPr>
        <p:spPr>
          <a:xfrm>
            <a:off x="660400" y="58738"/>
            <a:ext cx="7820025" cy="709612"/>
          </a:xfrm>
        </p:spPr>
        <p:txBody>
          <a:bodyPr lIns="0" tIns="181515" rIns="0" bIns="0" rtlCol="0">
            <a:spAutoFit/>
          </a:bodyPr>
          <a:lstStyle/>
          <a:p>
            <a:pPr eaLnBrk="1" fontAlgn="auto" hangingPunct="1">
              <a:spcAft>
                <a:spcPts val="0"/>
              </a:spcAft>
              <a:defRPr/>
            </a:pPr>
            <a:r>
              <a:rPr lang="en-US" sz="3420" b="1" dirty="0">
                <a:latin typeface="Arial" charset="0"/>
                <a:ea typeface="MS PGothic" charset="0"/>
              </a:rPr>
              <a:t>Human Visual System</a:t>
            </a:r>
            <a:endParaRPr sz="3420" b="1" spc="-18" dirty="0"/>
          </a:p>
        </p:txBody>
      </p:sp>
      <p:sp>
        <p:nvSpPr>
          <p:cNvPr id="14" name="object 14"/>
          <p:cNvSpPr/>
          <p:nvPr/>
        </p:nvSpPr>
        <p:spPr>
          <a:xfrm>
            <a:off x="784225" y="1352550"/>
            <a:ext cx="7427913" cy="3910013"/>
          </a:xfrm>
          <a:custGeom>
            <a:avLst/>
            <a:gdLst/>
            <a:ahLst/>
            <a:cxnLst/>
            <a:rect l="l" t="t" r="r" b="b"/>
            <a:pathLst>
              <a:path w="8503920" h="4572000">
                <a:moveTo>
                  <a:pt x="0" y="0"/>
                </a:moveTo>
                <a:lnTo>
                  <a:pt x="0" y="4572000"/>
                </a:lnTo>
                <a:lnTo>
                  <a:pt x="8503919" y="4572000"/>
                </a:lnTo>
                <a:lnTo>
                  <a:pt x="8503919" y="0"/>
                </a:lnTo>
                <a:lnTo>
                  <a:pt x="0" y="0"/>
                </a:lnTo>
                <a:close/>
              </a:path>
            </a:pathLst>
          </a:custGeom>
          <a:solidFill>
            <a:srgbClr val="FFFFFF"/>
          </a:solidFill>
        </p:spPr>
        <p:txBody>
          <a:bodyPr lIns="0" tIns="0" rIns="0" bIns="0"/>
          <a:lstStyle/>
          <a:p>
            <a:pPr eaLnBrk="1" hangingPunct="1">
              <a:spcBef>
                <a:spcPct val="20000"/>
              </a:spcBef>
              <a:defRPr/>
            </a:pPr>
            <a:r>
              <a:rPr lang="en-US" sz="2223" dirty="0">
                <a:latin typeface="Arial" charset="0"/>
                <a:ea typeface="Arial" charset="0"/>
                <a:cs typeface="Arial" charset="0"/>
              </a:rPr>
              <a:t>Rather than processing an entire scene at once, the HVS fixates on small regions, forms representation of these regions, and combines them into an overall view</a:t>
            </a:r>
          </a:p>
        </p:txBody>
      </p:sp>
      <p:pic>
        <p:nvPicPr>
          <p:cNvPr id="28676" name="Picture 1" descr="F6.larg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690813"/>
            <a:ext cx="5219700" cy="355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17"/>
          <p:cNvSpPr txBox="1">
            <a:spLocks noChangeArrowheads="1"/>
          </p:cNvSpPr>
          <p:nvPr/>
        </p:nvSpPr>
        <p:spPr bwMode="auto">
          <a:xfrm>
            <a:off x="7569200" y="3573463"/>
            <a:ext cx="1524000" cy="127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Times New Roman" charset="0"/>
              </a:defRPr>
            </a:lvl1pPr>
            <a:lvl2pPr marL="742950" indent="-285750">
              <a:spcBef>
                <a:spcPct val="20000"/>
              </a:spcBef>
              <a:defRPr sz="2400">
                <a:solidFill>
                  <a:schemeClr val="tx1"/>
                </a:solidFill>
                <a:latin typeface="Times New Roman" charset="0"/>
              </a:defRPr>
            </a:lvl2pPr>
            <a:lvl3pPr marL="1143000" indent="-228600">
              <a:spcBef>
                <a:spcPct val="20000"/>
              </a:spcBef>
              <a:defRPr sz="2400">
                <a:solidFill>
                  <a:schemeClr val="tx1"/>
                </a:solidFill>
                <a:latin typeface="Times New Roman" charset="0"/>
              </a:defRPr>
            </a:lvl3pPr>
            <a:lvl4pPr marL="1600200" indent="-228600">
              <a:spcBef>
                <a:spcPct val="20000"/>
              </a:spcBef>
              <a:defRPr sz="2400">
                <a:solidFill>
                  <a:schemeClr val="tx1"/>
                </a:solidFill>
                <a:latin typeface="Times New Roman" charset="0"/>
              </a:defRPr>
            </a:lvl4pPr>
            <a:lvl5pPr marL="2057400" indent="-228600">
              <a:spcBef>
                <a:spcPct val="20000"/>
              </a:spcBef>
              <a:defRPr sz="2400">
                <a:solidFill>
                  <a:schemeClr val="tx1"/>
                </a:solidFill>
                <a:latin typeface="Times New Roman" charset="0"/>
              </a:defRPr>
            </a:lvl5pPr>
            <a:lvl6pPr marL="2514600" indent="-228600" eaLnBrk="0" fontAlgn="base" hangingPunct="0">
              <a:spcBef>
                <a:spcPct val="20000"/>
              </a:spcBef>
              <a:spcAft>
                <a:spcPct val="0"/>
              </a:spcAft>
              <a:defRPr sz="2400">
                <a:solidFill>
                  <a:schemeClr val="tx1"/>
                </a:solidFill>
                <a:latin typeface="Times New Roman" charset="0"/>
              </a:defRPr>
            </a:lvl6pPr>
            <a:lvl7pPr marL="2971800" indent="-228600" eaLnBrk="0" fontAlgn="base" hangingPunct="0">
              <a:spcBef>
                <a:spcPct val="20000"/>
              </a:spcBef>
              <a:spcAft>
                <a:spcPct val="0"/>
              </a:spcAft>
              <a:defRPr sz="2400">
                <a:solidFill>
                  <a:schemeClr val="tx1"/>
                </a:solidFill>
                <a:latin typeface="Times New Roman" charset="0"/>
              </a:defRPr>
            </a:lvl7pPr>
            <a:lvl8pPr marL="3429000" indent="-228600" eaLnBrk="0" fontAlgn="base" hangingPunct="0">
              <a:spcBef>
                <a:spcPct val="20000"/>
              </a:spcBef>
              <a:spcAft>
                <a:spcPct val="0"/>
              </a:spcAft>
              <a:defRPr sz="2400">
                <a:solidFill>
                  <a:schemeClr val="tx1"/>
                </a:solidFill>
                <a:latin typeface="Times New Roman" charset="0"/>
              </a:defRPr>
            </a:lvl8pPr>
            <a:lvl9pPr marL="3886200" indent="-228600" eaLnBrk="0" fontAlgn="base" hangingPunct="0">
              <a:spcBef>
                <a:spcPct val="20000"/>
              </a:spcBef>
              <a:spcAft>
                <a:spcPct val="0"/>
              </a:spcAft>
              <a:defRPr sz="2400">
                <a:solidFill>
                  <a:schemeClr val="tx1"/>
                </a:solidFill>
                <a:latin typeface="Times New Roman" charset="0"/>
              </a:defRPr>
            </a:lvl9pPr>
          </a:lstStyle>
          <a:p>
            <a:pPr eaLnBrk="1" hangingPunct="1">
              <a:defRPr/>
            </a:pPr>
            <a:r>
              <a:rPr lang="en-US" altLang="x-none" dirty="0">
                <a:latin typeface="+mn-lt"/>
              </a:rPr>
              <a:t> Dorsal Path</a:t>
            </a:r>
          </a:p>
          <a:p>
            <a:pPr eaLnBrk="1" hangingPunct="1">
              <a:defRPr/>
            </a:pPr>
            <a:r>
              <a:rPr lang="en-US" altLang="x-none" dirty="0">
                <a:latin typeface="+mn-lt"/>
              </a:rPr>
              <a:t>    WHERE</a:t>
            </a:r>
          </a:p>
        </p:txBody>
      </p:sp>
      <p:sp>
        <p:nvSpPr>
          <p:cNvPr id="9222" name="TextBox 20"/>
          <p:cNvSpPr txBox="1">
            <a:spLocks noChangeArrowheads="1"/>
          </p:cNvSpPr>
          <p:nvPr/>
        </p:nvSpPr>
        <p:spPr bwMode="auto">
          <a:xfrm>
            <a:off x="7620000" y="5502275"/>
            <a:ext cx="152400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Times New Roman" charset="0"/>
              </a:defRPr>
            </a:lvl1pPr>
            <a:lvl2pPr marL="742950" indent="-285750">
              <a:spcBef>
                <a:spcPct val="20000"/>
              </a:spcBef>
              <a:defRPr sz="2400">
                <a:solidFill>
                  <a:schemeClr val="tx1"/>
                </a:solidFill>
                <a:latin typeface="Times New Roman" charset="0"/>
              </a:defRPr>
            </a:lvl2pPr>
            <a:lvl3pPr marL="1143000" indent="-228600">
              <a:spcBef>
                <a:spcPct val="20000"/>
              </a:spcBef>
              <a:defRPr sz="2400">
                <a:solidFill>
                  <a:schemeClr val="tx1"/>
                </a:solidFill>
                <a:latin typeface="Times New Roman" charset="0"/>
              </a:defRPr>
            </a:lvl3pPr>
            <a:lvl4pPr marL="1600200" indent="-228600">
              <a:spcBef>
                <a:spcPct val="20000"/>
              </a:spcBef>
              <a:defRPr sz="2400">
                <a:solidFill>
                  <a:schemeClr val="tx1"/>
                </a:solidFill>
                <a:latin typeface="Times New Roman" charset="0"/>
              </a:defRPr>
            </a:lvl4pPr>
            <a:lvl5pPr marL="2057400" indent="-228600">
              <a:spcBef>
                <a:spcPct val="20000"/>
              </a:spcBef>
              <a:defRPr sz="2400">
                <a:solidFill>
                  <a:schemeClr val="tx1"/>
                </a:solidFill>
                <a:latin typeface="Times New Roman" charset="0"/>
              </a:defRPr>
            </a:lvl5pPr>
            <a:lvl6pPr marL="2514600" indent="-228600" eaLnBrk="0" fontAlgn="base" hangingPunct="0">
              <a:spcBef>
                <a:spcPct val="20000"/>
              </a:spcBef>
              <a:spcAft>
                <a:spcPct val="0"/>
              </a:spcAft>
              <a:defRPr sz="2400">
                <a:solidFill>
                  <a:schemeClr val="tx1"/>
                </a:solidFill>
                <a:latin typeface="Times New Roman" charset="0"/>
              </a:defRPr>
            </a:lvl6pPr>
            <a:lvl7pPr marL="2971800" indent="-228600" eaLnBrk="0" fontAlgn="base" hangingPunct="0">
              <a:spcBef>
                <a:spcPct val="20000"/>
              </a:spcBef>
              <a:spcAft>
                <a:spcPct val="0"/>
              </a:spcAft>
              <a:defRPr sz="2400">
                <a:solidFill>
                  <a:schemeClr val="tx1"/>
                </a:solidFill>
                <a:latin typeface="Times New Roman" charset="0"/>
              </a:defRPr>
            </a:lvl7pPr>
            <a:lvl8pPr marL="3429000" indent="-228600" eaLnBrk="0" fontAlgn="base" hangingPunct="0">
              <a:spcBef>
                <a:spcPct val="20000"/>
              </a:spcBef>
              <a:spcAft>
                <a:spcPct val="0"/>
              </a:spcAft>
              <a:defRPr sz="2400">
                <a:solidFill>
                  <a:schemeClr val="tx1"/>
                </a:solidFill>
                <a:latin typeface="Times New Roman" charset="0"/>
              </a:defRPr>
            </a:lvl8pPr>
            <a:lvl9pPr marL="3886200" indent="-228600" eaLnBrk="0" fontAlgn="base" hangingPunct="0">
              <a:spcBef>
                <a:spcPct val="20000"/>
              </a:spcBef>
              <a:spcAft>
                <a:spcPct val="0"/>
              </a:spcAft>
              <a:defRPr sz="2400">
                <a:solidFill>
                  <a:schemeClr val="tx1"/>
                </a:solidFill>
                <a:latin typeface="Times New Roman" charset="0"/>
              </a:defRPr>
            </a:lvl9pPr>
          </a:lstStyle>
          <a:p>
            <a:pPr eaLnBrk="1" hangingPunct="1">
              <a:defRPr/>
            </a:pPr>
            <a:r>
              <a:rPr lang="en-US" altLang="x-none" b="1" dirty="0"/>
              <a:t> </a:t>
            </a:r>
            <a:r>
              <a:rPr lang="en-US" altLang="x-none" dirty="0">
                <a:latin typeface="+mn-lt"/>
              </a:rPr>
              <a:t>Ventral Path</a:t>
            </a:r>
          </a:p>
          <a:p>
            <a:pPr eaLnBrk="1" hangingPunct="1">
              <a:defRPr/>
            </a:pPr>
            <a:r>
              <a:rPr lang="en-US" altLang="x-none" dirty="0">
                <a:latin typeface="+mn-lt"/>
              </a:rPr>
              <a:t>      WHAT</a:t>
            </a:r>
          </a:p>
        </p:txBody>
      </p:sp>
      <p:sp>
        <p:nvSpPr>
          <p:cNvPr id="28679" name="Freeform 21"/>
          <p:cNvSpPr>
            <a:spLocks/>
          </p:cNvSpPr>
          <p:nvPr/>
        </p:nvSpPr>
        <p:spPr bwMode="auto">
          <a:xfrm>
            <a:off x="6819900" y="4191000"/>
            <a:ext cx="815975" cy="1104900"/>
          </a:xfrm>
          <a:custGeom>
            <a:avLst/>
            <a:gdLst>
              <a:gd name="T0" fmla="*/ 244772 w 1219200"/>
              <a:gd name="T1" fmla="*/ 1843616 h 931333"/>
              <a:gd name="T2" fmla="*/ 220975 w 1219200"/>
              <a:gd name="T3" fmla="*/ 938568 h 931333"/>
              <a:gd name="T4" fmla="*/ 163182 w 1219200"/>
              <a:gd name="T5" fmla="*/ 301682 h 931333"/>
              <a:gd name="T6" fmla="*/ 0 w 1219200"/>
              <a:gd name="T7" fmla="*/ 0 h 9313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0" h="931333">
                <a:moveTo>
                  <a:pt x="1219200" y="931333"/>
                </a:moveTo>
                <a:cubicBezTo>
                  <a:pt x="1193799" y="767644"/>
                  <a:pt x="1168399" y="603955"/>
                  <a:pt x="1100666" y="474133"/>
                </a:cubicBezTo>
                <a:cubicBezTo>
                  <a:pt x="1032933" y="344311"/>
                  <a:pt x="996244" y="231422"/>
                  <a:pt x="812800" y="152400"/>
                </a:cubicBezTo>
                <a:cubicBezTo>
                  <a:pt x="629356" y="73378"/>
                  <a:pt x="0" y="0"/>
                  <a:pt x="0" y="0"/>
                </a:cubicBezTo>
              </a:path>
            </a:pathLst>
          </a:custGeom>
          <a:noFill/>
          <a:ln w="76200"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680" name="Freeform 24"/>
          <p:cNvSpPr>
            <a:spLocks/>
          </p:cNvSpPr>
          <p:nvPr/>
        </p:nvSpPr>
        <p:spPr bwMode="auto">
          <a:xfrm flipV="1">
            <a:off x="6343650" y="5643563"/>
            <a:ext cx="1292225" cy="773112"/>
          </a:xfrm>
          <a:custGeom>
            <a:avLst/>
            <a:gdLst>
              <a:gd name="T0" fmla="*/ 1539865 w 1219200"/>
              <a:gd name="T1" fmla="*/ 442039 h 931333"/>
              <a:gd name="T2" fmla="*/ 1390156 w 1219200"/>
              <a:gd name="T3" fmla="*/ 225038 h 931333"/>
              <a:gd name="T4" fmla="*/ 1026577 w 1219200"/>
              <a:gd name="T5" fmla="*/ 72334 h 931333"/>
              <a:gd name="T6" fmla="*/ 0 w 1219200"/>
              <a:gd name="T7" fmla="*/ 0 h 9313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19200" h="931333">
                <a:moveTo>
                  <a:pt x="1219200" y="931333"/>
                </a:moveTo>
                <a:cubicBezTo>
                  <a:pt x="1193799" y="767644"/>
                  <a:pt x="1168399" y="603955"/>
                  <a:pt x="1100666" y="474133"/>
                </a:cubicBezTo>
                <a:cubicBezTo>
                  <a:pt x="1032933" y="344311"/>
                  <a:pt x="996244" y="231422"/>
                  <a:pt x="812800" y="152400"/>
                </a:cubicBezTo>
                <a:cubicBezTo>
                  <a:pt x="629356" y="73378"/>
                  <a:pt x="0" y="0"/>
                  <a:pt x="0" y="0"/>
                </a:cubicBezTo>
              </a:path>
            </a:pathLst>
          </a:custGeom>
          <a:noFill/>
          <a:ln w="76200" cap="flat" cmpd="sng">
            <a:solidFill>
              <a:schemeClr val="tx1"/>
            </a:solidFill>
            <a:prstDash val="solid"/>
            <a:round/>
            <a:headEnd type="none" w="sm" len="sm"/>
            <a:tailEnd type="triangl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Footer Placeholder 3"/>
          <p:cNvSpPr>
            <a:spLocks noGrp="1"/>
          </p:cNvSpPr>
          <p:nvPr>
            <p:ph type="ftr" sz="quarter" idx="11"/>
          </p:nvPr>
        </p:nvSpPr>
        <p:spPr/>
        <p:txBody>
          <a:bodyPr/>
          <a:lstStyle/>
          <a:p>
            <a:pPr>
              <a:defRPr/>
            </a:pPr>
            <a:r>
              <a:rPr lang="en-US"/>
              <a:t>CNEL, University of Florida, University of Florida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21183</TotalTime>
  <Words>4517</Words>
  <Application>Microsoft Macintosh PowerPoint</Application>
  <PresentationFormat>On-screen Show (4:3)</PresentationFormat>
  <Paragraphs>686</Paragraphs>
  <Slides>72</Slides>
  <Notes>50</Notes>
  <HiddenSlides>0</HiddenSlides>
  <MMClips>1</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72</vt:i4>
      </vt:variant>
    </vt:vector>
  </HeadingPairs>
  <TitlesOfParts>
    <vt:vector size="93" baseType="lpstr">
      <vt:lpstr>Batang</vt:lpstr>
      <vt:lpstr>굴림</vt:lpstr>
      <vt:lpstr>MS PGothic</vt:lpstr>
      <vt:lpstr>MS PGothic</vt:lpstr>
      <vt:lpstr>Arial</vt:lpstr>
      <vt:lpstr>Calibri</vt:lpstr>
      <vt:lpstr>Calibri Light</vt:lpstr>
      <vt:lpstr>Cambria Math</vt:lpstr>
      <vt:lpstr>Georgia</vt:lpstr>
      <vt:lpstr>Helvetica</vt:lpstr>
      <vt:lpstr>Mangal</vt:lpstr>
      <vt:lpstr>Myriad Pro</vt:lpstr>
      <vt:lpstr>Symbol</vt:lpstr>
      <vt:lpstr>Times New Roman</vt:lpstr>
      <vt:lpstr>TimesNewRoman</vt:lpstr>
      <vt:lpstr>TimesNewRoman,Italic</vt:lpstr>
      <vt:lpstr>Wingdings</vt:lpstr>
      <vt:lpstr>Wingdings 2</vt:lpstr>
      <vt:lpstr>Office Theme</vt:lpstr>
      <vt:lpstr>Equation</vt:lpstr>
      <vt:lpstr>Equation.DSMT4</vt:lpstr>
      <vt:lpstr>Requisites for a Cognitive Architecture</vt:lpstr>
      <vt:lpstr>Outline</vt:lpstr>
      <vt:lpstr>PowerPoint Presentation</vt:lpstr>
      <vt:lpstr>Perception-Action-Reward-Cycle (PARC)</vt:lpstr>
      <vt:lpstr>BRAIN-BODY and Physical Constraints</vt:lpstr>
      <vt:lpstr>Fuster’s Hierarchy </vt:lpstr>
      <vt:lpstr>Perception is an active process based on context and  predictions</vt:lpstr>
      <vt:lpstr>Perception is an active process:  From memory predictions to saccades</vt:lpstr>
      <vt:lpstr>Human Visual System</vt:lpstr>
      <vt:lpstr>PowerPoint Presentation</vt:lpstr>
      <vt:lpstr>Neural Anatomy of the Visual System</vt:lpstr>
      <vt:lpstr>Hippocampal-Neocortical Loop: Episodic Memory Encoding &amp; Consolidation</vt:lpstr>
      <vt:lpstr>Human Memory: Taxonomy &amp; Architecture</vt:lpstr>
      <vt:lpstr>Cognitive Memory - Theory</vt:lpstr>
      <vt:lpstr>Cognitive Memory - Theory</vt:lpstr>
      <vt:lpstr>Cognitive Memory Design Methodology</vt:lpstr>
      <vt:lpstr>Cognitive Perception Architecture Generative Model for Learning and Memory</vt:lpstr>
      <vt:lpstr>Generative Model for Learning and Memory</vt:lpstr>
      <vt:lpstr>How do Technologists Approach Memory?</vt:lpstr>
      <vt:lpstr>Kernel CAM</vt:lpstr>
      <vt:lpstr>Kernel CAM</vt:lpstr>
      <vt:lpstr>Kernel CAM</vt:lpstr>
      <vt:lpstr>Memory in Stochastic Processes</vt:lpstr>
      <vt:lpstr>Memory in Stochastic Processes</vt:lpstr>
      <vt:lpstr>Linear Memory Filter</vt:lpstr>
      <vt:lpstr>The Gamma Memory</vt:lpstr>
      <vt:lpstr>Long Short Term Memory (LSTM)</vt:lpstr>
      <vt:lpstr>How do Technologists Approach Perception?</vt:lpstr>
      <vt:lpstr>Feature Selection</vt:lpstr>
      <vt:lpstr>Supervised Learning Machine Architecture</vt:lpstr>
      <vt:lpstr>Space-Time Dependencies</vt:lpstr>
      <vt:lpstr>Static Topology</vt:lpstr>
      <vt:lpstr>Static Topology- Convolution nets</vt:lpstr>
      <vt:lpstr>Static Topology- Convolution nets</vt:lpstr>
      <vt:lpstr>Static Topology- Convolution nets</vt:lpstr>
      <vt:lpstr>Static Topology- Markov Random Fields</vt:lpstr>
      <vt:lpstr>Feedforward Topology</vt:lpstr>
      <vt:lpstr>Most General:  State-Space Model </vt:lpstr>
      <vt:lpstr>The Bayesian Filter</vt:lpstr>
      <vt:lpstr>Recurrent Neural Networks</vt:lpstr>
      <vt:lpstr>Model Based Machine Learning Fundamentals  </vt:lpstr>
      <vt:lpstr>On-Line Learning for Linear Models </vt:lpstr>
      <vt:lpstr>On-Line Learning for Linear/Nonlinear Filters </vt:lpstr>
      <vt:lpstr>On-Line Learning Using Order Derivatives (Backpropagation)</vt:lpstr>
      <vt:lpstr>On-Line Learning for Recurrent Linear Filters </vt:lpstr>
      <vt:lpstr>On-Line Learning for Recurrent Linear Filters </vt:lpstr>
      <vt:lpstr>Basic idea of on-line Kernel Filtering (Regression) </vt:lpstr>
      <vt:lpstr>Kernel Least-Mean-Square (KLMS) </vt:lpstr>
      <vt:lpstr>What is Information Theoretic Learning?</vt:lpstr>
      <vt:lpstr>ITL is a different way of thinking about data quantification</vt:lpstr>
      <vt:lpstr>Information Theoretic Learning Entropy</vt:lpstr>
      <vt:lpstr>Information Theoretic Learning Renyi’s Entropy</vt:lpstr>
      <vt:lpstr>Information Theoretic Learning Parzen windowing</vt:lpstr>
      <vt:lpstr>Information Theoretic Learning  Renyi’s Quadratic Entropy</vt:lpstr>
      <vt:lpstr>Information Theoretic Learning  Information Force</vt:lpstr>
      <vt:lpstr>Training Linear Model sample by sample  Stochastic information gradient (SIG)</vt:lpstr>
      <vt:lpstr>Information Theoretic Learning  Backpropagation of Information Forces</vt:lpstr>
      <vt:lpstr>Information Theoretic Learning  Quadratic divergence measures</vt:lpstr>
      <vt:lpstr>Training MLPs sample by sample</vt:lpstr>
      <vt:lpstr>Correntropy: A new generalized similarity measure</vt:lpstr>
      <vt:lpstr>Correntropy: A new generalized similarity measure</vt:lpstr>
      <vt:lpstr>Correntropy: A new generalized similarity measure</vt:lpstr>
      <vt:lpstr>Correntropy: A new generalized similarity measure</vt:lpstr>
      <vt:lpstr>Correntropy: A new generalized similarity measure</vt:lpstr>
      <vt:lpstr>Information Theoretic Learning (ITL) </vt:lpstr>
      <vt:lpstr>Generative State Models</vt:lpstr>
      <vt:lpstr>Sparse Coding </vt:lpstr>
      <vt:lpstr>Dynamic Generative Models  </vt:lpstr>
      <vt:lpstr>Dynamic Sparse Coding</vt:lpstr>
      <vt:lpstr>Dynamic Sparse Coding</vt:lpstr>
      <vt:lpstr>Dynamic Sparse Coding</vt:lpstr>
      <vt:lpstr>Dynamic Sparse Coding</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Jose Principe</dc:creator>
  <cp:lastModifiedBy>Microsoft Office User</cp:lastModifiedBy>
  <cp:revision>841</cp:revision>
  <dcterms:created xsi:type="dcterms:W3CDTF">1601-01-01T00:00:00Z</dcterms:created>
  <dcterms:modified xsi:type="dcterms:W3CDTF">2018-07-25T05:57:06Z</dcterms:modified>
</cp:coreProperties>
</file>